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3" r:id="rId3"/>
    <p:sldId id="284" r:id="rId4"/>
    <p:sldId id="297" r:id="rId5"/>
    <p:sldId id="296" r:id="rId6"/>
    <p:sldId id="285" r:id="rId7"/>
    <p:sldId id="289" r:id="rId8"/>
    <p:sldId id="290" r:id="rId9"/>
    <p:sldId id="286" r:id="rId10"/>
    <p:sldId id="287" r:id="rId11"/>
    <p:sldId id="288" r:id="rId12"/>
    <p:sldId id="291" r:id="rId13"/>
    <p:sldId id="292" r:id="rId14"/>
    <p:sldId id="293" r:id="rId15"/>
    <p:sldId id="294" r:id="rId16"/>
    <p:sldId id="298" r:id="rId17"/>
    <p:sldId id="299" r:id="rId18"/>
    <p:sldId id="282" r:id="rId19"/>
    <p:sldId id="295"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B66"/>
    <a:srgbClr val="FFE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2022" autoAdjust="0"/>
  </p:normalViewPr>
  <p:slideViewPr>
    <p:cSldViewPr snapToGrid="0">
      <p:cViewPr varScale="1">
        <p:scale>
          <a:sx n="62" d="100"/>
          <a:sy n="62" d="100"/>
        </p:scale>
        <p:origin x="8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Xiaokang" userId="99a1255ce56ba1f6" providerId="LiveId" clId="{6AA8FF6A-E6B2-419D-8CA0-6448A85B3F00}"/>
    <pc:docChg chg="undo custSel modSld">
      <pc:chgData name="Liu Xiaokang" userId="99a1255ce56ba1f6" providerId="LiveId" clId="{6AA8FF6A-E6B2-419D-8CA0-6448A85B3F00}" dt="2020-07-14T02:45:03.024" v="572" actId="478"/>
      <pc:docMkLst>
        <pc:docMk/>
      </pc:docMkLst>
      <pc:sldChg chg="modNotesTx">
        <pc:chgData name="Liu Xiaokang" userId="99a1255ce56ba1f6" providerId="LiveId" clId="{6AA8FF6A-E6B2-419D-8CA0-6448A85B3F00}" dt="2020-07-14T01:49:55.063" v="31" actId="20577"/>
        <pc:sldMkLst>
          <pc:docMk/>
          <pc:sldMk cId="3985823737" sldId="256"/>
        </pc:sldMkLst>
      </pc:sldChg>
      <pc:sldChg chg="modNotesTx">
        <pc:chgData name="Liu Xiaokang" userId="99a1255ce56ba1f6" providerId="LiveId" clId="{6AA8FF6A-E6B2-419D-8CA0-6448A85B3F00}" dt="2020-07-14T02:38:21.698" v="427" actId="20577"/>
        <pc:sldMkLst>
          <pc:docMk/>
          <pc:sldMk cId="1122382013" sldId="282"/>
        </pc:sldMkLst>
      </pc:sldChg>
      <pc:sldChg chg="modNotesTx">
        <pc:chgData name="Liu Xiaokang" userId="99a1255ce56ba1f6" providerId="LiveId" clId="{6AA8FF6A-E6B2-419D-8CA0-6448A85B3F00}" dt="2020-07-14T01:53:42.714" v="99" actId="20577"/>
        <pc:sldMkLst>
          <pc:docMk/>
          <pc:sldMk cId="2948061392" sldId="283"/>
        </pc:sldMkLst>
      </pc:sldChg>
      <pc:sldChg chg="modNotesTx">
        <pc:chgData name="Liu Xiaokang" userId="99a1255ce56ba1f6" providerId="LiveId" clId="{6AA8FF6A-E6B2-419D-8CA0-6448A85B3F00}" dt="2020-07-14T01:56:30.986" v="134" actId="20577"/>
        <pc:sldMkLst>
          <pc:docMk/>
          <pc:sldMk cId="2071424715" sldId="284"/>
        </pc:sldMkLst>
      </pc:sldChg>
      <pc:sldChg chg="addSp delSp modSp mod modAnim modNotesTx">
        <pc:chgData name="Liu Xiaokang" userId="99a1255ce56ba1f6" providerId="LiveId" clId="{6AA8FF6A-E6B2-419D-8CA0-6448A85B3F00}" dt="2020-07-14T02:28:24.162" v="234" actId="20577"/>
        <pc:sldMkLst>
          <pc:docMk/>
          <pc:sldMk cId="673510162" sldId="285"/>
        </pc:sldMkLst>
        <pc:picChg chg="add mod">
          <ac:chgData name="Liu Xiaokang" userId="99a1255ce56ba1f6" providerId="LiveId" clId="{6AA8FF6A-E6B2-419D-8CA0-6448A85B3F00}" dt="2020-07-14T01:58:23.300" v="159" actId="1076"/>
          <ac:picMkLst>
            <pc:docMk/>
            <pc:sldMk cId="673510162" sldId="285"/>
            <ac:picMk id="2" creationId="{B8C93B8B-D529-46B3-A18A-1C400657BBAF}"/>
          </ac:picMkLst>
        </pc:picChg>
        <pc:picChg chg="del">
          <ac:chgData name="Liu Xiaokang" userId="99a1255ce56ba1f6" providerId="LiveId" clId="{6AA8FF6A-E6B2-419D-8CA0-6448A85B3F00}" dt="2020-07-14T01:57:40.722" v="151" actId="478"/>
          <ac:picMkLst>
            <pc:docMk/>
            <pc:sldMk cId="673510162" sldId="285"/>
            <ac:picMk id="16" creationId="{38397315-F442-40FD-8589-1159A01E8D2E}"/>
          </ac:picMkLst>
        </pc:picChg>
      </pc:sldChg>
      <pc:sldChg chg="modNotesTx">
        <pc:chgData name="Liu Xiaokang" userId="99a1255ce56ba1f6" providerId="LiveId" clId="{6AA8FF6A-E6B2-419D-8CA0-6448A85B3F00}" dt="2020-07-14T02:31:47.222" v="311" actId="20577"/>
        <pc:sldMkLst>
          <pc:docMk/>
          <pc:sldMk cId="2099331750" sldId="286"/>
        </pc:sldMkLst>
      </pc:sldChg>
      <pc:sldChg chg="modNotesTx">
        <pc:chgData name="Liu Xiaokang" userId="99a1255ce56ba1f6" providerId="LiveId" clId="{6AA8FF6A-E6B2-419D-8CA0-6448A85B3F00}" dt="2020-07-14T02:32:33.956" v="320" actId="20577"/>
        <pc:sldMkLst>
          <pc:docMk/>
          <pc:sldMk cId="1305413514" sldId="287"/>
        </pc:sldMkLst>
      </pc:sldChg>
      <pc:sldChg chg="modNotesTx">
        <pc:chgData name="Liu Xiaokang" userId="99a1255ce56ba1f6" providerId="LiveId" clId="{6AA8FF6A-E6B2-419D-8CA0-6448A85B3F00}" dt="2020-07-14T02:33:06.681" v="324" actId="20577"/>
        <pc:sldMkLst>
          <pc:docMk/>
          <pc:sldMk cId="3815637786" sldId="288"/>
        </pc:sldMkLst>
      </pc:sldChg>
      <pc:sldChg chg="addSp delSp modSp mod modNotesTx">
        <pc:chgData name="Liu Xiaokang" userId="99a1255ce56ba1f6" providerId="LiveId" clId="{6AA8FF6A-E6B2-419D-8CA0-6448A85B3F00}" dt="2020-07-14T02:45:03.024" v="572" actId="478"/>
        <pc:sldMkLst>
          <pc:docMk/>
          <pc:sldMk cId="1058228037" sldId="289"/>
        </pc:sldMkLst>
        <pc:spChg chg="add mod">
          <ac:chgData name="Liu Xiaokang" userId="99a1255ce56ba1f6" providerId="LiveId" clId="{6AA8FF6A-E6B2-419D-8CA0-6448A85B3F00}" dt="2020-07-14T02:44:57.695" v="571" actId="1076"/>
          <ac:spMkLst>
            <pc:docMk/>
            <pc:sldMk cId="1058228037" sldId="289"/>
            <ac:spMk id="2" creationId="{6105C2DF-CF15-401A-805E-BA89A432C283}"/>
          </ac:spMkLst>
        </pc:spChg>
        <pc:spChg chg="add mod">
          <ac:chgData name="Liu Xiaokang" userId="99a1255ce56ba1f6" providerId="LiveId" clId="{6AA8FF6A-E6B2-419D-8CA0-6448A85B3F00}" dt="2020-07-14T02:44:51.900" v="569" actId="1076"/>
          <ac:spMkLst>
            <pc:docMk/>
            <pc:sldMk cId="1058228037" sldId="289"/>
            <ac:spMk id="9" creationId="{D2EE32E5-94A4-4A6C-B6FD-55D8D5C8BA85}"/>
          </ac:spMkLst>
        </pc:spChg>
        <pc:spChg chg="mod">
          <ac:chgData name="Liu Xiaokang" userId="99a1255ce56ba1f6" providerId="LiveId" clId="{6AA8FF6A-E6B2-419D-8CA0-6448A85B3F00}" dt="2020-07-14T02:41:29.573" v="461" actId="1076"/>
          <ac:spMkLst>
            <pc:docMk/>
            <pc:sldMk cId="1058228037" sldId="289"/>
            <ac:spMk id="25" creationId="{AA682E42-E60C-4C51-ABD2-4C4D5E49F94B}"/>
          </ac:spMkLst>
        </pc:spChg>
        <pc:picChg chg="del mod modCrop">
          <ac:chgData name="Liu Xiaokang" userId="99a1255ce56ba1f6" providerId="LiveId" clId="{6AA8FF6A-E6B2-419D-8CA0-6448A85B3F00}" dt="2020-07-14T02:45:03.024" v="572" actId="478"/>
          <ac:picMkLst>
            <pc:docMk/>
            <pc:sldMk cId="1058228037" sldId="289"/>
            <ac:picMk id="24" creationId="{28D0BEC3-BF19-4CDB-ADFC-242DDBBCA1A2}"/>
          </ac:picMkLst>
        </pc:picChg>
      </pc:sldChg>
      <pc:sldChg chg="mod modShow modNotesTx">
        <pc:chgData name="Liu Xiaokang" userId="99a1255ce56ba1f6" providerId="LiveId" clId="{6AA8FF6A-E6B2-419D-8CA0-6448A85B3F00}" dt="2020-07-14T02:30:00.385" v="286" actId="729"/>
        <pc:sldMkLst>
          <pc:docMk/>
          <pc:sldMk cId="2260476672" sldId="290"/>
        </pc:sldMkLst>
      </pc:sldChg>
      <pc:sldChg chg="modNotesTx">
        <pc:chgData name="Liu Xiaokang" userId="99a1255ce56ba1f6" providerId="LiveId" clId="{6AA8FF6A-E6B2-419D-8CA0-6448A85B3F00}" dt="2020-07-14T02:33:49.687" v="343" actId="20577"/>
        <pc:sldMkLst>
          <pc:docMk/>
          <pc:sldMk cId="573674106" sldId="291"/>
        </pc:sldMkLst>
      </pc:sldChg>
      <pc:sldChg chg="modSp mod modNotesTx">
        <pc:chgData name="Liu Xiaokang" userId="99a1255ce56ba1f6" providerId="LiveId" clId="{6AA8FF6A-E6B2-419D-8CA0-6448A85B3F00}" dt="2020-07-14T02:40:41.904" v="455" actId="12"/>
        <pc:sldMkLst>
          <pc:docMk/>
          <pc:sldMk cId="1035381506" sldId="293"/>
        </pc:sldMkLst>
        <pc:spChg chg="mod">
          <ac:chgData name="Liu Xiaokang" userId="99a1255ce56ba1f6" providerId="LiveId" clId="{6AA8FF6A-E6B2-419D-8CA0-6448A85B3F00}" dt="2020-07-14T02:40:41.904" v="455" actId="12"/>
          <ac:spMkLst>
            <pc:docMk/>
            <pc:sldMk cId="1035381506" sldId="293"/>
            <ac:spMk id="11" creationId="{C9EA1B7B-8C6C-4A41-B038-BBF322B80178}"/>
          </ac:spMkLst>
        </pc:spChg>
        <pc:picChg chg="mod">
          <ac:chgData name="Liu Xiaokang" userId="99a1255ce56ba1f6" providerId="LiveId" clId="{6AA8FF6A-E6B2-419D-8CA0-6448A85B3F00}" dt="2020-07-14T02:39:05.925" v="435" actId="1076"/>
          <ac:picMkLst>
            <pc:docMk/>
            <pc:sldMk cId="1035381506" sldId="293"/>
            <ac:picMk id="6" creationId="{6908FAAE-3C2F-4C9F-8B96-55C30977AD37}"/>
          </ac:picMkLst>
        </pc:picChg>
      </pc:sldChg>
      <pc:sldChg chg="modSp mod modNotesTx">
        <pc:chgData name="Liu Xiaokang" userId="99a1255ce56ba1f6" providerId="LiveId" clId="{6AA8FF6A-E6B2-419D-8CA0-6448A85B3F00}" dt="2020-07-14T02:40:27.298" v="454" actId="20577"/>
        <pc:sldMkLst>
          <pc:docMk/>
          <pc:sldMk cId="1749987749" sldId="294"/>
        </pc:sldMkLst>
        <pc:spChg chg="mod">
          <ac:chgData name="Liu Xiaokang" userId="99a1255ce56ba1f6" providerId="LiveId" clId="{6AA8FF6A-E6B2-419D-8CA0-6448A85B3F00}" dt="2020-07-14T02:40:27.298" v="454" actId="20577"/>
          <ac:spMkLst>
            <pc:docMk/>
            <pc:sldMk cId="1749987749" sldId="294"/>
            <ac:spMk id="7" creationId="{5F873859-F449-4637-8CDB-6F39649B542E}"/>
          </ac:spMkLst>
        </pc:spChg>
      </pc:sldChg>
      <pc:sldChg chg="modNotesTx">
        <pc:chgData name="Liu Xiaokang" userId="99a1255ce56ba1f6" providerId="LiveId" clId="{6AA8FF6A-E6B2-419D-8CA0-6448A85B3F00}" dt="2020-07-14T02:37:24.781" v="405" actId="113"/>
        <pc:sldMkLst>
          <pc:docMk/>
          <pc:sldMk cId="2532153077" sldId="295"/>
        </pc:sldMkLst>
      </pc:sldChg>
      <pc:sldChg chg="modNotesTx">
        <pc:chgData name="Liu Xiaokang" userId="99a1255ce56ba1f6" providerId="LiveId" clId="{6AA8FF6A-E6B2-419D-8CA0-6448A85B3F00}" dt="2020-07-14T02:23:11.363" v="188" actId="20577"/>
        <pc:sldMkLst>
          <pc:docMk/>
          <pc:sldMk cId="2623151564" sldId="296"/>
        </pc:sldMkLst>
      </pc:sldChg>
      <pc:sldChg chg="modNotesTx">
        <pc:chgData name="Liu Xiaokang" userId="99a1255ce56ba1f6" providerId="LiveId" clId="{6AA8FF6A-E6B2-419D-8CA0-6448A85B3F00}" dt="2020-07-14T02:22:34.476" v="161" actId="20577"/>
        <pc:sldMkLst>
          <pc:docMk/>
          <pc:sldMk cId="803189414" sldId="297"/>
        </pc:sldMkLst>
      </pc:sldChg>
    </pc:docChg>
  </pc:docChgLst>
  <pc:docChgLst>
    <pc:chgData name="Liu Xiaokang" userId="99a1255ce56ba1f6" providerId="LiveId" clId="{9F83E296-B1CE-4584-B1F5-0F79B996321D}"/>
    <pc:docChg chg="undo redo custSel addSld delSld modSld sldOrd">
      <pc:chgData name="Liu Xiaokang" userId="99a1255ce56ba1f6" providerId="LiveId" clId="{9F83E296-B1CE-4584-B1F5-0F79B996321D}" dt="2020-07-16T14:16:24.936" v="664" actId="20577"/>
      <pc:docMkLst>
        <pc:docMk/>
      </pc:docMkLst>
      <pc:sldChg chg="modNotesTx">
        <pc:chgData name="Liu Xiaokang" userId="99a1255ce56ba1f6" providerId="LiveId" clId="{9F83E296-B1CE-4584-B1F5-0F79B996321D}" dt="2020-07-16T13:30:52.896" v="7" actId="20577"/>
        <pc:sldMkLst>
          <pc:docMk/>
          <pc:sldMk cId="3985823737" sldId="256"/>
        </pc:sldMkLst>
      </pc:sldChg>
      <pc:sldChg chg="modNotesTx">
        <pc:chgData name="Liu Xiaokang" userId="99a1255ce56ba1f6" providerId="LiveId" clId="{9F83E296-B1CE-4584-B1F5-0F79B996321D}" dt="2020-07-16T14:16:24.936" v="664" actId="20577"/>
        <pc:sldMkLst>
          <pc:docMk/>
          <pc:sldMk cId="1122382013" sldId="282"/>
        </pc:sldMkLst>
      </pc:sldChg>
      <pc:sldChg chg="modNotesTx">
        <pc:chgData name="Liu Xiaokang" userId="99a1255ce56ba1f6" providerId="LiveId" clId="{9F83E296-B1CE-4584-B1F5-0F79B996321D}" dt="2020-07-16T13:37:17.706" v="66" actId="20577"/>
        <pc:sldMkLst>
          <pc:docMk/>
          <pc:sldMk cId="2948061392" sldId="283"/>
        </pc:sldMkLst>
      </pc:sldChg>
      <pc:sldChg chg="modSp modNotesTx">
        <pc:chgData name="Liu Xiaokang" userId="99a1255ce56ba1f6" providerId="LiveId" clId="{9F83E296-B1CE-4584-B1F5-0F79B996321D}" dt="2020-07-16T14:14:00.669" v="630" actId="207"/>
        <pc:sldMkLst>
          <pc:docMk/>
          <pc:sldMk cId="2071424715" sldId="284"/>
        </pc:sldMkLst>
        <pc:spChg chg="mod">
          <ac:chgData name="Liu Xiaokang" userId="99a1255ce56ba1f6" providerId="LiveId" clId="{9F83E296-B1CE-4584-B1F5-0F79B996321D}" dt="2020-07-16T14:14:00.669" v="630" actId="207"/>
          <ac:spMkLst>
            <pc:docMk/>
            <pc:sldMk cId="2071424715" sldId="284"/>
            <ac:spMk id="9" creationId="{85A9BD69-B902-4196-BD60-DBFCD2D5069C}"/>
          </ac:spMkLst>
        </pc:spChg>
      </pc:sldChg>
      <pc:sldChg chg="modNotesTx">
        <pc:chgData name="Liu Xiaokang" userId="99a1255ce56ba1f6" providerId="LiveId" clId="{9F83E296-B1CE-4584-B1F5-0F79B996321D}" dt="2020-07-16T14:15:16.061" v="658" actId="20577"/>
        <pc:sldMkLst>
          <pc:docMk/>
          <pc:sldMk cId="673510162" sldId="285"/>
        </pc:sldMkLst>
      </pc:sldChg>
      <pc:sldChg chg="modNotesTx">
        <pc:chgData name="Liu Xiaokang" userId="99a1255ce56ba1f6" providerId="LiveId" clId="{9F83E296-B1CE-4584-B1F5-0F79B996321D}" dt="2020-07-16T13:51:06.258" v="322" actId="20577"/>
        <pc:sldMkLst>
          <pc:docMk/>
          <pc:sldMk cId="2099331750" sldId="286"/>
        </pc:sldMkLst>
      </pc:sldChg>
      <pc:sldChg chg="addSp delSp modSp mod delAnim">
        <pc:chgData name="Liu Xiaokang" userId="99a1255ce56ba1f6" providerId="LiveId" clId="{9F83E296-B1CE-4584-B1F5-0F79B996321D}" dt="2020-07-16T13:51:24.985" v="324"/>
        <pc:sldMkLst>
          <pc:docMk/>
          <pc:sldMk cId="1305413514" sldId="287"/>
        </pc:sldMkLst>
        <pc:spChg chg="add mod">
          <ac:chgData name="Liu Xiaokang" userId="99a1255ce56ba1f6" providerId="LiveId" clId="{9F83E296-B1CE-4584-B1F5-0F79B996321D}" dt="2020-07-16T13:51:24.985" v="324"/>
          <ac:spMkLst>
            <pc:docMk/>
            <pc:sldMk cId="1305413514" sldId="287"/>
            <ac:spMk id="15" creationId="{2593E541-C3EC-4879-8769-40893C81DBAD}"/>
          </ac:spMkLst>
        </pc:spChg>
        <pc:spChg chg="add mod">
          <ac:chgData name="Liu Xiaokang" userId="99a1255ce56ba1f6" providerId="LiveId" clId="{9F83E296-B1CE-4584-B1F5-0F79B996321D}" dt="2020-07-16T13:51:24.985" v="324"/>
          <ac:spMkLst>
            <pc:docMk/>
            <pc:sldMk cId="1305413514" sldId="287"/>
            <ac:spMk id="29" creationId="{615292D2-F8A9-4219-9CE6-0C74F1FF0E36}"/>
          </ac:spMkLst>
        </pc:spChg>
        <pc:spChg chg="add mod">
          <ac:chgData name="Liu Xiaokang" userId="99a1255ce56ba1f6" providerId="LiveId" clId="{9F83E296-B1CE-4584-B1F5-0F79B996321D}" dt="2020-07-16T13:51:24.985" v="324"/>
          <ac:spMkLst>
            <pc:docMk/>
            <pc:sldMk cId="1305413514" sldId="287"/>
            <ac:spMk id="30" creationId="{F166C583-F211-4B0F-8BD5-F746BC2D073F}"/>
          </ac:spMkLst>
        </pc:spChg>
        <pc:grpChg chg="add mod">
          <ac:chgData name="Liu Xiaokang" userId="99a1255ce56ba1f6" providerId="LiveId" clId="{9F83E296-B1CE-4584-B1F5-0F79B996321D}" dt="2020-07-16T13:51:24.985" v="324"/>
          <ac:grpSpMkLst>
            <pc:docMk/>
            <pc:sldMk cId="1305413514" sldId="287"/>
            <ac:grpSpMk id="25" creationId="{188AB556-24D2-4C07-B335-50484C2D8409}"/>
          </ac:grpSpMkLst>
        </pc:grpChg>
        <pc:picChg chg="del">
          <ac:chgData name="Liu Xiaokang" userId="99a1255ce56ba1f6" providerId="LiveId" clId="{9F83E296-B1CE-4584-B1F5-0F79B996321D}" dt="2020-07-16T13:51:24.775" v="323" actId="478"/>
          <ac:picMkLst>
            <pc:docMk/>
            <pc:sldMk cId="1305413514" sldId="287"/>
            <ac:picMk id="9" creationId="{E92425E0-385E-4BF2-ABE9-A4D739CE8B9B}"/>
          </ac:picMkLst>
        </pc:picChg>
        <pc:picChg chg="add mod">
          <ac:chgData name="Liu Xiaokang" userId="99a1255ce56ba1f6" providerId="LiveId" clId="{9F83E296-B1CE-4584-B1F5-0F79B996321D}" dt="2020-07-16T13:51:24.985" v="324"/>
          <ac:picMkLst>
            <pc:docMk/>
            <pc:sldMk cId="1305413514" sldId="287"/>
            <ac:picMk id="24" creationId="{283E4814-8216-4FA7-B329-9BEF92D9938D}"/>
          </ac:picMkLst>
        </pc:picChg>
        <pc:picChg chg="mod">
          <ac:chgData name="Liu Xiaokang" userId="99a1255ce56ba1f6" providerId="LiveId" clId="{9F83E296-B1CE-4584-B1F5-0F79B996321D}" dt="2020-07-16T13:51:24.985" v="324"/>
          <ac:picMkLst>
            <pc:docMk/>
            <pc:sldMk cId="1305413514" sldId="287"/>
            <ac:picMk id="26" creationId="{BA38B926-8CB3-4CAC-88C9-AAD9C406FD58}"/>
          </ac:picMkLst>
        </pc:picChg>
        <pc:picChg chg="mod">
          <ac:chgData name="Liu Xiaokang" userId="99a1255ce56ba1f6" providerId="LiveId" clId="{9F83E296-B1CE-4584-B1F5-0F79B996321D}" dt="2020-07-16T13:51:24.985" v="324"/>
          <ac:picMkLst>
            <pc:docMk/>
            <pc:sldMk cId="1305413514" sldId="287"/>
            <ac:picMk id="27" creationId="{91841BD9-CCD2-47C5-95D0-2C9D53235998}"/>
          </ac:picMkLst>
        </pc:picChg>
        <pc:picChg chg="mod">
          <ac:chgData name="Liu Xiaokang" userId="99a1255ce56ba1f6" providerId="LiveId" clId="{9F83E296-B1CE-4584-B1F5-0F79B996321D}" dt="2020-07-16T13:51:24.985" v="324"/>
          <ac:picMkLst>
            <pc:docMk/>
            <pc:sldMk cId="1305413514" sldId="287"/>
            <ac:picMk id="28" creationId="{A39259EC-14D0-42F0-814D-31719783CE69}"/>
          </ac:picMkLst>
        </pc:picChg>
      </pc:sldChg>
      <pc:sldChg chg="modNotesTx">
        <pc:chgData name="Liu Xiaokang" userId="99a1255ce56ba1f6" providerId="LiveId" clId="{9F83E296-B1CE-4584-B1F5-0F79B996321D}" dt="2020-07-16T13:52:21.691" v="332" actId="20577"/>
        <pc:sldMkLst>
          <pc:docMk/>
          <pc:sldMk cId="3815637786" sldId="288"/>
        </pc:sldMkLst>
      </pc:sldChg>
      <pc:sldChg chg="addSp delSp modSp mod modNotesTx">
        <pc:chgData name="Liu Xiaokang" userId="99a1255ce56ba1f6" providerId="LiveId" clId="{9F83E296-B1CE-4584-B1F5-0F79B996321D}" dt="2020-07-16T13:49:44.817" v="288" actId="20577"/>
        <pc:sldMkLst>
          <pc:docMk/>
          <pc:sldMk cId="1058228037" sldId="289"/>
        </pc:sldMkLst>
        <pc:spChg chg="add mod">
          <ac:chgData name="Liu Xiaokang" userId="99a1255ce56ba1f6" providerId="LiveId" clId="{9F83E296-B1CE-4584-B1F5-0F79B996321D}" dt="2020-07-16T13:49:44.817" v="288" actId="20577"/>
          <ac:spMkLst>
            <pc:docMk/>
            <pc:sldMk cId="1058228037" sldId="289"/>
            <ac:spMk id="8" creationId="{3AC7C1F8-9870-40A1-8E98-63993F4DF19C}"/>
          </ac:spMkLst>
        </pc:spChg>
        <pc:spChg chg="del mod">
          <ac:chgData name="Liu Xiaokang" userId="99a1255ce56ba1f6" providerId="LiveId" clId="{9F83E296-B1CE-4584-B1F5-0F79B996321D}" dt="2020-07-16T13:49:30.363" v="279" actId="478"/>
          <ac:spMkLst>
            <pc:docMk/>
            <pc:sldMk cId="1058228037" sldId="289"/>
            <ac:spMk id="25" creationId="{AA682E42-E60C-4C51-ABD2-4C4D5E49F94B}"/>
          </ac:spMkLst>
        </pc:spChg>
      </pc:sldChg>
      <pc:sldChg chg="modSp modNotesTx">
        <pc:chgData name="Liu Xiaokang" userId="99a1255ce56ba1f6" providerId="LiveId" clId="{9F83E296-B1CE-4584-B1F5-0F79B996321D}" dt="2020-07-16T13:50:06.095" v="298" actId="20577"/>
        <pc:sldMkLst>
          <pc:docMk/>
          <pc:sldMk cId="2260476672" sldId="290"/>
        </pc:sldMkLst>
        <pc:spChg chg="mod">
          <ac:chgData name="Liu Xiaokang" userId="99a1255ce56ba1f6" providerId="LiveId" clId="{9F83E296-B1CE-4584-B1F5-0F79B996321D}" dt="2020-07-16T13:50:06.095" v="298" actId="20577"/>
          <ac:spMkLst>
            <pc:docMk/>
            <pc:sldMk cId="2260476672" sldId="290"/>
            <ac:spMk id="2" creationId="{C42F5DB0-4D0A-4B24-80FB-151553A54DA9}"/>
          </ac:spMkLst>
        </pc:spChg>
        <pc:spChg chg="mod">
          <ac:chgData name="Liu Xiaokang" userId="99a1255ce56ba1f6" providerId="LiveId" clId="{9F83E296-B1CE-4584-B1F5-0F79B996321D}" dt="2020-07-16T13:47:18.959" v="222" actId="20577"/>
          <ac:spMkLst>
            <pc:docMk/>
            <pc:sldMk cId="2260476672" sldId="290"/>
            <ac:spMk id="6" creationId="{9F114516-C4E6-4F17-AC2C-8320ECDBF0AE}"/>
          </ac:spMkLst>
        </pc:spChg>
        <pc:spChg chg="mod">
          <ac:chgData name="Liu Xiaokang" userId="99a1255ce56ba1f6" providerId="LiveId" clId="{9F83E296-B1CE-4584-B1F5-0F79B996321D}" dt="2020-07-16T13:44:28.574" v="180" actId="20577"/>
          <ac:spMkLst>
            <pc:docMk/>
            <pc:sldMk cId="2260476672" sldId="290"/>
            <ac:spMk id="25" creationId="{AA682E42-E60C-4C51-ABD2-4C4D5E49F94B}"/>
          </ac:spMkLst>
        </pc:spChg>
      </pc:sldChg>
      <pc:sldChg chg="modNotesTx">
        <pc:chgData name="Liu Xiaokang" userId="99a1255ce56ba1f6" providerId="LiveId" clId="{9F83E296-B1CE-4584-B1F5-0F79B996321D}" dt="2020-07-16T13:54:54.990" v="388" actId="20577"/>
        <pc:sldMkLst>
          <pc:docMk/>
          <pc:sldMk cId="573674106" sldId="291"/>
        </pc:sldMkLst>
      </pc:sldChg>
      <pc:sldChg chg="modSp mod modNotesTx">
        <pc:chgData name="Liu Xiaokang" userId="99a1255ce56ba1f6" providerId="LiveId" clId="{9F83E296-B1CE-4584-B1F5-0F79B996321D}" dt="2020-07-16T13:58:45.510" v="417" actId="20577"/>
        <pc:sldMkLst>
          <pc:docMk/>
          <pc:sldMk cId="814901453" sldId="292"/>
        </pc:sldMkLst>
        <pc:spChg chg="mod">
          <ac:chgData name="Liu Xiaokang" userId="99a1255ce56ba1f6" providerId="LiveId" clId="{9F83E296-B1CE-4584-B1F5-0F79B996321D}" dt="2020-07-16T13:58:35.630" v="411" actId="20577"/>
          <ac:spMkLst>
            <pc:docMk/>
            <pc:sldMk cId="814901453" sldId="292"/>
            <ac:spMk id="6" creationId="{60B2EC15-B8F8-4E5A-A42D-F0537EB2E8E3}"/>
          </ac:spMkLst>
        </pc:spChg>
      </pc:sldChg>
      <pc:sldChg chg="modSp mod modNotesTx">
        <pc:chgData name="Liu Xiaokang" userId="99a1255ce56ba1f6" providerId="LiveId" clId="{9F83E296-B1CE-4584-B1F5-0F79B996321D}" dt="2020-07-16T13:59:45.302" v="427" actId="20577"/>
        <pc:sldMkLst>
          <pc:docMk/>
          <pc:sldMk cId="1035381506" sldId="293"/>
        </pc:sldMkLst>
        <pc:spChg chg="mod">
          <ac:chgData name="Liu Xiaokang" userId="99a1255ce56ba1f6" providerId="LiveId" clId="{9F83E296-B1CE-4584-B1F5-0F79B996321D}" dt="2020-07-16T13:59:25.772" v="418" actId="20577"/>
          <ac:spMkLst>
            <pc:docMk/>
            <pc:sldMk cId="1035381506" sldId="293"/>
            <ac:spMk id="11" creationId="{C9EA1B7B-8C6C-4A41-B038-BBF322B80178}"/>
          </ac:spMkLst>
        </pc:spChg>
      </pc:sldChg>
      <pc:sldChg chg="addSp delSp modSp mod modNotesTx">
        <pc:chgData name="Liu Xiaokang" userId="99a1255ce56ba1f6" providerId="LiveId" clId="{9F83E296-B1CE-4584-B1F5-0F79B996321D}" dt="2020-07-16T14:05:24.925" v="500" actId="1036"/>
        <pc:sldMkLst>
          <pc:docMk/>
          <pc:sldMk cId="1749987749" sldId="294"/>
        </pc:sldMkLst>
        <pc:spChg chg="mod">
          <ac:chgData name="Liu Xiaokang" userId="99a1255ce56ba1f6" providerId="LiveId" clId="{9F83E296-B1CE-4584-B1F5-0F79B996321D}" dt="2020-07-16T14:05:24.925" v="500" actId="1036"/>
          <ac:spMkLst>
            <pc:docMk/>
            <pc:sldMk cId="1749987749" sldId="294"/>
            <ac:spMk id="7" creationId="{5F873859-F449-4637-8CDB-6F39649B542E}"/>
          </ac:spMkLst>
        </pc:spChg>
        <pc:spChg chg="add del mod">
          <ac:chgData name="Liu Xiaokang" userId="99a1255ce56ba1f6" providerId="LiveId" clId="{9F83E296-B1CE-4584-B1F5-0F79B996321D}" dt="2020-07-16T14:02:49.047" v="467" actId="478"/>
          <ac:spMkLst>
            <pc:docMk/>
            <pc:sldMk cId="1749987749" sldId="294"/>
            <ac:spMk id="9" creationId="{AAB4A363-019B-4482-B62C-92569B798CB0}"/>
          </ac:spMkLst>
        </pc:spChg>
        <pc:picChg chg="add mod">
          <ac:chgData name="Liu Xiaokang" userId="99a1255ce56ba1f6" providerId="LiveId" clId="{9F83E296-B1CE-4584-B1F5-0F79B996321D}" dt="2020-07-16T14:03:04.055" v="471" actId="1076"/>
          <ac:picMkLst>
            <pc:docMk/>
            <pc:sldMk cId="1749987749" sldId="294"/>
            <ac:picMk id="10" creationId="{F68E056F-2665-404A-ACB3-F91D10B2FF4A}"/>
          </ac:picMkLst>
        </pc:picChg>
      </pc:sldChg>
      <pc:sldChg chg="add del mod ord modShow">
        <pc:chgData name="Liu Xiaokang" userId="99a1255ce56ba1f6" providerId="LiveId" clId="{9F83E296-B1CE-4584-B1F5-0F79B996321D}" dt="2020-07-16T14:07:47.966" v="530" actId="729"/>
        <pc:sldMkLst>
          <pc:docMk/>
          <pc:sldMk cId="2532153077" sldId="295"/>
        </pc:sldMkLst>
      </pc:sldChg>
      <pc:sldChg chg="modNotesTx">
        <pc:chgData name="Liu Xiaokang" userId="99a1255ce56ba1f6" providerId="LiveId" clId="{9F83E296-B1CE-4584-B1F5-0F79B996321D}" dt="2020-07-16T13:57:14.016" v="392" actId="20577"/>
        <pc:sldMkLst>
          <pc:docMk/>
          <pc:sldMk cId="2623151564" sldId="296"/>
        </pc:sldMkLst>
      </pc:sldChg>
      <pc:sldChg chg="modNotesTx">
        <pc:chgData name="Liu Xiaokang" userId="99a1255ce56ba1f6" providerId="LiveId" clId="{9F83E296-B1CE-4584-B1F5-0F79B996321D}" dt="2020-07-16T13:37:57.671" v="73" actId="20577"/>
        <pc:sldMkLst>
          <pc:docMk/>
          <pc:sldMk cId="803189414" sldId="297"/>
        </pc:sldMkLst>
      </pc:sldChg>
      <pc:sldChg chg="addSp modSp add mod modNotesTx">
        <pc:chgData name="Liu Xiaokang" userId="99a1255ce56ba1f6" providerId="LiveId" clId="{9F83E296-B1CE-4584-B1F5-0F79B996321D}" dt="2020-07-16T14:07:55.751" v="546" actId="1038"/>
        <pc:sldMkLst>
          <pc:docMk/>
          <pc:sldMk cId="660610791" sldId="298"/>
        </pc:sldMkLst>
        <pc:spChg chg="mod">
          <ac:chgData name="Liu Xiaokang" userId="99a1255ce56ba1f6" providerId="LiveId" clId="{9F83E296-B1CE-4584-B1F5-0F79B996321D}" dt="2020-07-16T14:03:45.585" v="486" actId="20577"/>
          <ac:spMkLst>
            <pc:docMk/>
            <pc:sldMk cId="660610791" sldId="298"/>
            <ac:spMk id="7" creationId="{5F873859-F449-4637-8CDB-6F39649B542E}"/>
          </ac:spMkLst>
        </pc:spChg>
        <pc:spChg chg="add mod">
          <ac:chgData name="Liu Xiaokang" userId="99a1255ce56ba1f6" providerId="LiveId" clId="{9F83E296-B1CE-4584-B1F5-0F79B996321D}" dt="2020-07-16T14:07:55.751" v="546" actId="1038"/>
          <ac:spMkLst>
            <pc:docMk/>
            <pc:sldMk cId="660610791" sldId="298"/>
            <ac:spMk id="9" creationId="{ED4B4D31-5667-4D4C-92E2-009C30C2225A}"/>
          </ac:spMkLst>
        </pc:spChg>
        <pc:spChg chg="add mod">
          <ac:chgData name="Liu Xiaokang" userId="99a1255ce56ba1f6" providerId="LiveId" clId="{9F83E296-B1CE-4584-B1F5-0F79B996321D}" dt="2020-07-16T14:07:55.751" v="546" actId="1038"/>
          <ac:spMkLst>
            <pc:docMk/>
            <pc:sldMk cId="660610791" sldId="298"/>
            <ac:spMk id="10" creationId="{D06C1435-EDA9-4EFF-81A4-894B6AD0B51B}"/>
          </ac:spMkLst>
        </pc:spChg>
        <pc:spChg chg="add mod">
          <ac:chgData name="Liu Xiaokang" userId="99a1255ce56ba1f6" providerId="LiveId" clId="{9F83E296-B1CE-4584-B1F5-0F79B996321D}" dt="2020-07-16T14:07:55.751" v="546" actId="1038"/>
          <ac:spMkLst>
            <pc:docMk/>
            <pc:sldMk cId="660610791" sldId="298"/>
            <ac:spMk id="14" creationId="{817580E2-334D-4CAD-A92F-28C727DEB62B}"/>
          </ac:spMkLst>
        </pc:spChg>
        <pc:picChg chg="add mod">
          <ac:chgData name="Liu Xiaokang" userId="99a1255ce56ba1f6" providerId="LiveId" clId="{9F83E296-B1CE-4584-B1F5-0F79B996321D}" dt="2020-07-16T14:07:55.751" v="546" actId="1038"/>
          <ac:picMkLst>
            <pc:docMk/>
            <pc:sldMk cId="660610791" sldId="298"/>
            <ac:picMk id="12" creationId="{0929ACB8-8C70-4E54-A967-8754B75043BE}"/>
          </ac:picMkLst>
        </pc:picChg>
        <pc:picChg chg="add mod">
          <ac:chgData name="Liu Xiaokang" userId="99a1255ce56ba1f6" providerId="LiveId" clId="{9F83E296-B1CE-4584-B1F5-0F79B996321D}" dt="2020-07-16T14:07:55.751" v="546" actId="1038"/>
          <ac:picMkLst>
            <pc:docMk/>
            <pc:sldMk cId="660610791" sldId="298"/>
            <ac:picMk id="13" creationId="{BCFB50AE-58BF-4C75-AE8C-23EAC7E02896}"/>
          </ac:picMkLst>
        </pc:picChg>
        <pc:picChg chg="add mod">
          <ac:chgData name="Liu Xiaokang" userId="99a1255ce56ba1f6" providerId="LiveId" clId="{9F83E296-B1CE-4584-B1F5-0F79B996321D}" dt="2020-07-16T14:07:55.751" v="546" actId="1038"/>
          <ac:picMkLst>
            <pc:docMk/>
            <pc:sldMk cId="660610791" sldId="298"/>
            <ac:picMk id="15" creationId="{FA7D9596-8B76-4C3E-BE64-594D2979982C}"/>
          </ac:picMkLst>
        </pc:picChg>
      </pc:sldChg>
      <pc:sldChg chg="addSp delSp modSp add mod">
        <pc:chgData name="Liu Xiaokang" userId="99a1255ce56ba1f6" providerId="LiveId" clId="{9F83E296-B1CE-4584-B1F5-0F79B996321D}" dt="2020-07-16T14:12:45.706" v="629" actId="1076"/>
        <pc:sldMkLst>
          <pc:docMk/>
          <pc:sldMk cId="958109015" sldId="299"/>
        </pc:sldMkLst>
        <pc:spChg chg="del mod">
          <ac:chgData name="Liu Xiaokang" userId="99a1255ce56ba1f6" providerId="LiveId" clId="{9F83E296-B1CE-4584-B1F5-0F79B996321D}" dt="2020-07-16T14:11:30.457" v="603" actId="478"/>
          <ac:spMkLst>
            <pc:docMk/>
            <pc:sldMk cId="958109015" sldId="299"/>
            <ac:spMk id="13" creationId="{4911A595-7145-4020-A9F4-0272F9B7D84E}"/>
          </ac:spMkLst>
        </pc:spChg>
        <pc:spChg chg="del mod">
          <ac:chgData name="Liu Xiaokang" userId="99a1255ce56ba1f6" providerId="LiveId" clId="{9F83E296-B1CE-4584-B1F5-0F79B996321D}" dt="2020-07-16T14:11:33.113" v="605" actId="478"/>
          <ac:spMkLst>
            <pc:docMk/>
            <pc:sldMk cId="958109015" sldId="299"/>
            <ac:spMk id="14" creationId="{920A5D6C-BF3C-40B0-B375-4DFEBBEDDD3B}"/>
          </ac:spMkLst>
        </pc:spChg>
        <pc:picChg chg="del mod">
          <ac:chgData name="Liu Xiaokang" userId="99a1255ce56ba1f6" providerId="LiveId" clId="{9F83E296-B1CE-4584-B1F5-0F79B996321D}" dt="2020-07-16T14:12:07.797" v="612" actId="478"/>
          <ac:picMkLst>
            <pc:docMk/>
            <pc:sldMk cId="958109015" sldId="299"/>
            <ac:picMk id="3" creationId="{AAAAA3FA-CF25-40EB-B01A-AAAD23FF24AE}"/>
          </ac:picMkLst>
        </pc:picChg>
        <pc:picChg chg="del mod">
          <ac:chgData name="Liu Xiaokang" userId="99a1255ce56ba1f6" providerId="LiveId" clId="{9F83E296-B1CE-4584-B1F5-0F79B996321D}" dt="2020-07-16T14:11:30.457" v="603" actId="478"/>
          <ac:picMkLst>
            <pc:docMk/>
            <pc:sldMk cId="958109015" sldId="299"/>
            <ac:picMk id="4" creationId="{64B07327-7B6A-4061-8AF5-EB0C270B6ECC}"/>
          </ac:picMkLst>
        </pc:picChg>
        <pc:picChg chg="add del mod">
          <ac:chgData name="Liu Xiaokang" userId="99a1255ce56ba1f6" providerId="LiveId" clId="{9F83E296-B1CE-4584-B1F5-0F79B996321D}" dt="2020-07-16T14:11:07.958" v="595" actId="478"/>
          <ac:picMkLst>
            <pc:docMk/>
            <pc:sldMk cId="958109015" sldId="299"/>
            <ac:picMk id="12" creationId="{F311E57C-F33E-441C-BE17-9740B3BE36E8}"/>
          </ac:picMkLst>
        </pc:picChg>
        <pc:picChg chg="add del mod">
          <ac:chgData name="Liu Xiaokang" userId="99a1255ce56ba1f6" providerId="LiveId" clId="{9F83E296-B1CE-4584-B1F5-0F79B996321D}" dt="2020-07-16T14:11:07.958" v="595" actId="478"/>
          <ac:picMkLst>
            <pc:docMk/>
            <pc:sldMk cId="958109015" sldId="299"/>
            <ac:picMk id="15" creationId="{00CEC7A0-8262-4DD7-AEA6-31057022D30A}"/>
          </ac:picMkLst>
        </pc:picChg>
        <pc:picChg chg="add mod">
          <ac:chgData name="Liu Xiaokang" userId="99a1255ce56ba1f6" providerId="LiveId" clId="{9F83E296-B1CE-4584-B1F5-0F79B996321D}" dt="2020-07-16T14:12:19.295" v="618" actId="1076"/>
          <ac:picMkLst>
            <pc:docMk/>
            <pc:sldMk cId="958109015" sldId="299"/>
            <ac:picMk id="16" creationId="{B2550EA1-BC83-4B37-954D-E141C3C6F256}"/>
          </ac:picMkLst>
        </pc:picChg>
        <pc:picChg chg="add mod">
          <ac:chgData name="Liu Xiaokang" userId="99a1255ce56ba1f6" providerId="LiveId" clId="{9F83E296-B1CE-4584-B1F5-0F79B996321D}" dt="2020-07-16T14:12:20.998" v="619" actId="1076"/>
          <ac:picMkLst>
            <pc:docMk/>
            <pc:sldMk cId="958109015" sldId="299"/>
            <ac:picMk id="17" creationId="{2461DB7D-C52C-48B0-A520-E3334C7718AF}"/>
          </ac:picMkLst>
        </pc:picChg>
        <pc:picChg chg="add mod">
          <ac:chgData name="Liu Xiaokang" userId="99a1255ce56ba1f6" providerId="LiveId" clId="{9F83E296-B1CE-4584-B1F5-0F79B996321D}" dt="2020-07-16T14:12:45.706" v="629" actId="1076"/>
          <ac:picMkLst>
            <pc:docMk/>
            <pc:sldMk cId="958109015" sldId="299"/>
            <ac:picMk id="18" creationId="{472923E9-FC20-40A9-8E15-5D49B23E3E82}"/>
          </ac:picMkLst>
        </pc:picChg>
        <pc:picChg chg="add mod">
          <ac:chgData name="Liu Xiaokang" userId="99a1255ce56ba1f6" providerId="LiveId" clId="{9F83E296-B1CE-4584-B1F5-0F79B996321D}" dt="2020-07-16T14:12:45.706" v="629" actId="1076"/>
          <ac:picMkLst>
            <pc:docMk/>
            <pc:sldMk cId="958109015" sldId="299"/>
            <ac:picMk id="19" creationId="{4D441C0D-DC11-4BE9-8C5A-B84413512A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EDF0D-6F24-4E0D-9345-893BAC379F45}" type="datetimeFigureOut">
              <a:rPr lang="zh-CN" altLang="en-US" smtClean="0"/>
              <a:t>2020/7/17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BF8B3-95C8-4716-9F26-70A94D9D3767}" type="slidenum">
              <a:rPr lang="zh-CN" altLang="en-US" smtClean="0"/>
              <a:t>‹#›</a:t>
            </a:fld>
            <a:endParaRPr lang="zh-CN" altLang="en-US"/>
          </a:p>
        </p:txBody>
      </p:sp>
    </p:spTree>
    <p:extLst>
      <p:ext uri="{BB962C8B-B14F-4D97-AF65-F5344CB8AC3E}">
        <p14:creationId xmlns:p14="http://schemas.microsoft.com/office/powerpoint/2010/main" val="2942955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各位老师同学，大家早上好，我是</a:t>
            </a:r>
            <a:r>
              <a:rPr lang="en-US" altLang="zh-CN" dirty="0"/>
              <a:t>3D</a:t>
            </a:r>
            <a:r>
              <a:rPr lang="zh-CN" altLang="en-US" dirty="0"/>
              <a:t>打印组组长刘晓康，今天我将为大家介绍</a:t>
            </a:r>
            <a:r>
              <a:rPr lang="en-US" altLang="zh-CN" dirty="0"/>
              <a:t>3D</a:t>
            </a:r>
            <a:r>
              <a:rPr lang="zh-CN" altLang="en-US" dirty="0"/>
              <a:t> 打印的</a:t>
            </a:r>
            <a:r>
              <a:rPr lang="en-US" altLang="zh-CN" dirty="0"/>
              <a:t>DIY</a:t>
            </a:r>
            <a:r>
              <a:rPr lang="zh-CN" altLang="en-US" dirty="0"/>
              <a:t>内容</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1</a:t>
            </a:fld>
            <a:endParaRPr lang="zh-CN" altLang="en-US"/>
          </a:p>
        </p:txBody>
      </p:sp>
    </p:spTree>
    <p:extLst>
      <p:ext uri="{BB962C8B-B14F-4D97-AF65-F5344CB8AC3E}">
        <p14:creationId xmlns:p14="http://schemas.microsoft.com/office/powerpoint/2010/main" val="3309131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第二类是扫掠方式。</a:t>
            </a:r>
            <a:r>
              <a:rPr lang="zh-CN" altLang="zh-CN" sz="1200" kern="1200" dirty="0">
                <a:solidFill>
                  <a:schemeClr val="tx1"/>
                </a:solidFill>
                <a:effectLst/>
                <a:latin typeface="+mn-lt"/>
                <a:ea typeface="+mn-ea"/>
                <a:cs typeface="+mn-cs"/>
              </a:rPr>
              <a:t>学员们可以选择任意一条曲线</a:t>
            </a:r>
            <a:r>
              <a:rPr lang="en-US" altLang="zh-CN" sz="1200" kern="1200" dirty="0">
                <a:solidFill>
                  <a:schemeClr val="tx1"/>
                </a:solidFill>
                <a:effectLst/>
                <a:latin typeface="+mn-lt"/>
                <a:ea typeface="+mn-ea"/>
                <a:cs typeface="+mn-cs"/>
              </a:rPr>
              <a:t>C</a:t>
            </a:r>
            <a:r>
              <a:rPr lang="en-US" altLang="zh-CN" sz="1200" kern="1200" baseline="-25000" dirty="0">
                <a:solidFill>
                  <a:schemeClr val="tx1"/>
                </a:solidFill>
                <a:effectLst/>
                <a:latin typeface="+mn-lt"/>
                <a:ea typeface="+mn-ea"/>
                <a:cs typeface="+mn-cs"/>
              </a:rPr>
              <a:t>s</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将</a:t>
            </a:r>
            <a:r>
              <a:rPr lang="en-US" altLang="zh-CN" sz="1200" kern="1200" dirty="0">
                <a:solidFill>
                  <a:schemeClr val="tx1"/>
                </a:solidFill>
                <a:effectLst/>
                <a:latin typeface="+mn-lt"/>
                <a:ea typeface="+mn-ea"/>
                <a:cs typeface="+mn-cs"/>
              </a:rPr>
              <a:t>C</a:t>
            </a:r>
            <a:r>
              <a:rPr lang="en-US" altLang="zh-CN" sz="1200" kern="1200" baseline="-250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沿着路径曲线</a:t>
            </a:r>
            <a:r>
              <a:rPr lang="en-US" altLang="zh-CN" sz="1200" kern="1200" dirty="0">
                <a:solidFill>
                  <a:schemeClr val="tx1"/>
                </a:solidFill>
                <a:effectLst/>
                <a:latin typeface="+mn-lt"/>
                <a:ea typeface="+mn-ea"/>
                <a:cs typeface="+mn-cs"/>
              </a:rPr>
              <a:t>ψ</a:t>
            </a:r>
            <a:r>
              <a:rPr lang="zh-CN" altLang="zh-CN" sz="1200" kern="1200" dirty="0">
                <a:solidFill>
                  <a:schemeClr val="tx1"/>
                </a:solidFill>
                <a:effectLst/>
                <a:latin typeface="+mn-lt"/>
                <a:ea typeface="+mn-ea"/>
                <a:cs typeface="+mn-cs"/>
              </a:rPr>
              <a:t>进行扫掠，计算每一层点的位置，得到</a:t>
            </a:r>
            <a:r>
              <a:rPr lang="en-US" altLang="zh-CN" sz="1200" kern="1200" dirty="0" err="1">
                <a:solidFill>
                  <a:schemeClr val="tx1"/>
                </a:solidFill>
                <a:effectLst/>
                <a:latin typeface="+mn-lt"/>
                <a:ea typeface="+mn-ea"/>
                <a:cs typeface="+mn-cs"/>
              </a:rPr>
              <a:t>gcode</a:t>
            </a:r>
            <a:r>
              <a:rPr lang="zh-CN" altLang="zh-CN" sz="1200" kern="1200" dirty="0">
                <a:solidFill>
                  <a:schemeClr val="tx1"/>
                </a:solidFill>
                <a:effectLst/>
                <a:latin typeface="+mn-lt"/>
                <a:ea typeface="+mn-ea"/>
                <a:cs typeface="+mn-cs"/>
              </a:rPr>
              <a:t>文件。</a:t>
            </a:r>
          </a:p>
          <a:p>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10</a:t>
            </a:fld>
            <a:endParaRPr lang="zh-CN" altLang="en-US"/>
          </a:p>
        </p:txBody>
      </p:sp>
    </p:spTree>
    <p:extLst>
      <p:ext uri="{BB962C8B-B14F-4D97-AF65-F5344CB8AC3E}">
        <p14:creationId xmlns:p14="http://schemas.microsoft.com/office/powerpoint/2010/main" val="32635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大家也</a:t>
            </a:r>
            <a:r>
              <a:rPr lang="zh-CN" altLang="zh-CN" sz="1200" kern="1200" dirty="0">
                <a:solidFill>
                  <a:schemeClr val="tx1"/>
                </a:solidFill>
                <a:effectLst/>
                <a:latin typeface="+mn-lt"/>
                <a:ea typeface="+mn-ea"/>
                <a:cs typeface="+mn-cs"/>
              </a:rPr>
              <a:t>可以使用建模软件设计模型，通过切片得到对应的</a:t>
            </a:r>
            <a:r>
              <a:rPr lang="en-US" altLang="zh-CN" sz="1200" kern="1200" dirty="0" err="1">
                <a:solidFill>
                  <a:schemeClr val="tx1"/>
                </a:solidFill>
                <a:effectLst/>
                <a:latin typeface="+mn-lt"/>
                <a:ea typeface="+mn-ea"/>
                <a:cs typeface="+mn-cs"/>
              </a:rPr>
              <a:t>gcode</a:t>
            </a:r>
            <a:r>
              <a:rPr lang="zh-CN" altLang="zh-CN" sz="1200" kern="1200" dirty="0">
                <a:solidFill>
                  <a:schemeClr val="tx1"/>
                </a:solidFill>
                <a:effectLst/>
                <a:latin typeface="+mn-lt"/>
                <a:ea typeface="+mn-ea"/>
                <a:cs typeface="+mn-cs"/>
              </a:rPr>
              <a:t>。由该方法生成路径时，需要保证路径满足前文提到的三条要求。</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11</a:t>
            </a:fld>
            <a:endParaRPr lang="zh-CN" altLang="en-US"/>
          </a:p>
        </p:txBody>
      </p:sp>
    </p:spTree>
    <p:extLst>
      <p:ext uri="{BB962C8B-B14F-4D97-AF65-F5344CB8AC3E}">
        <p14:creationId xmlns:p14="http://schemas.microsoft.com/office/powerpoint/2010/main" val="384800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大家设计的</a:t>
            </a:r>
            <a:r>
              <a:rPr lang="en-US" altLang="zh-CN" dirty="0"/>
              <a:t>G-code</a:t>
            </a:r>
            <a:r>
              <a:rPr lang="zh-CN" altLang="en-US" dirty="0"/>
              <a:t>文件会直接用我们的陶泥打印机进行打印，我们也提供直播，让大家可以近距离观看自己设计模型的打印过程。下面是</a:t>
            </a:r>
            <a:r>
              <a:rPr lang="zh-CN" altLang="zh-CN" sz="1200" kern="1200" dirty="0">
                <a:solidFill>
                  <a:schemeClr val="tx1"/>
                </a:solidFill>
                <a:effectLst/>
                <a:latin typeface="+mn-lt"/>
                <a:ea typeface="+mn-ea"/>
                <a:cs typeface="+mn-cs"/>
              </a:rPr>
              <a:t>三个简单的示例结果</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对应的</a:t>
            </a:r>
            <a:r>
              <a:rPr lang="en-US" altLang="zh-CN" sz="1200" kern="1200" dirty="0" err="1">
                <a:solidFill>
                  <a:schemeClr val="tx1"/>
                </a:solidFill>
                <a:effectLst/>
                <a:latin typeface="+mn-lt"/>
                <a:ea typeface="+mn-ea"/>
                <a:cs typeface="+mn-cs"/>
              </a:rPr>
              <a:t>gcode</a:t>
            </a:r>
            <a:r>
              <a:rPr lang="zh-CN" altLang="en-US" sz="1200" kern="1200" dirty="0">
                <a:solidFill>
                  <a:schemeClr val="tx1"/>
                </a:solidFill>
                <a:effectLst/>
                <a:latin typeface="+mn-lt"/>
                <a:ea typeface="+mn-ea"/>
                <a:cs typeface="+mn-cs"/>
              </a:rPr>
              <a:t>我们会放到教程中，供大家参考</a:t>
            </a:r>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12</a:t>
            </a:fld>
            <a:endParaRPr lang="zh-CN" altLang="en-US"/>
          </a:p>
        </p:txBody>
      </p:sp>
    </p:spTree>
    <p:extLst>
      <p:ext uri="{BB962C8B-B14F-4D97-AF65-F5344CB8AC3E}">
        <p14:creationId xmlns:p14="http://schemas.microsoft.com/office/powerpoint/2010/main" val="74023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第二个题目，</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多孔模型的</a:t>
            </a:r>
            <a:r>
              <a:rPr lang="zh-CN" altLang="en-US" sz="1200" kern="1200" dirty="0">
                <a:solidFill>
                  <a:schemeClr val="tx1"/>
                </a:solidFill>
                <a:effectLst/>
                <a:latin typeface="+mn-lt"/>
                <a:ea typeface="+mn-ea"/>
                <a:cs typeface="+mn-cs"/>
              </a:rPr>
              <a:t>生成</a:t>
            </a:r>
            <a:r>
              <a:rPr lang="zh-CN" altLang="zh-CN" sz="1200" kern="1200" dirty="0">
                <a:solidFill>
                  <a:schemeClr val="tx1"/>
                </a:solidFill>
                <a:effectLst/>
                <a:latin typeface="+mn-lt"/>
                <a:ea typeface="+mn-ea"/>
                <a:cs typeface="+mn-cs"/>
              </a:rPr>
              <a:t>与制造</a:t>
            </a:r>
            <a:r>
              <a:rPr lang="zh-CN" altLang="en-US"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学员首先</a:t>
            </a:r>
            <a:r>
              <a:rPr lang="zh-CN" altLang="en-US" sz="1200" kern="1200" dirty="0">
                <a:solidFill>
                  <a:schemeClr val="tx1"/>
                </a:solidFill>
                <a:effectLst/>
                <a:latin typeface="+mn-lt"/>
                <a:ea typeface="+mn-ea"/>
                <a:cs typeface="+mn-cs"/>
              </a:rPr>
              <a:t>需要</a:t>
            </a:r>
            <a:r>
              <a:rPr lang="zh-CN" altLang="zh-CN" sz="1200" kern="1200" dirty="0">
                <a:solidFill>
                  <a:schemeClr val="tx1"/>
                </a:solidFill>
                <a:effectLst/>
                <a:latin typeface="+mn-lt"/>
                <a:ea typeface="+mn-ea"/>
                <a:cs typeface="+mn-cs"/>
              </a:rPr>
              <a:t>了解</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的相关知识，</a:t>
            </a:r>
            <a:r>
              <a:rPr lang="zh-CN" altLang="en-US" sz="1200" kern="1200" dirty="0">
                <a:solidFill>
                  <a:schemeClr val="tx1"/>
                </a:solidFill>
                <a:effectLst/>
                <a:latin typeface="+mn-lt"/>
                <a:ea typeface="+mn-ea"/>
                <a:cs typeface="+mn-cs"/>
              </a:rPr>
              <a:t>然后</a:t>
            </a:r>
            <a:r>
              <a:rPr lang="zh-CN" altLang="zh-CN" sz="1200" kern="1200" dirty="0">
                <a:solidFill>
                  <a:schemeClr val="tx1"/>
                </a:solidFill>
                <a:effectLst/>
                <a:latin typeface="+mn-lt"/>
                <a:ea typeface="+mn-ea"/>
                <a:cs typeface="+mn-cs"/>
              </a:rPr>
              <a:t>在一个基于</a:t>
            </a:r>
            <a:r>
              <a:rPr lang="en-US" altLang="zh-CN" sz="1200" kern="1200" dirty="0" err="1">
                <a:solidFill>
                  <a:schemeClr val="tx1"/>
                </a:solidFill>
                <a:effectLst/>
                <a:latin typeface="+mn-lt"/>
                <a:ea typeface="+mn-ea"/>
                <a:cs typeface="+mn-cs"/>
              </a:rPr>
              <a:t>libigl</a:t>
            </a:r>
            <a:r>
              <a:rPr lang="zh-CN" altLang="zh-CN" sz="1200" kern="1200" dirty="0">
                <a:solidFill>
                  <a:schemeClr val="tx1"/>
                </a:solidFill>
                <a:effectLst/>
                <a:latin typeface="+mn-lt"/>
                <a:ea typeface="+mn-ea"/>
                <a:cs typeface="+mn-cs"/>
              </a:rPr>
              <a:t>的基础框架上，进行</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结构的设计，利于相关软件生成</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多孔模型，并利用提供的</a:t>
            </a:r>
            <a:r>
              <a:rPr lang="en-US" altLang="zh-CN" sz="1200" kern="1200" dirty="0">
                <a:solidFill>
                  <a:schemeClr val="tx1"/>
                </a:solidFill>
                <a:effectLst/>
                <a:latin typeface="+mn-lt"/>
                <a:ea typeface="+mn-ea"/>
                <a:cs typeface="+mn-cs"/>
              </a:rPr>
              <a:t>3D</a:t>
            </a:r>
            <a:r>
              <a:rPr lang="zh-CN" altLang="zh-CN" sz="1200" kern="1200" dirty="0">
                <a:solidFill>
                  <a:schemeClr val="tx1"/>
                </a:solidFill>
                <a:effectLst/>
                <a:latin typeface="+mn-lt"/>
                <a:ea typeface="+mn-ea"/>
                <a:cs typeface="+mn-cs"/>
              </a:rPr>
              <a:t>打印机进行制造</a:t>
            </a:r>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13</a:t>
            </a:fld>
            <a:endParaRPr lang="zh-CN" altLang="en-US"/>
          </a:p>
        </p:txBody>
      </p:sp>
    </p:spTree>
    <p:extLst>
      <p:ext uri="{BB962C8B-B14F-4D97-AF65-F5344CB8AC3E}">
        <p14:creationId xmlns:p14="http://schemas.microsoft.com/office/powerpoint/2010/main" val="168816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该课题的第一步是下载配置</a:t>
            </a:r>
            <a:r>
              <a:rPr lang="en-US" altLang="zh-CN" dirty="0" err="1"/>
              <a:t>libigl</a:t>
            </a:r>
            <a:r>
              <a:rPr lang="zh-CN" altLang="en-US" dirty="0"/>
              <a:t>，这是一个开源的</a:t>
            </a:r>
            <a:r>
              <a:rPr lang="en-US" altLang="zh-CN" dirty="0" err="1"/>
              <a:t>c++</a:t>
            </a:r>
            <a:r>
              <a:rPr lang="zh-CN" altLang="en-US" dirty="0"/>
              <a:t>库</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14</a:t>
            </a:fld>
            <a:endParaRPr lang="zh-CN" altLang="en-US"/>
          </a:p>
        </p:txBody>
      </p:sp>
    </p:spTree>
    <p:extLst>
      <p:ext uri="{BB962C8B-B14F-4D97-AF65-F5344CB8AC3E}">
        <p14:creationId xmlns:p14="http://schemas.microsoft.com/office/powerpoint/2010/main" val="47767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sz="1200" kern="1200" dirty="0">
                <a:solidFill>
                  <a:schemeClr val="tx1"/>
                </a:solidFill>
                <a:effectLst/>
                <a:latin typeface="+mn-lt"/>
                <a:ea typeface="+mn-ea"/>
                <a:cs typeface="+mn-cs"/>
              </a:rPr>
              <a:t>接下来，</a:t>
            </a:r>
            <a:r>
              <a:rPr lang="zh-CN" altLang="zh-CN" sz="1200" kern="1200" dirty="0">
                <a:solidFill>
                  <a:schemeClr val="tx1"/>
                </a:solidFill>
                <a:effectLst/>
                <a:latin typeface="+mn-lt"/>
                <a:ea typeface="+mn-ea"/>
                <a:cs typeface="+mn-cs"/>
              </a:rPr>
              <a:t>选定一种</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表达函数进行编码；</a:t>
            </a:r>
            <a:r>
              <a:rPr lang="zh-CN" altLang="en-US" sz="1200" kern="1200" dirty="0">
                <a:solidFill>
                  <a:schemeClr val="tx1"/>
                </a:solidFill>
                <a:effectLst/>
                <a:latin typeface="+mn-lt"/>
                <a:ea typeface="+mn-ea"/>
                <a:cs typeface="+mn-cs"/>
              </a:rPr>
              <a:t>利用</a:t>
            </a:r>
            <a:r>
              <a:rPr lang="en-US" altLang="zh-CN" sz="1200" kern="1200" dirty="0">
                <a:solidFill>
                  <a:schemeClr val="tx1"/>
                </a:solidFill>
                <a:effectLst/>
                <a:latin typeface="+mn-lt"/>
                <a:ea typeface="+mn-ea"/>
                <a:cs typeface="+mn-cs"/>
              </a:rPr>
              <a:t>marching cube</a:t>
            </a:r>
            <a:r>
              <a:rPr lang="zh-CN" altLang="zh-CN" sz="1200" kern="1200" dirty="0">
                <a:solidFill>
                  <a:schemeClr val="tx1"/>
                </a:solidFill>
                <a:effectLst/>
                <a:latin typeface="+mn-lt"/>
                <a:ea typeface="+mn-ea"/>
                <a:cs typeface="+mn-cs"/>
              </a:rPr>
              <a:t>算法计算对应</a:t>
            </a:r>
            <a:r>
              <a:rPr lang="en-US" altLang="zh-CN" sz="1200" kern="1200" dirty="0">
                <a:solidFill>
                  <a:schemeClr val="tx1"/>
                </a:solidFill>
                <a:effectLst/>
                <a:latin typeface="+mn-lt"/>
                <a:ea typeface="+mn-ea"/>
                <a:cs typeface="+mn-cs"/>
              </a:rPr>
              <a:t>voxel</a:t>
            </a:r>
            <a:r>
              <a:rPr lang="zh-CN" altLang="zh-CN" sz="1200" kern="1200" dirty="0">
                <a:solidFill>
                  <a:schemeClr val="tx1"/>
                </a:solidFill>
                <a:effectLst/>
                <a:latin typeface="+mn-lt"/>
                <a:ea typeface="+mn-ea"/>
                <a:cs typeface="+mn-cs"/>
              </a:rPr>
              <a:t>的坐标及</a:t>
            </a:r>
            <a:r>
              <a:rPr lang="zh-CN" altLang="en-US" sz="1200" kern="1200" dirty="0">
                <a:solidFill>
                  <a:schemeClr val="tx1"/>
                </a:solidFill>
                <a:effectLst/>
                <a:latin typeface="+mn-lt"/>
                <a:ea typeface="+mn-ea"/>
                <a:cs typeface="+mn-cs"/>
              </a:rPr>
              <a:t>函数</a:t>
            </a:r>
            <a:r>
              <a:rPr lang="zh-CN" altLang="zh-CN" sz="1200" kern="1200" dirty="0">
                <a:solidFill>
                  <a:schemeClr val="tx1"/>
                </a:solidFill>
                <a:effectLst/>
                <a:latin typeface="+mn-lt"/>
                <a:ea typeface="+mn-ea"/>
                <a:cs typeface="+mn-cs"/>
              </a:rPr>
              <a:t>在此位置的值</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lvl="0"/>
            <a:r>
              <a:rPr lang="zh-CN" altLang="zh-CN" sz="1200" kern="1200" dirty="0">
                <a:solidFill>
                  <a:schemeClr val="tx1"/>
                </a:solidFill>
                <a:effectLst/>
                <a:latin typeface="+mn-lt"/>
                <a:ea typeface="+mn-ea"/>
                <a:cs typeface="+mn-cs"/>
              </a:rPr>
              <a:t>利用</a:t>
            </a:r>
            <a:r>
              <a:rPr lang="zh-CN" altLang="en-US" sz="1200" kern="1200" dirty="0">
                <a:solidFill>
                  <a:schemeClr val="tx1"/>
                </a:solidFill>
                <a:effectLst/>
                <a:latin typeface="+mn-lt"/>
                <a:ea typeface="+mn-ea"/>
                <a:cs typeface="+mn-cs"/>
              </a:rPr>
              <a:t>上述数据生成右图所示的</a:t>
            </a:r>
            <a:r>
              <a:rPr lang="en-US" altLang="zh-CN" sz="1200" kern="1200" dirty="0">
                <a:solidFill>
                  <a:schemeClr val="tx1"/>
                </a:solidFill>
                <a:effectLst/>
                <a:latin typeface="+mn-lt"/>
                <a:ea typeface="+mn-ea"/>
                <a:cs typeface="+mn-cs"/>
              </a:rPr>
              <a:t>TPMS</a:t>
            </a:r>
            <a:r>
              <a:rPr lang="zh-CN" altLang="en-US" sz="1200" kern="1200" dirty="0">
                <a:solidFill>
                  <a:schemeClr val="tx1"/>
                </a:solidFill>
                <a:effectLst/>
                <a:latin typeface="+mn-lt"/>
                <a:ea typeface="+mn-ea"/>
                <a:cs typeface="+mn-cs"/>
              </a:rPr>
              <a:t>多孔</a:t>
            </a:r>
            <a:r>
              <a:rPr lang="zh-CN" altLang="zh-CN" sz="1200" kern="1200" dirty="0">
                <a:solidFill>
                  <a:schemeClr val="tx1"/>
                </a:solidFill>
                <a:effectLst/>
                <a:latin typeface="+mn-lt"/>
                <a:ea typeface="+mn-ea"/>
                <a:cs typeface="+mn-cs"/>
              </a:rPr>
              <a:t>模型</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1EBF8B3-95C8-4716-9F26-70A94D9D3767}" type="slidenum">
              <a:rPr lang="zh-CN" altLang="en-US" smtClean="0"/>
              <a:t>15</a:t>
            </a:fld>
            <a:endParaRPr lang="zh-CN" altLang="en-US"/>
          </a:p>
        </p:txBody>
      </p:sp>
    </p:spTree>
    <p:extLst>
      <p:ext uri="{BB962C8B-B14F-4D97-AF65-F5344CB8AC3E}">
        <p14:creationId xmlns:p14="http://schemas.microsoft.com/office/powerpoint/2010/main" val="232627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1200" kern="1200" dirty="0">
                <a:solidFill>
                  <a:schemeClr val="tx1"/>
                </a:solidFill>
                <a:effectLst/>
                <a:latin typeface="+mn-lt"/>
                <a:ea typeface="+mn-ea"/>
                <a:cs typeface="+mn-cs"/>
              </a:rPr>
              <a:t>将</a:t>
            </a:r>
            <a:r>
              <a:rPr lang="en-US" altLang="zh-CN" sz="1200" kern="1200" dirty="0">
                <a:solidFill>
                  <a:schemeClr val="tx1"/>
                </a:solidFill>
                <a:effectLst/>
                <a:latin typeface="+mn-lt"/>
                <a:ea typeface="+mn-ea"/>
                <a:cs typeface="+mn-cs"/>
              </a:rPr>
              <a:t>TPMS</a:t>
            </a:r>
            <a:r>
              <a:rPr lang="zh-CN" altLang="zh-CN" sz="1200" kern="1200" dirty="0">
                <a:solidFill>
                  <a:schemeClr val="tx1"/>
                </a:solidFill>
                <a:effectLst/>
                <a:latin typeface="+mn-lt"/>
                <a:ea typeface="+mn-ea"/>
                <a:cs typeface="+mn-cs"/>
              </a:rPr>
              <a:t>模型与其他模型求交，得到</a:t>
            </a:r>
            <a:r>
              <a:rPr lang="en-US" altLang="zh-CN" sz="1200" kern="1200" dirty="0">
                <a:solidFill>
                  <a:schemeClr val="tx1"/>
                </a:solidFill>
                <a:effectLst/>
                <a:latin typeface="+mn-lt"/>
                <a:ea typeface="+mn-ea"/>
                <a:cs typeface="+mn-cs"/>
              </a:rPr>
              <a:t>TPMS</a:t>
            </a:r>
            <a:r>
              <a:rPr lang="zh-CN" altLang="en-US" sz="1200" kern="1200" dirty="0">
                <a:solidFill>
                  <a:schemeClr val="tx1"/>
                </a:solidFill>
                <a:effectLst/>
                <a:latin typeface="+mn-lt"/>
                <a:ea typeface="+mn-ea"/>
                <a:cs typeface="+mn-cs"/>
              </a:rPr>
              <a:t>多孔网格</a:t>
            </a:r>
            <a:r>
              <a:rPr lang="zh-CN" altLang="zh-CN" sz="1200" kern="1200" dirty="0">
                <a:solidFill>
                  <a:schemeClr val="tx1"/>
                </a:solidFill>
                <a:effectLst/>
                <a:latin typeface="+mn-lt"/>
                <a:ea typeface="+mn-ea"/>
                <a:cs typeface="+mn-cs"/>
              </a:rPr>
              <a:t>模型</a:t>
            </a:r>
            <a:r>
              <a:rPr lang="zh-CN" altLang="en-US" sz="1200" kern="1200" dirty="0">
                <a:solidFill>
                  <a:schemeClr val="tx1"/>
                </a:solidFill>
                <a:effectLst/>
                <a:latin typeface="+mn-lt"/>
                <a:ea typeface="+mn-ea"/>
                <a:cs typeface="+mn-cs"/>
              </a:rPr>
              <a:t>。通过挤出厚度等后处理操作得到最终的可打印模型。</a:t>
            </a:r>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16</a:t>
            </a:fld>
            <a:endParaRPr lang="zh-CN" altLang="en-US"/>
          </a:p>
        </p:txBody>
      </p:sp>
    </p:spTree>
    <p:extLst>
      <p:ext uri="{BB962C8B-B14F-4D97-AF65-F5344CB8AC3E}">
        <p14:creationId xmlns:p14="http://schemas.microsoft.com/office/powerpoint/2010/main" val="413967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上述两个题目，大家可以任选其一，如果对两个题目都感兴趣，可以在完成第一个之后去尝试另一个。</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17</a:t>
            </a:fld>
            <a:endParaRPr lang="zh-CN" altLang="en-US"/>
          </a:p>
        </p:txBody>
      </p:sp>
    </p:spTree>
    <p:extLst>
      <p:ext uri="{BB962C8B-B14F-4D97-AF65-F5344CB8AC3E}">
        <p14:creationId xmlns:p14="http://schemas.microsoft.com/office/powerpoint/2010/main" val="1106997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希望大家能享受我们的</a:t>
            </a:r>
            <a:r>
              <a:rPr lang="en-US" altLang="zh-CN" dirty="0" err="1"/>
              <a:t>diy</a:t>
            </a:r>
            <a:r>
              <a:rPr lang="zh-CN" altLang="en-US" dirty="0"/>
              <a:t>，享受本次</a:t>
            </a:r>
            <a:r>
              <a:rPr lang="zh-CN" altLang="en-US"/>
              <a:t>暑期学校，谢谢！</a:t>
            </a:r>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18</a:t>
            </a:fld>
            <a:endParaRPr lang="zh-CN" altLang="en-US"/>
          </a:p>
        </p:txBody>
      </p:sp>
    </p:spTree>
    <p:extLst>
      <p:ext uri="{BB962C8B-B14F-4D97-AF65-F5344CB8AC3E}">
        <p14:creationId xmlns:p14="http://schemas.microsoft.com/office/powerpoint/2010/main" val="3836390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这是一个标准的流程示例，大家设计的模型最后也会通过</a:t>
            </a:r>
            <a:r>
              <a:rPr lang="en-US" altLang="zh-CN" sz="1200" b="1" dirty="0">
                <a:solidFill>
                  <a:srgbClr val="FFC000"/>
                </a:solidFill>
                <a:latin typeface="Calibri" panose="020F0502020204030204" pitchFamily="34" charset="0"/>
                <a:cs typeface="Calibri" panose="020F0502020204030204" pitchFamily="34" charset="0"/>
              </a:rPr>
              <a:t>Stratasys F170 </a:t>
            </a:r>
            <a:r>
              <a:rPr lang="zh-CN" altLang="en-US" sz="1200" b="0" dirty="0">
                <a:solidFill>
                  <a:srgbClr val="FFC000"/>
                </a:solidFill>
                <a:latin typeface="Calibri" panose="020F0502020204030204" pitchFamily="34" charset="0"/>
                <a:cs typeface="Calibri" panose="020F0502020204030204" pitchFamily="34" charset="0"/>
              </a:rPr>
              <a:t>打印机打印出来</a:t>
            </a:r>
            <a:endParaRPr lang="zh-CN" altLang="en-US" b="0"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19</a:t>
            </a:fld>
            <a:endParaRPr lang="zh-CN" altLang="en-US"/>
          </a:p>
        </p:txBody>
      </p:sp>
    </p:spTree>
    <p:extLst>
      <p:ext uri="{BB962C8B-B14F-4D97-AF65-F5344CB8AC3E}">
        <p14:creationId xmlns:p14="http://schemas.microsoft.com/office/powerpoint/2010/main" val="72147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a:t>
            </a:r>
            <a:r>
              <a:rPr lang="en-US" altLang="zh-CN" dirty="0"/>
              <a:t>15</a:t>
            </a:r>
            <a:r>
              <a:rPr lang="zh-CN" altLang="en-US" dirty="0"/>
              <a:t>年开始，我们每年都会为大家提供丰富有趣的</a:t>
            </a:r>
            <a:r>
              <a:rPr lang="en-US" altLang="zh-CN" dirty="0"/>
              <a:t>DIY</a:t>
            </a:r>
            <a:r>
              <a:rPr lang="zh-CN" altLang="en-US" dirty="0"/>
              <a:t>课题，从组装</a:t>
            </a:r>
            <a:r>
              <a:rPr lang="en-US" altLang="zh-CN" dirty="0"/>
              <a:t>Delta</a:t>
            </a:r>
            <a:r>
              <a:rPr lang="zh-CN" altLang="en-US" dirty="0"/>
              <a:t>打印机，</a:t>
            </a:r>
            <a:r>
              <a:rPr lang="en-US" altLang="zh-CN" dirty="0"/>
              <a:t>XYZ</a:t>
            </a:r>
            <a:r>
              <a:rPr lang="zh-CN" altLang="en-US" dirty="0"/>
              <a:t>打印机再到打印组装扫描仪进行三维重建和打印。但是因为今年的特殊情况，我们只能在线上开会，虽然没办法让大家近距离接触打印机</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2</a:t>
            </a:fld>
            <a:endParaRPr lang="zh-CN" altLang="en-US"/>
          </a:p>
        </p:txBody>
      </p:sp>
    </p:spTree>
    <p:extLst>
      <p:ext uri="{BB962C8B-B14F-4D97-AF65-F5344CB8AC3E}">
        <p14:creationId xmlns:p14="http://schemas.microsoft.com/office/powerpoint/2010/main" val="360705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但我们还是为大家提供了两个有趣的</a:t>
            </a:r>
            <a:r>
              <a:rPr lang="en-US" altLang="zh-CN" dirty="0"/>
              <a:t>DIY</a:t>
            </a:r>
            <a:r>
              <a:rPr lang="zh-CN" altLang="en-US" dirty="0"/>
              <a:t>课题，以及标准的</a:t>
            </a:r>
            <a:r>
              <a:rPr lang="en-US" altLang="zh-CN" dirty="0"/>
              <a:t>FDM</a:t>
            </a:r>
            <a:r>
              <a:rPr lang="zh-CN" altLang="en-US" dirty="0"/>
              <a:t>打印机和陶泥打印机，保证大家可以通过这些课题充分的体会理解从建模到制造的整个打印流程。</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3</a:t>
            </a:fld>
            <a:endParaRPr lang="zh-CN" altLang="en-US"/>
          </a:p>
        </p:txBody>
      </p:sp>
    </p:spTree>
    <p:extLst>
      <p:ext uri="{BB962C8B-B14F-4D97-AF65-F5344CB8AC3E}">
        <p14:creationId xmlns:p14="http://schemas.microsoft.com/office/powerpoint/2010/main" val="68810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首先第一个课题是基于</a:t>
            </a:r>
            <a:r>
              <a:rPr lang="en-US" altLang="zh-CN" dirty="0"/>
              <a:t>G-code</a:t>
            </a:r>
            <a:r>
              <a:rPr lang="zh-CN" altLang="en-US" dirty="0"/>
              <a:t>的陶泥打印路径设计，这里我们会提供</a:t>
            </a:r>
            <a:r>
              <a:rPr lang="en-US" altLang="zh-CN" dirty="0"/>
              <a:t>plus</a:t>
            </a:r>
            <a:r>
              <a:rPr lang="zh-CN" altLang="en-US" dirty="0"/>
              <a:t>陶泥打印机</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4</a:t>
            </a:fld>
            <a:endParaRPr lang="zh-CN" altLang="en-US"/>
          </a:p>
        </p:txBody>
      </p:sp>
    </p:spTree>
    <p:extLst>
      <p:ext uri="{BB962C8B-B14F-4D97-AF65-F5344CB8AC3E}">
        <p14:creationId xmlns:p14="http://schemas.microsoft.com/office/powerpoint/2010/main" val="243115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第二个题目是</a:t>
            </a:r>
            <a:r>
              <a:rPr lang="en-US" altLang="zh-CN" dirty="0"/>
              <a:t>TPMS</a:t>
            </a:r>
            <a:r>
              <a:rPr lang="zh-CN" altLang="en-US" dirty="0"/>
              <a:t>多孔模型的生成和制造，这里我们会提供</a:t>
            </a:r>
            <a:r>
              <a:rPr lang="en-US" altLang="zh-CN" b="1" dirty="0">
                <a:solidFill>
                  <a:srgbClr val="FFC000"/>
                </a:solidFill>
                <a:latin typeface="Calibri" panose="020F0502020204030204" pitchFamily="34" charset="0"/>
                <a:cs typeface="Calibri" panose="020F0502020204030204" pitchFamily="34" charset="0"/>
              </a:rPr>
              <a:t>Stratasys F170 </a:t>
            </a:r>
            <a:r>
              <a:rPr lang="zh-CN" altLang="en-US" b="1" dirty="0">
                <a:solidFill>
                  <a:srgbClr val="FFC000"/>
                </a:solidFill>
                <a:latin typeface="Calibri" panose="020F0502020204030204" pitchFamily="34" charset="0"/>
                <a:cs typeface="Calibri" panose="020F0502020204030204" pitchFamily="34" charset="0"/>
              </a:rPr>
              <a:t>打印机</a:t>
            </a:r>
            <a:endParaRPr lang="en-US" altLang="zh-CN" b="1" dirty="0">
              <a:solidFill>
                <a:srgbClr val="FFC000"/>
              </a:solidFill>
              <a:latin typeface="Calibri" panose="020F0502020204030204" pitchFamily="34" charset="0"/>
              <a:cs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5</a:t>
            </a:fld>
            <a:endParaRPr lang="zh-CN" altLang="en-US"/>
          </a:p>
        </p:txBody>
      </p:sp>
    </p:spTree>
    <p:extLst>
      <p:ext uri="{BB962C8B-B14F-4D97-AF65-F5344CB8AC3E}">
        <p14:creationId xmlns:p14="http://schemas.microsoft.com/office/powerpoint/2010/main" val="550058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第一个题目的要求是，</a:t>
            </a:r>
            <a:r>
              <a:rPr lang="zh-CN" altLang="en-US" sz="1200" kern="1200" dirty="0">
                <a:solidFill>
                  <a:schemeClr val="tx1"/>
                </a:solidFill>
                <a:effectLst/>
                <a:latin typeface="+mn-lt"/>
                <a:ea typeface="+mn-ea"/>
                <a:cs typeface="+mn-cs"/>
              </a:rPr>
              <a:t>大家自行设计一条陶泥打印的路径，保存为</a:t>
            </a:r>
            <a:r>
              <a:rPr lang="en-US" altLang="zh-CN" sz="1200" kern="1200" dirty="0">
                <a:solidFill>
                  <a:schemeClr val="tx1"/>
                </a:solidFill>
                <a:effectLst/>
                <a:latin typeface="+mn-lt"/>
                <a:ea typeface="+mn-ea"/>
                <a:cs typeface="+mn-cs"/>
              </a:rPr>
              <a:t>G-code</a:t>
            </a:r>
            <a:r>
              <a:rPr lang="zh-CN" altLang="en-US" sz="1200" kern="1200" dirty="0">
                <a:solidFill>
                  <a:schemeClr val="tx1"/>
                </a:solidFill>
                <a:effectLst/>
                <a:latin typeface="+mn-lt"/>
                <a:ea typeface="+mn-ea"/>
                <a:cs typeface="+mn-cs"/>
              </a:rPr>
              <a:t>文件，然后交由打印机打印出模型。这里有三条要求：</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首先，要是一条单一连续的打印路径；其次，由路径得到的模型应是免支撑的；第三，路径之间没有自交</a:t>
            </a:r>
            <a:endParaRPr lang="zh-CN" altLang="en-US" dirty="0"/>
          </a:p>
        </p:txBody>
      </p:sp>
      <p:sp>
        <p:nvSpPr>
          <p:cNvPr id="4" name="灯片编号占位符 3"/>
          <p:cNvSpPr>
            <a:spLocks noGrp="1"/>
          </p:cNvSpPr>
          <p:nvPr>
            <p:ph type="sldNum" sz="quarter" idx="5"/>
          </p:nvPr>
        </p:nvSpPr>
        <p:spPr/>
        <p:txBody>
          <a:bodyPr/>
          <a:lstStyle/>
          <a:p>
            <a:fld id="{A1EBF8B3-95C8-4716-9F26-70A94D9D3767}" type="slidenum">
              <a:rPr lang="zh-CN" altLang="en-US" smtClean="0"/>
              <a:t>6</a:t>
            </a:fld>
            <a:endParaRPr lang="zh-CN" altLang="en-US"/>
          </a:p>
        </p:txBody>
      </p:sp>
    </p:spTree>
    <p:extLst>
      <p:ext uri="{BB962C8B-B14F-4D97-AF65-F5344CB8AC3E}">
        <p14:creationId xmlns:p14="http://schemas.microsoft.com/office/powerpoint/2010/main" val="202257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a:t>
            </a:r>
            <a:r>
              <a:rPr lang="en-US" altLang="zh-CN" dirty="0"/>
              <a:t>G-code</a:t>
            </a:r>
            <a:r>
              <a:rPr lang="zh-CN" altLang="en-US" dirty="0"/>
              <a:t>是什么呢？它是</a:t>
            </a:r>
            <a:r>
              <a:rPr lang="zh-CN" altLang="zh-CN" sz="1200" kern="1200" dirty="0">
                <a:solidFill>
                  <a:schemeClr val="tx1"/>
                </a:solidFill>
                <a:effectLst/>
                <a:latin typeface="+mn-lt"/>
                <a:ea typeface="+mn-ea"/>
                <a:cs typeface="+mn-cs"/>
              </a:rPr>
              <a:t>一系列控制打印设备运动</a:t>
            </a:r>
            <a:r>
              <a:rPr lang="zh-CN" altLang="en-US" sz="1200" kern="1200" dirty="0">
                <a:solidFill>
                  <a:schemeClr val="tx1"/>
                </a:solidFill>
                <a:effectLst/>
                <a:latin typeface="+mn-lt"/>
                <a:ea typeface="+mn-ea"/>
                <a:cs typeface="+mn-cs"/>
              </a:rPr>
              <a:t>的命令。</a:t>
            </a:r>
            <a:r>
              <a:rPr lang="zh-CN" altLang="en-US" dirty="0"/>
              <a:t>接下来大家需要了解一下</a:t>
            </a:r>
            <a:r>
              <a:rPr lang="en-US" altLang="zh-CN" dirty="0"/>
              <a:t>G-code</a:t>
            </a:r>
            <a:r>
              <a:rPr lang="zh-CN" altLang="en-US" dirty="0"/>
              <a:t>的书写规范</a:t>
            </a:r>
            <a:r>
              <a:rPr lang="zh-CN" altLang="en-US" sz="1200" kern="1200" dirty="0">
                <a:solidFill>
                  <a:schemeClr val="tx1"/>
                </a:solidFill>
                <a:effectLst/>
                <a:latin typeface="+mn-lt"/>
                <a:ea typeface="+mn-ea"/>
                <a:cs typeface="+mn-cs"/>
              </a:rPr>
              <a:t>。</a:t>
            </a:r>
            <a:r>
              <a:rPr lang="zh-CN" altLang="en-US" dirty="0"/>
              <a:t>最主要的一条就是</a:t>
            </a:r>
            <a:r>
              <a:rPr lang="en-US" altLang="zh-CN" dirty="0"/>
              <a:t>G1</a:t>
            </a:r>
            <a:r>
              <a:rPr lang="zh-CN" altLang="en-US" dirty="0"/>
              <a:t>，用来控制喷头移动，</a:t>
            </a:r>
            <a:r>
              <a:rPr lang="en-US" altLang="zh-CN" dirty="0"/>
              <a:t>F</a:t>
            </a:r>
            <a:r>
              <a:rPr lang="zh-CN" altLang="en-US" dirty="0"/>
              <a:t>是速度，</a:t>
            </a:r>
            <a:r>
              <a:rPr lang="en-US" altLang="zh-CN" dirty="0"/>
              <a:t>XYZ</a:t>
            </a:r>
            <a:r>
              <a:rPr lang="zh-CN" altLang="en-US" dirty="0"/>
              <a:t>是喷头目标位置的坐标，</a:t>
            </a:r>
            <a:r>
              <a:rPr lang="en-US" altLang="zh-CN" dirty="0"/>
              <a:t>E</a:t>
            </a:r>
            <a:r>
              <a:rPr lang="zh-CN" altLang="en-US" dirty="0"/>
              <a:t>是从开始到当前步的陶泥挤出总量</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7</a:t>
            </a:fld>
            <a:endParaRPr lang="zh-CN" altLang="en-US"/>
          </a:p>
        </p:txBody>
      </p:sp>
    </p:spTree>
    <p:extLst>
      <p:ext uri="{BB962C8B-B14F-4D97-AF65-F5344CB8AC3E}">
        <p14:creationId xmlns:p14="http://schemas.microsoft.com/office/powerpoint/2010/main" val="84065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想要计算陶泥总挤出量</a:t>
                </a:r>
                <a:r>
                  <a:rPr lang="en-US" altLang="zh-CN" dirty="0"/>
                  <a:t>E</a:t>
                </a:r>
                <a:r>
                  <a:rPr lang="zh-CN" altLang="en-US" dirty="0"/>
                  <a:t>，就需要计算每一步陶泥的增量，我们用</a:t>
                </a:r>
                <a:r>
                  <a:rPr lang="en-US" altLang="zh-CN" dirty="0"/>
                  <a:t>e</a:t>
                </a:r>
                <a:r>
                  <a:rPr lang="zh-CN" altLang="en-US" dirty="0"/>
                  <a:t>表示，那么</a:t>
                </a:r>
                <a:r>
                  <a:rPr lang="en-US" altLang="zh-CN" dirty="0"/>
                  <a:t>e=</a:t>
                </a:r>
                <a14:m>
                  <m:oMath xmlns:m="http://schemas.openxmlformats.org/officeDocument/2006/math">
                    <m:r>
                      <a:rPr lang="zh-CN" altLang="en-US" sz="1200" b="1" i="1" smtClean="0">
                        <a:solidFill>
                          <a:schemeClr val="accent4">
                            <a:lumMod val="60000"/>
                            <a:lumOff val="40000"/>
                          </a:schemeClr>
                        </a:solidFill>
                        <a:latin typeface="Cambria Math" panose="02040503050406030204" pitchFamily="18" charset="0"/>
                      </a:rPr>
                      <m:t>𝜶</m:t>
                    </m:r>
                    <m:r>
                      <a:rPr lang="en-US" altLang="zh-CN" sz="1200" b="1" i="1" smtClean="0">
                        <a:solidFill>
                          <a:schemeClr val="accent4">
                            <a:lumMod val="60000"/>
                            <a:lumOff val="40000"/>
                          </a:schemeClr>
                        </a:solidFill>
                        <a:latin typeface="Cambria Math" panose="02040503050406030204" pitchFamily="18" charset="0"/>
                      </a:rPr>
                      <m:t>𝑳𝒘</m:t>
                    </m:r>
                    <m:r>
                      <a:rPr lang="en-US" altLang="zh-CN" sz="1200" b="1" i="1" smtClean="0">
                        <a:solidFill>
                          <a:schemeClr val="accent4">
                            <a:lumMod val="60000"/>
                            <a:lumOff val="40000"/>
                          </a:schemeClr>
                        </a:solidFill>
                        <a:latin typeface="Cambria Math" panose="02040503050406030204" pitchFamily="18" charset="0"/>
                      </a:rPr>
                      <m:t>∆</m:t>
                    </m:r>
                    <m:r>
                      <a:rPr lang="en-US" altLang="zh-CN" sz="1200" b="1" i="1" smtClean="0">
                        <a:solidFill>
                          <a:schemeClr val="accent4">
                            <a:lumMod val="60000"/>
                            <a:lumOff val="40000"/>
                          </a:schemeClr>
                        </a:solidFill>
                        <a:latin typeface="Cambria Math" panose="02040503050406030204" pitchFamily="18" charset="0"/>
                      </a:rPr>
                      <m:t>𝒛</m:t>
                    </m:r>
                  </m:oMath>
                </a14:m>
                <a:r>
                  <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r>
                  <a:rPr lang="zh-CN" altLang="en-US" dirty="0"/>
                  <a:t>是</a:t>
                </a:r>
                <a:r>
                  <a:rPr lang="zh-CN" altLang="zh-CN" sz="1200" kern="1200" dirty="0">
                    <a:solidFill>
                      <a:schemeClr val="tx1"/>
                    </a:solidFill>
                    <a:effectLst/>
                    <a:latin typeface="+mn-lt"/>
                    <a:ea typeface="+mn-ea"/>
                    <a:cs typeface="+mn-cs"/>
                  </a:rPr>
                  <a:t>打印机内参系数</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L</a:t>
                </a:r>
                <a:r>
                  <a:rPr lang="zh-CN" altLang="zh-CN" sz="1200" kern="1200" dirty="0">
                    <a:solidFill>
                      <a:schemeClr val="tx1"/>
                    </a:solidFill>
                    <a:effectLst/>
                    <a:latin typeface="+mn-lt"/>
                    <a:ea typeface="+mn-ea"/>
                    <a:cs typeface="+mn-cs"/>
                  </a:rPr>
                  <a:t>为</a:t>
                </a:r>
                <a:r>
                  <a:rPr lang="zh-CN" altLang="en-US" sz="1200" kern="1200" dirty="0">
                    <a:solidFill>
                      <a:schemeClr val="tx1"/>
                    </a:solidFill>
                    <a:effectLst/>
                    <a:latin typeface="+mn-lt"/>
                    <a:ea typeface="+mn-ea"/>
                    <a:cs typeface="+mn-cs"/>
                  </a:rPr>
                  <a:t>两点距离，</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平均宽度，</a:t>
                </a:r>
                <a:r>
                  <a:rPr lang="en-US" altLang="zh-CN" sz="1200" kern="1200" dirty="0">
                    <a:solidFill>
                      <a:schemeClr val="tx1"/>
                    </a:solidFill>
                    <a:effectLst/>
                    <a:latin typeface="+mn-lt"/>
                    <a:ea typeface="+mn-ea"/>
                    <a:cs typeface="+mn-cs"/>
                  </a:rPr>
                  <a:t>∆z</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平均层高</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那么在</a:t>
                </a:r>
                <a:r>
                  <a:rPr lang="en-US" altLang="zh-CN" sz="1200" kern="1200" dirty="0">
                    <a:solidFill>
                      <a:schemeClr val="tx1"/>
                    </a:solidFill>
                    <a:effectLst/>
                    <a:latin typeface="+mn-lt"/>
                    <a:ea typeface="+mn-ea"/>
                    <a:cs typeface="+mn-cs"/>
                  </a:rPr>
                  <a:t>V1</a:t>
                </a:r>
                <a:r>
                  <a:rPr lang="zh-CN" altLang="en-US" sz="1200" kern="1200" dirty="0">
                    <a:solidFill>
                      <a:schemeClr val="tx1"/>
                    </a:solidFill>
                    <a:effectLst/>
                    <a:latin typeface="+mn-lt"/>
                    <a:ea typeface="+mn-ea"/>
                    <a:cs typeface="+mn-cs"/>
                  </a:rPr>
                  <a:t>点处总的挤出量可以表示为上一步的总挤出量加该步的增量。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在本课题中，我们建议将</a:t>
                </a: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想要计算陶泥总挤出量</a:t>
                </a:r>
                <a:r>
                  <a:rPr lang="en-US" altLang="zh-CN" dirty="0"/>
                  <a:t>E</a:t>
                </a:r>
                <a:r>
                  <a:rPr lang="zh-CN" altLang="en-US" dirty="0"/>
                  <a:t>，就需要计算每一步陶泥的增量，我们用</a:t>
                </a:r>
                <a:r>
                  <a:rPr lang="en-US" altLang="zh-CN" dirty="0"/>
                  <a:t>e</a:t>
                </a:r>
                <a:r>
                  <a:rPr lang="zh-CN" altLang="en-US" dirty="0"/>
                  <a:t>表示，那么</a:t>
                </a:r>
                <a:r>
                  <a:rPr lang="en-US" altLang="zh-CN" dirty="0"/>
                  <a:t>e=</a:t>
                </a:r>
                <a:r>
                  <a:rPr lang="zh-CN" altLang="en-US" sz="1200" b="1" i="0">
                    <a:solidFill>
                      <a:schemeClr val="accent4">
                        <a:lumMod val="60000"/>
                        <a:lumOff val="40000"/>
                      </a:schemeClr>
                    </a:solidFill>
                    <a:latin typeface="Cambria Math" panose="02040503050406030204" pitchFamily="18" charset="0"/>
                  </a:rPr>
                  <a:t>𝜶</a:t>
                </a:r>
                <a:r>
                  <a:rPr lang="en-US" altLang="zh-CN" sz="1200" b="1" i="0">
                    <a:solidFill>
                      <a:schemeClr val="accent4">
                        <a:lumMod val="60000"/>
                        <a:lumOff val="40000"/>
                      </a:schemeClr>
                    </a:solidFill>
                    <a:latin typeface="Cambria Math" panose="02040503050406030204" pitchFamily="18" charset="0"/>
                  </a:rPr>
                  <a:t>𝑳𝒘∆𝒛</a:t>
                </a:r>
                <a:r>
                  <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r>
                  <a:rPr lang="zh-CN" altLang="en-US" dirty="0"/>
                  <a:t>是</a:t>
                </a:r>
                <a:r>
                  <a:rPr lang="zh-CN" altLang="zh-CN" sz="1200" kern="1200" dirty="0">
                    <a:solidFill>
                      <a:schemeClr val="tx1"/>
                    </a:solidFill>
                    <a:effectLst/>
                    <a:latin typeface="+mn-lt"/>
                    <a:ea typeface="+mn-ea"/>
                    <a:cs typeface="+mn-cs"/>
                  </a:rPr>
                  <a:t>打印机内参系数</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L</a:t>
                </a:r>
                <a:r>
                  <a:rPr lang="zh-CN" altLang="zh-CN" sz="1200" kern="1200" dirty="0">
                    <a:solidFill>
                      <a:schemeClr val="tx1"/>
                    </a:solidFill>
                    <a:effectLst/>
                    <a:latin typeface="+mn-lt"/>
                    <a:ea typeface="+mn-ea"/>
                    <a:cs typeface="+mn-cs"/>
                  </a:rPr>
                  <a:t>为</a:t>
                </a:r>
                <a:r>
                  <a:rPr lang="zh-CN" altLang="en-US" sz="1200" kern="1200" dirty="0">
                    <a:solidFill>
                      <a:schemeClr val="tx1"/>
                    </a:solidFill>
                    <a:effectLst/>
                    <a:latin typeface="+mn-lt"/>
                    <a:ea typeface="+mn-ea"/>
                    <a:cs typeface="+mn-cs"/>
                  </a:rPr>
                  <a:t>两点距离，</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平均宽度，</a:t>
                </a:r>
                <a:r>
                  <a:rPr lang="en-US" altLang="zh-CN" sz="1200" kern="1200" dirty="0">
                    <a:solidFill>
                      <a:schemeClr val="tx1"/>
                    </a:solidFill>
                    <a:effectLst/>
                    <a:latin typeface="+mn-lt"/>
                    <a:ea typeface="+mn-ea"/>
                    <a:cs typeface="+mn-cs"/>
                  </a:rPr>
                  <a:t>∆z</a:t>
                </a:r>
                <a:r>
                  <a:rPr lang="zh-CN" altLang="en-US" sz="1200" kern="1200" dirty="0">
                    <a:solidFill>
                      <a:schemeClr val="tx1"/>
                    </a:solidFill>
                    <a:effectLst/>
                    <a:latin typeface="+mn-lt"/>
                    <a:ea typeface="+mn-ea"/>
                    <a:cs typeface="+mn-cs"/>
                  </a:rPr>
                  <a:t>为</a:t>
                </a:r>
                <a:r>
                  <a:rPr lang="zh-CN" altLang="zh-CN" sz="1200" kern="1200" dirty="0">
                    <a:solidFill>
                      <a:schemeClr val="tx1"/>
                    </a:solidFill>
                    <a:effectLst/>
                    <a:latin typeface="+mn-lt"/>
                    <a:ea typeface="+mn-ea"/>
                    <a:cs typeface="+mn-cs"/>
                  </a:rPr>
                  <a:t>平均层高</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那么在</a:t>
                </a:r>
                <a:r>
                  <a:rPr lang="en-US" altLang="zh-CN" sz="1200" kern="1200" dirty="0">
                    <a:solidFill>
                      <a:schemeClr val="tx1"/>
                    </a:solidFill>
                    <a:effectLst/>
                    <a:latin typeface="+mn-lt"/>
                    <a:ea typeface="+mn-ea"/>
                    <a:cs typeface="+mn-cs"/>
                  </a:rPr>
                  <a:t>V1</a:t>
                </a:r>
                <a:r>
                  <a:rPr lang="zh-CN" altLang="en-US" sz="1200" kern="1200" dirty="0">
                    <a:solidFill>
                      <a:schemeClr val="tx1"/>
                    </a:solidFill>
                    <a:effectLst/>
                    <a:latin typeface="+mn-lt"/>
                    <a:ea typeface="+mn-ea"/>
                    <a:cs typeface="+mn-cs"/>
                  </a:rPr>
                  <a:t>点处总的挤出量可以表示为上一步的总挤出量加该步的增量。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在本课题中，我们建议将</a:t>
                </a:r>
                <a:endParaRPr lang="zh-CN" altLang="en-US" dirty="0"/>
              </a:p>
            </p:txBody>
          </p:sp>
        </mc:Fallback>
      </mc:AlternateContent>
      <p:sp>
        <p:nvSpPr>
          <p:cNvPr id="4" name="灯片编号占位符 3"/>
          <p:cNvSpPr>
            <a:spLocks noGrp="1"/>
          </p:cNvSpPr>
          <p:nvPr>
            <p:ph type="sldNum" sz="quarter" idx="5"/>
          </p:nvPr>
        </p:nvSpPr>
        <p:spPr/>
        <p:txBody>
          <a:bodyPr/>
          <a:lstStyle/>
          <a:p>
            <a:fld id="{A1EBF8B3-95C8-4716-9F26-70A94D9D3767}" type="slidenum">
              <a:rPr lang="zh-CN" altLang="en-US" smtClean="0"/>
              <a:t>8</a:t>
            </a:fld>
            <a:endParaRPr lang="zh-CN" altLang="en-US"/>
          </a:p>
        </p:txBody>
      </p:sp>
    </p:spTree>
    <p:extLst>
      <p:ext uri="{BB962C8B-B14F-4D97-AF65-F5344CB8AC3E}">
        <p14:creationId xmlns:p14="http://schemas.microsoft.com/office/powerpoint/2010/main" val="1604979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可以从以下多个角度来设计</a:t>
            </a:r>
            <a:r>
              <a:rPr lang="en-US" altLang="zh-CN" sz="1200" kern="1200" dirty="0" err="1">
                <a:solidFill>
                  <a:schemeClr val="tx1"/>
                </a:solidFill>
                <a:effectLst/>
                <a:latin typeface="+mn-lt"/>
                <a:ea typeface="+mn-ea"/>
                <a:cs typeface="+mn-cs"/>
              </a:rPr>
              <a:t>gcode</a:t>
            </a:r>
            <a:r>
              <a:rPr lang="zh-CN" altLang="zh-CN" sz="1200" kern="1200" dirty="0">
                <a:solidFill>
                  <a:schemeClr val="tx1"/>
                </a:solidFill>
                <a:effectLst/>
                <a:latin typeface="+mn-lt"/>
                <a:ea typeface="+mn-ea"/>
                <a:cs typeface="+mn-cs"/>
              </a:rPr>
              <a:t>路径</a:t>
            </a:r>
            <a:r>
              <a:rPr lang="en-US" altLang="zh-CN" sz="1200" kern="1200" dirty="0">
                <a:solidFill>
                  <a:schemeClr val="tx1"/>
                </a:solidFill>
                <a:effectLst/>
                <a:latin typeface="+mn-lt"/>
                <a:ea typeface="+mn-ea"/>
                <a:cs typeface="+mn-cs"/>
              </a:rPr>
              <a:t>:</a:t>
            </a:r>
          </a:p>
          <a:p>
            <a:r>
              <a:rPr lang="zh-CN" altLang="en-US" dirty="0"/>
              <a:t>第一种是简单形状，大家可以直接书写</a:t>
            </a:r>
            <a:r>
              <a:rPr lang="en-US" altLang="zh-CN" dirty="0" err="1"/>
              <a:t>gcode</a:t>
            </a:r>
            <a:r>
              <a:rPr lang="zh-CN" altLang="en-US" dirty="0"/>
              <a:t>生成这种简单的圆柱或者棱柱，但是要注意保持路径的连续</a:t>
            </a:r>
          </a:p>
        </p:txBody>
      </p:sp>
      <p:sp>
        <p:nvSpPr>
          <p:cNvPr id="4" name="灯片编号占位符 3"/>
          <p:cNvSpPr>
            <a:spLocks noGrp="1"/>
          </p:cNvSpPr>
          <p:nvPr>
            <p:ph type="sldNum" sz="quarter" idx="5"/>
          </p:nvPr>
        </p:nvSpPr>
        <p:spPr/>
        <p:txBody>
          <a:bodyPr/>
          <a:lstStyle/>
          <a:p>
            <a:fld id="{A1EBF8B3-95C8-4716-9F26-70A94D9D3767}" type="slidenum">
              <a:rPr lang="zh-CN" altLang="en-US" smtClean="0"/>
              <a:t>9</a:t>
            </a:fld>
            <a:endParaRPr lang="zh-CN" altLang="en-US"/>
          </a:p>
        </p:txBody>
      </p:sp>
    </p:spTree>
    <p:extLst>
      <p:ext uri="{BB962C8B-B14F-4D97-AF65-F5344CB8AC3E}">
        <p14:creationId xmlns:p14="http://schemas.microsoft.com/office/powerpoint/2010/main" val="158758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7A08E-4D13-41B7-9AEF-4AC0DBF4E38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8C223C6-4702-45A5-B7D8-F6F2B2E1E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CA4451-18C7-4645-A767-4184B85DDE5C}"/>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71CD428C-3886-478A-AE3D-13D28053F2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0FC901-41C7-4C47-B3D4-3BDDA2C866C8}"/>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296629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AD736-C5BA-455A-B535-483D31934C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DB1CCD-9B80-471A-BDDD-5210F4449CD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25B824-A168-4E2F-9F96-4B0F0EF4DB9B}"/>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2D7DA12B-940E-4DDE-9D13-B9BE6FF23D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5E2E3C-3FBB-4DFB-8AA0-6EF0865B7C45}"/>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29963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1BB80CA-AC08-490B-9F2E-12FD1D6CAB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0FB90-7390-4B69-984A-CE36C981488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D3F0BE-8C76-4C75-B82C-E98533A521B0}"/>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8EE2BF29-0301-4BA1-84D7-6ED195C449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B4083D-E1BD-4E1B-BE5C-6E04B57FE626}"/>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1601446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页_1">
    <p:spTree>
      <p:nvGrpSpPr>
        <p:cNvPr id="1" name=""/>
        <p:cNvGrpSpPr/>
        <p:nvPr/>
      </p:nvGrpSpPr>
      <p:grpSpPr>
        <a:xfrm>
          <a:off x="0" y="0"/>
          <a:ext cx="0" cy="0"/>
          <a:chOff x="0" y="0"/>
          <a:chExt cx="0" cy="0"/>
        </a:xfrm>
      </p:grpSpPr>
      <p:sp>
        <p:nvSpPr>
          <p:cNvPr id="4" name="剪去同侧角的矩形 3"/>
          <p:cNvSpPr/>
          <p:nvPr userDrawn="1"/>
        </p:nvSpPr>
        <p:spPr>
          <a:xfrm rot="10800000">
            <a:off x="762006" y="361950"/>
            <a:ext cx="666751" cy="666750"/>
          </a:xfrm>
          <a:prstGeom prst="snip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文本占位符 15"/>
          <p:cNvSpPr>
            <a:spLocks noGrp="1"/>
          </p:cNvSpPr>
          <p:nvPr>
            <p:ph type="body" sz="quarter" idx="25" hasCustomPrompt="1"/>
          </p:nvPr>
        </p:nvSpPr>
        <p:spPr>
          <a:xfrm>
            <a:off x="1562107" y="466725"/>
            <a:ext cx="3965055" cy="457200"/>
          </a:xfrm>
          <a:prstGeom prst="rect">
            <a:avLst/>
          </a:prstGeom>
        </p:spPr>
        <p:txBody>
          <a:bodyPr/>
          <a:lstStyle>
            <a:lvl1pPr marL="0" indent="0">
              <a:buNone/>
              <a:defRPr sz="2400" b="1">
                <a:solidFill>
                  <a:schemeClr val="tx1"/>
                </a:solidFill>
              </a:defRPr>
            </a:lvl1pPr>
          </a:lstStyle>
          <a:p>
            <a:pPr lvl="0"/>
            <a:r>
              <a:rPr lang="zh-CN" altLang="en-US" dirty="0"/>
              <a:t>输入标题</a:t>
            </a:r>
          </a:p>
        </p:txBody>
      </p:sp>
    </p:spTree>
    <p:extLst>
      <p:ext uri="{BB962C8B-B14F-4D97-AF65-F5344CB8AC3E}">
        <p14:creationId xmlns:p14="http://schemas.microsoft.com/office/powerpoint/2010/main" val="13124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039CB4-93E3-4E76-8B3D-909EFBC5F5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B763F-974B-453C-9CF5-A9FD071EBF5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3DB836-8639-48CA-BCBA-80E75EECF309}"/>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035B5FCE-D183-4219-A282-A9C7501904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23D816-CB83-4854-A314-4B3845DF5319}"/>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387918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27B66-E9A2-4F8D-97F0-A41C2D5448B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B1ECE1-69A9-4A42-9E70-20902AF33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F12F3E-18F3-4C86-85D2-1D27A9C66108}"/>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9D96B44B-D169-4623-8773-37A139A60D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4113E0-457F-4487-AFBA-D5EDBE97A365}"/>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278883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6281-6B26-4A49-AEE6-121D47F4845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C705F0F-BAB7-4C8B-A7F9-2A748051784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128342-E85B-4227-B0A5-6593ABE8A06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6C0BB32-C1BF-432B-B560-EC299CCC849D}"/>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6" name="页脚占位符 5">
            <a:extLst>
              <a:ext uri="{FF2B5EF4-FFF2-40B4-BE49-F238E27FC236}">
                <a16:creationId xmlns:a16="http://schemas.microsoft.com/office/drawing/2014/main" id="{8B8CFB28-307B-4024-8E18-B83B2847AB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C01C76-41A2-4BBC-8991-BCF7CA0A241A}"/>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267550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2AB447-0A4A-4284-AF37-B0EF30C6DEB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2556ADA-2DA9-490E-945F-6496D7C0F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9E37A0-C686-4E4E-BD04-AF137818E30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1C281C6-C9F0-4C96-8EEB-947122BF0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5F75848-1BD9-44EC-869E-44CC36EFFF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B213593-2B49-43C9-A943-E8D548FEB5A1}"/>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8" name="页脚占位符 7">
            <a:extLst>
              <a:ext uri="{FF2B5EF4-FFF2-40B4-BE49-F238E27FC236}">
                <a16:creationId xmlns:a16="http://schemas.microsoft.com/office/drawing/2014/main" id="{15420621-3678-4F61-8DD8-891F5D67CE2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59E8AFF-8E32-4D86-A36D-8CDE6740C1FC}"/>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336687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DB265A-E325-4B2F-9BB0-1F867F4DA85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2887B2-BE64-4203-B75E-B8EED354E23A}"/>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4" name="页脚占位符 3">
            <a:extLst>
              <a:ext uri="{FF2B5EF4-FFF2-40B4-BE49-F238E27FC236}">
                <a16:creationId xmlns:a16="http://schemas.microsoft.com/office/drawing/2014/main" id="{6C7D40E1-8B0F-4881-A371-3399F137D7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CD13CCB-F4E9-4045-AF46-596391E82EA8}"/>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326436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19066B-0003-46C4-A925-C0C463EE78C4}"/>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3" name="页脚占位符 2">
            <a:extLst>
              <a:ext uri="{FF2B5EF4-FFF2-40B4-BE49-F238E27FC236}">
                <a16:creationId xmlns:a16="http://schemas.microsoft.com/office/drawing/2014/main" id="{3CE3C5E6-86FA-4AFD-92A9-12B4090290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84EB599-1273-4D69-92D9-24A9FC7B75A8}"/>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319484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E63DB-425A-43A0-81BA-2EEDE777A95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DE92EB-3B10-4CC1-BE90-191B835DE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79F475-6516-4803-B875-BA28BE063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D859CE-5FFE-4EC8-BB87-40AF45F52691}"/>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6" name="页脚占位符 5">
            <a:extLst>
              <a:ext uri="{FF2B5EF4-FFF2-40B4-BE49-F238E27FC236}">
                <a16:creationId xmlns:a16="http://schemas.microsoft.com/office/drawing/2014/main" id="{45B54DCF-A677-4AE9-9C13-6691218CA0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4B6254-970A-44CB-A081-FB7773D56B64}"/>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182104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0C815-07EB-4F30-AA31-AFAC28F9BDE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41DF9C8-6EA7-45EB-86BE-CB63B2568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AA5F95-64C5-4CEE-8253-211D2590D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D13E7C6-EDF5-4D16-B18C-65707CC72C95}"/>
              </a:ext>
            </a:extLst>
          </p:cNvPr>
          <p:cNvSpPr>
            <a:spLocks noGrp="1"/>
          </p:cNvSpPr>
          <p:nvPr>
            <p:ph type="dt" sz="half" idx="10"/>
          </p:nvPr>
        </p:nvSpPr>
        <p:spPr/>
        <p:txBody>
          <a:bodyPr/>
          <a:lstStyle/>
          <a:p>
            <a:fld id="{F7BD9632-6985-4445-8FCF-B6D0E41291BD}" type="datetimeFigureOut">
              <a:rPr lang="zh-CN" altLang="en-US" smtClean="0"/>
              <a:t>2020/7/17</a:t>
            </a:fld>
            <a:endParaRPr lang="zh-CN" altLang="en-US"/>
          </a:p>
        </p:txBody>
      </p:sp>
      <p:sp>
        <p:nvSpPr>
          <p:cNvPr id="6" name="页脚占位符 5">
            <a:extLst>
              <a:ext uri="{FF2B5EF4-FFF2-40B4-BE49-F238E27FC236}">
                <a16:creationId xmlns:a16="http://schemas.microsoft.com/office/drawing/2014/main" id="{7E271264-8539-4239-8B46-EB35AA7B05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5519F8E-A7F1-4D51-9D3F-0BD6D465C467}"/>
              </a:ext>
            </a:extLst>
          </p:cNvPr>
          <p:cNvSpPr>
            <a:spLocks noGrp="1"/>
          </p:cNvSpPr>
          <p:nvPr>
            <p:ph type="sldNum" sz="quarter" idx="12"/>
          </p:nvPr>
        </p:nvSpPr>
        <p:spPr/>
        <p:txBody>
          <a:body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199667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796887-B968-4B2F-93E8-A4CE89131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3D8D90-B4CA-4CAF-9DEF-AD7D8AAB2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13500C-BEB5-4369-B127-F21C4A939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9632-6985-4445-8FCF-B6D0E41291BD}" type="datetimeFigureOut">
              <a:rPr lang="zh-CN" altLang="en-US" smtClean="0"/>
              <a:t>2020/7/17</a:t>
            </a:fld>
            <a:endParaRPr lang="zh-CN" altLang="en-US"/>
          </a:p>
        </p:txBody>
      </p:sp>
      <p:sp>
        <p:nvSpPr>
          <p:cNvPr id="5" name="页脚占位符 4">
            <a:extLst>
              <a:ext uri="{FF2B5EF4-FFF2-40B4-BE49-F238E27FC236}">
                <a16:creationId xmlns:a16="http://schemas.microsoft.com/office/drawing/2014/main" id="{10F7AD72-01F1-4845-B666-5A446587F2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817702A-7C5F-48C1-8056-08378D542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7D42E-AA89-4AEC-9DD2-18891E34B519}" type="slidenum">
              <a:rPr lang="zh-CN" altLang="en-US" smtClean="0"/>
              <a:t>‹#›</a:t>
            </a:fld>
            <a:endParaRPr lang="zh-CN" altLang="en-US"/>
          </a:p>
        </p:txBody>
      </p:sp>
    </p:spTree>
    <p:extLst>
      <p:ext uri="{BB962C8B-B14F-4D97-AF65-F5344CB8AC3E}">
        <p14:creationId xmlns:p14="http://schemas.microsoft.com/office/powerpoint/2010/main" val="3575793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C29A9E-5AD2-4C3B-B96D-8A3351FB6468}"/>
              </a:ext>
            </a:extLst>
          </p:cNvPr>
          <p:cNvSpPr>
            <a:spLocks noGrp="1"/>
          </p:cNvSpPr>
          <p:nvPr>
            <p:ph type="ctrTitle"/>
          </p:nvPr>
        </p:nvSpPr>
        <p:spPr>
          <a:xfrm>
            <a:off x="1524000" y="1066770"/>
            <a:ext cx="9144000" cy="2842953"/>
          </a:xfrm>
        </p:spPr>
        <p:txBody>
          <a:bodyPr>
            <a:noAutofit/>
          </a:bodyPr>
          <a:lstStyle/>
          <a:p>
            <a:pPr>
              <a:lnSpc>
                <a:spcPct val="150000"/>
              </a:lnSpc>
              <a:spcBef>
                <a:spcPts val="600"/>
              </a:spcBef>
              <a:spcAft>
                <a:spcPts val="600"/>
              </a:spcAft>
            </a:pPr>
            <a:r>
              <a:rPr lang="en-US" altLang="zh-CN" sz="8800" b="1" dirty="0">
                <a:solidFill>
                  <a:srgbClr val="FFE667"/>
                </a:solidFill>
                <a:latin typeface="Calibri" panose="020F0502020204030204" pitchFamily="34" charset="0"/>
                <a:cs typeface="Calibri" panose="020F0502020204030204" pitchFamily="34" charset="0"/>
              </a:rPr>
              <a:t>3D Printing DIY</a:t>
            </a:r>
            <a:endParaRPr lang="zh-CN" altLang="en-US" sz="8800" b="1" dirty="0">
              <a:solidFill>
                <a:srgbClr val="FFE667"/>
              </a:solidFill>
              <a:latin typeface="Calibri" panose="020F0502020204030204" pitchFamily="34" charset="0"/>
              <a:ea typeface="隶书" panose="02010509060101010101" pitchFamily="49" charset="-122"/>
              <a:cs typeface="Calibri" panose="020F0502020204030204" pitchFamily="34" charset="0"/>
            </a:endParaRPr>
          </a:p>
        </p:txBody>
      </p:sp>
      <p:sp>
        <p:nvSpPr>
          <p:cNvPr id="4" name="标题 1">
            <a:extLst>
              <a:ext uri="{FF2B5EF4-FFF2-40B4-BE49-F238E27FC236}">
                <a16:creationId xmlns:a16="http://schemas.microsoft.com/office/drawing/2014/main" id="{3346DDD5-AA25-4BD8-AF3A-39D10D7DFC28}"/>
              </a:ext>
            </a:extLst>
          </p:cNvPr>
          <p:cNvSpPr txBox="1">
            <a:spLocks/>
          </p:cNvSpPr>
          <p:nvPr/>
        </p:nvSpPr>
        <p:spPr>
          <a:xfrm>
            <a:off x="7390700" y="4597167"/>
            <a:ext cx="3277299" cy="5974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spcBef>
                <a:spcPts val="600"/>
              </a:spcBef>
              <a:spcAft>
                <a:spcPts val="600"/>
              </a:spcAft>
            </a:pPr>
            <a:r>
              <a:rPr lang="en-US" altLang="zh-CN" sz="3200" b="1" dirty="0">
                <a:solidFill>
                  <a:srgbClr val="FFE667"/>
                </a:solidFill>
                <a:latin typeface="Calibri" panose="020F0502020204030204" pitchFamily="34" charset="0"/>
                <a:cs typeface="Calibri" panose="020F0502020204030204" pitchFamily="34" charset="0"/>
              </a:rPr>
              <a:t>IRC  CG&amp;CF</a:t>
            </a:r>
            <a:endParaRPr lang="zh-CN" altLang="en-US" sz="3200" b="1" dirty="0">
              <a:solidFill>
                <a:srgbClr val="FFE667"/>
              </a:solidFill>
              <a:latin typeface="Calibri" panose="020F0502020204030204" pitchFamily="34" charset="0"/>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val="3985823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空心弧 5">
            <a:extLst>
              <a:ext uri="{FF2B5EF4-FFF2-40B4-BE49-F238E27FC236}">
                <a16:creationId xmlns:a16="http://schemas.microsoft.com/office/drawing/2014/main" id="{4518A21F-9339-4FD8-859D-68C30AA35A78}"/>
              </a:ext>
            </a:extLst>
          </p:cNvPr>
          <p:cNvSpPr/>
          <p:nvPr/>
        </p:nvSpPr>
        <p:spPr>
          <a:xfrm>
            <a:off x="-2530922" y="2651662"/>
            <a:ext cx="4122957" cy="4122957"/>
          </a:xfrm>
          <a:prstGeom prst="blockArc">
            <a:avLst>
              <a:gd name="adj1" fmla="val 18900000"/>
              <a:gd name="adj2" fmla="val 2700000"/>
              <a:gd name="adj3" fmla="val 524"/>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23" name="组合 22">
            <a:extLst>
              <a:ext uri="{FF2B5EF4-FFF2-40B4-BE49-F238E27FC236}">
                <a16:creationId xmlns:a16="http://schemas.microsoft.com/office/drawing/2014/main" id="{05EFC866-BF0F-4038-867A-9041B293E804}"/>
              </a:ext>
            </a:extLst>
          </p:cNvPr>
          <p:cNvGrpSpPr/>
          <p:nvPr/>
        </p:nvGrpSpPr>
        <p:grpSpPr>
          <a:xfrm>
            <a:off x="972222" y="3412793"/>
            <a:ext cx="5669878" cy="764910"/>
            <a:chOff x="972222" y="3412793"/>
            <a:chExt cx="5669878" cy="764910"/>
          </a:xfrm>
        </p:grpSpPr>
        <p:sp>
          <p:nvSpPr>
            <p:cNvPr id="17" name="任意多边形: 形状 16">
              <a:extLst>
                <a:ext uri="{FF2B5EF4-FFF2-40B4-BE49-F238E27FC236}">
                  <a16:creationId xmlns:a16="http://schemas.microsoft.com/office/drawing/2014/main" id="{50732A07-3C67-4E07-9F20-08A95C4377EE}"/>
                </a:ext>
              </a:extLst>
            </p:cNvPr>
            <p:cNvSpPr/>
            <p:nvPr/>
          </p:nvSpPr>
          <p:spPr>
            <a:xfrm>
              <a:off x="1354677" y="3489284"/>
              <a:ext cx="5287423" cy="611928"/>
            </a:xfrm>
            <a:custGeom>
              <a:avLst/>
              <a:gdLst>
                <a:gd name="connsiteX0" fmla="*/ 0 w 6949898"/>
                <a:gd name="connsiteY0" fmla="*/ 0 h 611928"/>
                <a:gd name="connsiteX1" fmla="*/ 6949898 w 6949898"/>
                <a:gd name="connsiteY1" fmla="*/ 0 h 611928"/>
                <a:gd name="connsiteX2" fmla="*/ 6949898 w 6949898"/>
                <a:gd name="connsiteY2" fmla="*/ 611928 h 611928"/>
                <a:gd name="connsiteX3" fmla="*/ 0 w 6949898"/>
                <a:gd name="connsiteY3" fmla="*/ 611928 h 611928"/>
                <a:gd name="connsiteX4" fmla="*/ 0 w 6949898"/>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898" h="611928">
                  <a:moveTo>
                    <a:pt x="0" y="0"/>
                  </a:moveTo>
                  <a:lnTo>
                    <a:pt x="6949898" y="0"/>
                  </a:lnTo>
                  <a:lnTo>
                    <a:pt x="6949898"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lvl="0" defTabSz="1066800">
                <a:lnSpc>
                  <a:spcPct val="90000"/>
                </a:lnSpc>
                <a:spcBef>
                  <a:spcPct val="0"/>
                </a:spcBef>
                <a:spcAft>
                  <a:spcPct val="35000"/>
                </a:spcAft>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Simple </a:t>
              </a:r>
              <a:r>
                <a:rPr lang="en-US" altLang="zh-CN" sz="28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Shapes</a:t>
              </a:r>
              <a:endParaRPr lang="zh-CN" altLang="en-US" sz="28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8" name="椭圆 17">
              <a:extLst>
                <a:ext uri="{FF2B5EF4-FFF2-40B4-BE49-F238E27FC236}">
                  <a16:creationId xmlns:a16="http://schemas.microsoft.com/office/drawing/2014/main" id="{206E089A-DC35-42ED-BB9E-044EC0714253}"/>
                </a:ext>
              </a:extLst>
            </p:cNvPr>
            <p:cNvSpPr/>
            <p:nvPr/>
          </p:nvSpPr>
          <p:spPr>
            <a:xfrm>
              <a:off x="972222" y="3412793"/>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文本框 11">
              <a:extLst>
                <a:ext uri="{FF2B5EF4-FFF2-40B4-BE49-F238E27FC236}">
                  <a16:creationId xmlns:a16="http://schemas.microsoft.com/office/drawing/2014/main" id="{39A7761C-2778-462A-89F0-589D5893032F}"/>
                </a:ext>
              </a:extLst>
            </p:cNvPr>
            <p:cNvSpPr txBox="1"/>
            <p:nvPr/>
          </p:nvSpPr>
          <p:spPr>
            <a:xfrm>
              <a:off x="1162014" y="3515354"/>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1</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2" name="组合 1">
            <a:extLst>
              <a:ext uri="{FF2B5EF4-FFF2-40B4-BE49-F238E27FC236}">
                <a16:creationId xmlns:a16="http://schemas.microsoft.com/office/drawing/2014/main" id="{0FD20681-7886-4136-90A8-C81288E33A10}"/>
              </a:ext>
            </a:extLst>
          </p:cNvPr>
          <p:cNvGrpSpPr/>
          <p:nvPr/>
        </p:nvGrpSpPr>
        <p:grpSpPr>
          <a:xfrm>
            <a:off x="1194658" y="4330685"/>
            <a:ext cx="5447442" cy="764910"/>
            <a:chOff x="1194658" y="4330685"/>
            <a:chExt cx="5447442" cy="764910"/>
          </a:xfrm>
        </p:grpSpPr>
        <p:sp>
          <p:nvSpPr>
            <p:cNvPr id="19" name="任意多边形: 形状 18">
              <a:extLst>
                <a:ext uri="{FF2B5EF4-FFF2-40B4-BE49-F238E27FC236}">
                  <a16:creationId xmlns:a16="http://schemas.microsoft.com/office/drawing/2014/main" id="{8169E98F-7634-434D-86F1-571DF9952F59}"/>
                </a:ext>
              </a:extLst>
            </p:cNvPr>
            <p:cNvSpPr/>
            <p:nvPr/>
          </p:nvSpPr>
          <p:spPr>
            <a:xfrm>
              <a:off x="1577113" y="4407176"/>
              <a:ext cx="5064987" cy="611928"/>
            </a:xfrm>
            <a:custGeom>
              <a:avLst/>
              <a:gdLst>
                <a:gd name="connsiteX0" fmla="*/ 0 w 6727462"/>
                <a:gd name="connsiteY0" fmla="*/ 0 h 611928"/>
                <a:gd name="connsiteX1" fmla="*/ 6727462 w 6727462"/>
                <a:gd name="connsiteY1" fmla="*/ 0 h 611928"/>
                <a:gd name="connsiteX2" fmla="*/ 6727462 w 6727462"/>
                <a:gd name="connsiteY2" fmla="*/ 611928 h 611928"/>
                <a:gd name="connsiteX3" fmla="*/ 0 w 6727462"/>
                <a:gd name="connsiteY3" fmla="*/ 611928 h 611928"/>
                <a:gd name="connsiteX4" fmla="*/ 0 w 6727462"/>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62" h="611928">
                  <a:moveTo>
                    <a:pt x="0" y="0"/>
                  </a:moveTo>
                  <a:lnTo>
                    <a:pt x="6727462" y="0"/>
                  </a:lnTo>
                  <a:lnTo>
                    <a:pt x="6727462"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Sweeping Surfaces</a:t>
              </a:r>
              <a:endParaRPr lang="zh-CN" altLang="en-US" sz="28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0" name="椭圆 19">
              <a:extLst>
                <a:ext uri="{FF2B5EF4-FFF2-40B4-BE49-F238E27FC236}">
                  <a16:creationId xmlns:a16="http://schemas.microsoft.com/office/drawing/2014/main" id="{039AD3A0-6181-4678-BB18-09872B9DD7E5}"/>
                </a:ext>
              </a:extLst>
            </p:cNvPr>
            <p:cNvSpPr/>
            <p:nvPr/>
          </p:nvSpPr>
          <p:spPr>
            <a:xfrm>
              <a:off x="1194658" y="4330685"/>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文本框 12">
              <a:extLst>
                <a:ext uri="{FF2B5EF4-FFF2-40B4-BE49-F238E27FC236}">
                  <a16:creationId xmlns:a16="http://schemas.microsoft.com/office/drawing/2014/main" id="{84D08B8A-BD52-4B65-9D4A-530D089BF787}"/>
                </a:ext>
              </a:extLst>
            </p:cNvPr>
            <p:cNvSpPr txBox="1"/>
            <p:nvPr/>
          </p:nvSpPr>
          <p:spPr>
            <a:xfrm>
              <a:off x="1387704" y="4449022"/>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2</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sp>
        <p:nvSpPr>
          <p:cNvPr id="21" name="任意多边形: 形状 20">
            <a:extLst>
              <a:ext uri="{FF2B5EF4-FFF2-40B4-BE49-F238E27FC236}">
                <a16:creationId xmlns:a16="http://schemas.microsoft.com/office/drawing/2014/main" id="{166BF0B8-E778-4860-B4A3-35693A55876C}"/>
              </a:ext>
            </a:extLst>
          </p:cNvPr>
          <p:cNvSpPr/>
          <p:nvPr/>
        </p:nvSpPr>
        <p:spPr>
          <a:xfrm>
            <a:off x="508000" y="2380552"/>
            <a:ext cx="10896600"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Examples:</a:t>
            </a:r>
          </a:p>
          <a:p>
            <a:endPar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6" name="文本占位符 2">
            <a:extLst>
              <a:ext uri="{FF2B5EF4-FFF2-40B4-BE49-F238E27FC236}">
                <a16:creationId xmlns:a16="http://schemas.microsoft.com/office/drawing/2014/main" id="{859514DA-8E45-44FE-9DFF-92BE0DA86485}"/>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2"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5" name="矩形 14">
            <a:extLst>
              <a:ext uri="{FF2B5EF4-FFF2-40B4-BE49-F238E27FC236}">
                <a16:creationId xmlns:a16="http://schemas.microsoft.com/office/drawing/2014/main" id="{2593E541-C3EC-4879-8769-40893C81DBAD}"/>
              </a:ext>
            </a:extLst>
          </p:cNvPr>
          <p:cNvSpPr/>
          <p:nvPr/>
        </p:nvSpPr>
        <p:spPr>
          <a:xfrm>
            <a:off x="7697784" y="2242118"/>
            <a:ext cx="3208062" cy="4532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283E4814-8216-4FA7-B329-9BEF92D9938D}"/>
              </a:ext>
            </a:extLst>
          </p:cNvPr>
          <p:cNvPicPr>
            <a:picLocks noChangeAspect="1"/>
          </p:cNvPicPr>
          <p:nvPr/>
        </p:nvPicPr>
        <p:blipFill>
          <a:blip r:embed="rId3"/>
          <a:stretch>
            <a:fillRect/>
          </a:stretch>
        </p:blipFill>
        <p:spPr>
          <a:xfrm>
            <a:off x="8139263" y="4847684"/>
            <a:ext cx="2325104" cy="1719609"/>
          </a:xfrm>
          <a:prstGeom prst="rect">
            <a:avLst/>
          </a:prstGeom>
        </p:spPr>
      </p:pic>
      <p:grpSp>
        <p:nvGrpSpPr>
          <p:cNvPr id="25" name="组合 24">
            <a:extLst>
              <a:ext uri="{FF2B5EF4-FFF2-40B4-BE49-F238E27FC236}">
                <a16:creationId xmlns:a16="http://schemas.microsoft.com/office/drawing/2014/main" id="{188AB556-24D2-4C07-B335-50484C2D8409}"/>
              </a:ext>
            </a:extLst>
          </p:cNvPr>
          <p:cNvGrpSpPr/>
          <p:nvPr/>
        </p:nvGrpSpPr>
        <p:grpSpPr>
          <a:xfrm>
            <a:off x="7947160" y="2380552"/>
            <a:ext cx="2709309" cy="2017793"/>
            <a:chOff x="8196536" y="2335700"/>
            <a:chExt cx="2709309" cy="2017793"/>
          </a:xfrm>
        </p:grpSpPr>
        <p:pic>
          <p:nvPicPr>
            <p:cNvPr id="26" name="图片 25">
              <a:extLst>
                <a:ext uri="{FF2B5EF4-FFF2-40B4-BE49-F238E27FC236}">
                  <a16:creationId xmlns:a16="http://schemas.microsoft.com/office/drawing/2014/main" id="{BA38B926-8CB3-4CAC-88C9-AAD9C406FD58}"/>
                </a:ext>
              </a:extLst>
            </p:cNvPr>
            <p:cNvPicPr>
              <a:picLocks noChangeAspect="1"/>
            </p:cNvPicPr>
            <p:nvPr/>
          </p:nvPicPr>
          <p:blipFill>
            <a:blip r:embed="rId4"/>
            <a:stretch>
              <a:fillRect/>
            </a:stretch>
          </p:blipFill>
          <p:spPr>
            <a:xfrm>
              <a:off x="8196536" y="2335700"/>
              <a:ext cx="2709309" cy="1746144"/>
            </a:xfrm>
            <a:prstGeom prst="rect">
              <a:avLst/>
            </a:prstGeom>
          </p:spPr>
        </p:pic>
        <p:pic>
          <p:nvPicPr>
            <p:cNvPr id="27" name="图片 26">
              <a:extLst>
                <a:ext uri="{FF2B5EF4-FFF2-40B4-BE49-F238E27FC236}">
                  <a16:creationId xmlns:a16="http://schemas.microsoft.com/office/drawing/2014/main" id="{91841BD9-CCD2-47C5-95D0-2C9D53235998}"/>
                </a:ext>
              </a:extLst>
            </p:cNvPr>
            <p:cNvPicPr>
              <a:picLocks noChangeAspect="1"/>
            </p:cNvPicPr>
            <p:nvPr/>
          </p:nvPicPr>
          <p:blipFill>
            <a:blip r:embed="rId5"/>
            <a:stretch>
              <a:fillRect/>
            </a:stretch>
          </p:blipFill>
          <p:spPr>
            <a:xfrm>
              <a:off x="8267418" y="3995874"/>
              <a:ext cx="352060" cy="357619"/>
            </a:xfrm>
            <a:prstGeom prst="rect">
              <a:avLst/>
            </a:prstGeom>
          </p:spPr>
        </p:pic>
        <p:pic>
          <p:nvPicPr>
            <p:cNvPr id="28" name="图片 27">
              <a:extLst>
                <a:ext uri="{FF2B5EF4-FFF2-40B4-BE49-F238E27FC236}">
                  <a16:creationId xmlns:a16="http://schemas.microsoft.com/office/drawing/2014/main" id="{A39259EC-14D0-42F0-814D-31719783CE69}"/>
                </a:ext>
              </a:extLst>
            </p:cNvPr>
            <p:cNvPicPr>
              <a:picLocks noChangeAspect="1"/>
            </p:cNvPicPr>
            <p:nvPr/>
          </p:nvPicPr>
          <p:blipFill>
            <a:blip r:embed="rId6"/>
            <a:stretch>
              <a:fillRect/>
            </a:stretch>
          </p:blipFill>
          <p:spPr>
            <a:xfrm>
              <a:off x="9852597" y="4042945"/>
              <a:ext cx="283988" cy="310548"/>
            </a:xfrm>
            <a:prstGeom prst="rect">
              <a:avLst/>
            </a:prstGeom>
          </p:spPr>
        </p:pic>
      </p:grpSp>
      <p:sp>
        <p:nvSpPr>
          <p:cNvPr id="29" name="文本框 28">
            <a:extLst>
              <a:ext uri="{FF2B5EF4-FFF2-40B4-BE49-F238E27FC236}">
                <a16:creationId xmlns:a16="http://schemas.microsoft.com/office/drawing/2014/main" id="{615292D2-F8A9-4219-9CE6-0C74F1FF0E36}"/>
              </a:ext>
            </a:extLst>
          </p:cNvPr>
          <p:cNvSpPr txBox="1"/>
          <p:nvPr/>
        </p:nvSpPr>
        <p:spPr>
          <a:xfrm>
            <a:off x="7724787" y="2219990"/>
            <a:ext cx="753732"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Input</a:t>
            </a:r>
            <a:endParaRPr lang="zh-CN" altLang="en-US" sz="2000"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F166C583-F211-4B0F-8BD5-F746BC2D073F}"/>
              </a:ext>
            </a:extLst>
          </p:cNvPr>
          <p:cNvSpPr txBox="1"/>
          <p:nvPr/>
        </p:nvSpPr>
        <p:spPr>
          <a:xfrm>
            <a:off x="7697783" y="4451809"/>
            <a:ext cx="2223686"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Sweeping surface</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4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空心弧 24">
            <a:extLst>
              <a:ext uri="{FF2B5EF4-FFF2-40B4-BE49-F238E27FC236}">
                <a16:creationId xmlns:a16="http://schemas.microsoft.com/office/drawing/2014/main" id="{0BE6DFD2-E945-405E-8895-F78C98559FEA}"/>
              </a:ext>
            </a:extLst>
          </p:cNvPr>
          <p:cNvSpPr/>
          <p:nvPr/>
        </p:nvSpPr>
        <p:spPr>
          <a:xfrm>
            <a:off x="-2530922" y="2651662"/>
            <a:ext cx="4122957" cy="4122957"/>
          </a:xfrm>
          <a:prstGeom prst="blockArc">
            <a:avLst>
              <a:gd name="adj1" fmla="val 18900000"/>
              <a:gd name="adj2" fmla="val 2700000"/>
              <a:gd name="adj3" fmla="val 524"/>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26" name="组合 25">
            <a:extLst>
              <a:ext uri="{FF2B5EF4-FFF2-40B4-BE49-F238E27FC236}">
                <a16:creationId xmlns:a16="http://schemas.microsoft.com/office/drawing/2014/main" id="{931E0747-3683-47D2-9CD5-E859FE96F6F2}"/>
              </a:ext>
            </a:extLst>
          </p:cNvPr>
          <p:cNvGrpSpPr/>
          <p:nvPr/>
        </p:nvGrpSpPr>
        <p:grpSpPr>
          <a:xfrm>
            <a:off x="972222" y="3412793"/>
            <a:ext cx="5669878" cy="764910"/>
            <a:chOff x="972222" y="3412793"/>
            <a:chExt cx="5669878" cy="764910"/>
          </a:xfrm>
        </p:grpSpPr>
        <p:sp>
          <p:nvSpPr>
            <p:cNvPr id="27" name="任意多边形: 形状 26">
              <a:extLst>
                <a:ext uri="{FF2B5EF4-FFF2-40B4-BE49-F238E27FC236}">
                  <a16:creationId xmlns:a16="http://schemas.microsoft.com/office/drawing/2014/main" id="{2F66F139-5B78-485A-80D5-ABCD80EE0A49}"/>
                </a:ext>
              </a:extLst>
            </p:cNvPr>
            <p:cNvSpPr/>
            <p:nvPr/>
          </p:nvSpPr>
          <p:spPr>
            <a:xfrm>
              <a:off x="1354677" y="3489284"/>
              <a:ext cx="5287423" cy="611928"/>
            </a:xfrm>
            <a:custGeom>
              <a:avLst/>
              <a:gdLst>
                <a:gd name="connsiteX0" fmla="*/ 0 w 6949898"/>
                <a:gd name="connsiteY0" fmla="*/ 0 h 611928"/>
                <a:gd name="connsiteX1" fmla="*/ 6949898 w 6949898"/>
                <a:gd name="connsiteY1" fmla="*/ 0 h 611928"/>
                <a:gd name="connsiteX2" fmla="*/ 6949898 w 6949898"/>
                <a:gd name="connsiteY2" fmla="*/ 611928 h 611928"/>
                <a:gd name="connsiteX3" fmla="*/ 0 w 6949898"/>
                <a:gd name="connsiteY3" fmla="*/ 611928 h 611928"/>
                <a:gd name="connsiteX4" fmla="*/ 0 w 6949898"/>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898" h="611928">
                  <a:moveTo>
                    <a:pt x="0" y="0"/>
                  </a:moveTo>
                  <a:lnTo>
                    <a:pt x="6949898" y="0"/>
                  </a:lnTo>
                  <a:lnTo>
                    <a:pt x="6949898"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lvl="0" defTabSz="1066800">
                <a:lnSpc>
                  <a:spcPct val="90000"/>
                </a:lnSpc>
                <a:spcBef>
                  <a:spcPct val="0"/>
                </a:spcBef>
                <a:spcAft>
                  <a:spcPct val="35000"/>
                </a:spcAft>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Simple </a:t>
              </a:r>
              <a:r>
                <a:rPr lang="en-US" altLang="zh-CN" sz="28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Shapes</a:t>
              </a:r>
              <a:endParaRPr lang="zh-CN" altLang="en-US" sz="28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8" name="椭圆 27">
              <a:extLst>
                <a:ext uri="{FF2B5EF4-FFF2-40B4-BE49-F238E27FC236}">
                  <a16:creationId xmlns:a16="http://schemas.microsoft.com/office/drawing/2014/main" id="{272AFD0B-C694-44B1-A2FE-F5ABE4A5513C}"/>
                </a:ext>
              </a:extLst>
            </p:cNvPr>
            <p:cNvSpPr/>
            <p:nvPr/>
          </p:nvSpPr>
          <p:spPr>
            <a:xfrm>
              <a:off x="972222" y="3412793"/>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文本框 28">
              <a:extLst>
                <a:ext uri="{FF2B5EF4-FFF2-40B4-BE49-F238E27FC236}">
                  <a16:creationId xmlns:a16="http://schemas.microsoft.com/office/drawing/2014/main" id="{428D4B5F-8010-427E-9AFC-22D34C6E8744}"/>
                </a:ext>
              </a:extLst>
            </p:cNvPr>
            <p:cNvSpPr txBox="1"/>
            <p:nvPr/>
          </p:nvSpPr>
          <p:spPr>
            <a:xfrm>
              <a:off x="1162014" y="3515354"/>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1</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30" name="组合 29">
            <a:extLst>
              <a:ext uri="{FF2B5EF4-FFF2-40B4-BE49-F238E27FC236}">
                <a16:creationId xmlns:a16="http://schemas.microsoft.com/office/drawing/2014/main" id="{22428EB2-2F9C-4810-828C-A6DB3B8817E8}"/>
              </a:ext>
            </a:extLst>
          </p:cNvPr>
          <p:cNvGrpSpPr/>
          <p:nvPr/>
        </p:nvGrpSpPr>
        <p:grpSpPr>
          <a:xfrm>
            <a:off x="1194658" y="4330685"/>
            <a:ext cx="5447442" cy="764910"/>
            <a:chOff x="1194658" y="4330685"/>
            <a:chExt cx="5447442" cy="764910"/>
          </a:xfrm>
        </p:grpSpPr>
        <p:sp>
          <p:nvSpPr>
            <p:cNvPr id="31" name="任意多边形: 形状 30">
              <a:extLst>
                <a:ext uri="{FF2B5EF4-FFF2-40B4-BE49-F238E27FC236}">
                  <a16:creationId xmlns:a16="http://schemas.microsoft.com/office/drawing/2014/main" id="{1A58627D-4FA9-493B-A9CF-8B8DDDD2C87F}"/>
                </a:ext>
              </a:extLst>
            </p:cNvPr>
            <p:cNvSpPr/>
            <p:nvPr/>
          </p:nvSpPr>
          <p:spPr>
            <a:xfrm>
              <a:off x="1577113" y="4407176"/>
              <a:ext cx="5064987" cy="611928"/>
            </a:xfrm>
            <a:custGeom>
              <a:avLst/>
              <a:gdLst>
                <a:gd name="connsiteX0" fmla="*/ 0 w 6727462"/>
                <a:gd name="connsiteY0" fmla="*/ 0 h 611928"/>
                <a:gd name="connsiteX1" fmla="*/ 6727462 w 6727462"/>
                <a:gd name="connsiteY1" fmla="*/ 0 h 611928"/>
                <a:gd name="connsiteX2" fmla="*/ 6727462 w 6727462"/>
                <a:gd name="connsiteY2" fmla="*/ 611928 h 611928"/>
                <a:gd name="connsiteX3" fmla="*/ 0 w 6727462"/>
                <a:gd name="connsiteY3" fmla="*/ 611928 h 611928"/>
                <a:gd name="connsiteX4" fmla="*/ 0 w 6727462"/>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62" h="611928">
                  <a:moveTo>
                    <a:pt x="0" y="0"/>
                  </a:moveTo>
                  <a:lnTo>
                    <a:pt x="6727462" y="0"/>
                  </a:lnTo>
                  <a:lnTo>
                    <a:pt x="6727462"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Sweeping Surfaces</a:t>
              </a:r>
              <a:endParaRPr lang="zh-CN" altLang="en-US" sz="28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2" name="椭圆 31">
              <a:extLst>
                <a:ext uri="{FF2B5EF4-FFF2-40B4-BE49-F238E27FC236}">
                  <a16:creationId xmlns:a16="http://schemas.microsoft.com/office/drawing/2014/main" id="{77A6FE59-0932-4B24-AF05-CDCB43506A8C}"/>
                </a:ext>
              </a:extLst>
            </p:cNvPr>
            <p:cNvSpPr/>
            <p:nvPr/>
          </p:nvSpPr>
          <p:spPr>
            <a:xfrm>
              <a:off x="1194658" y="4330685"/>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文本框 32">
              <a:extLst>
                <a:ext uri="{FF2B5EF4-FFF2-40B4-BE49-F238E27FC236}">
                  <a16:creationId xmlns:a16="http://schemas.microsoft.com/office/drawing/2014/main" id="{5A7B0C7B-4B35-4710-8613-3316E01AECD4}"/>
                </a:ext>
              </a:extLst>
            </p:cNvPr>
            <p:cNvSpPr txBox="1"/>
            <p:nvPr/>
          </p:nvSpPr>
          <p:spPr>
            <a:xfrm>
              <a:off x="1387704" y="4449022"/>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2</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sp>
        <p:nvSpPr>
          <p:cNvPr id="34" name="任意多边形: 形状 33">
            <a:extLst>
              <a:ext uri="{FF2B5EF4-FFF2-40B4-BE49-F238E27FC236}">
                <a16:creationId xmlns:a16="http://schemas.microsoft.com/office/drawing/2014/main" id="{E9F9BF9D-2B20-4842-936A-9E27C58A5ED8}"/>
              </a:ext>
            </a:extLst>
          </p:cNvPr>
          <p:cNvSpPr/>
          <p:nvPr/>
        </p:nvSpPr>
        <p:spPr>
          <a:xfrm>
            <a:off x="508000" y="2380552"/>
            <a:ext cx="10896600"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Examples:</a:t>
            </a:r>
          </a:p>
          <a:p>
            <a:endPar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35" name="组合 34">
            <a:extLst>
              <a:ext uri="{FF2B5EF4-FFF2-40B4-BE49-F238E27FC236}">
                <a16:creationId xmlns:a16="http://schemas.microsoft.com/office/drawing/2014/main" id="{A94C9C8F-D157-481A-8BDA-C9140E350FB4}"/>
              </a:ext>
            </a:extLst>
          </p:cNvPr>
          <p:cNvGrpSpPr/>
          <p:nvPr/>
        </p:nvGrpSpPr>
        <p:grpSpPr>
          <a:xfrm>
            <a:off x="972222" y="5248577"/>
            <a:ext cx="5669878" cy="764910"/>
            <a:chOff x="972222" y="5248577"/>
            <a:chExt cx="5669878" cy="764910"/>
          </a:xfrm>
        </p:grpSpPr>
        <p:sp>
          <p:nvSpPr>
            <p:cNvPr id="36" name="任意多边形: 形状 35">
              <a:extLst>
                <a:ext uri="{FF2B5EF4-FFF2-40B4-BE49-F238E27FC236}">
                  <a16:creationId xmlns:a16="http://schemas.microsoft.com/office/drawing/2014/main" id="{5CB36F4B-01D8-41DC-A5A8-8DFE8B3D6965}"/>
                </a:ext>
              </a:extLst>
            </p:cNvPr>
            <p:cNvSpPr/>
            <p:nvPr/>
          </p:nvSpPr>
          <p:spPr>
            <a:xfrm>
              <a:off x="1354677" y="5325068"/>
              <a:ext cx="5287423" cy="611928"/>
            </a:xfrm>
            <a:custGeom>
              <a:avLst/>
              <a:gdLst>
                <a:gd name="connsiteX0" fmla="*/ 0 w 6949898"/>
                <a:gd name="connsiteY0" fmla="*/ 0 h 611928"/>
                <a:gd name="connsiteX1" fmla="*/ 6949898 w 6949898"/>
                <a:gd name="connsiteY1" fmla="*/ 0 h 611928"/>
                <a:gd name="connsiteX2" fmla="*/ 6949898 w 6949898"/>
                <a:gd name="connsiteY2" fmla="*/ 611928 h 611928"/>
                <a:gd name="connsiteX3" fmla="*/ 0 w 6949898"/>
                <a:gd name="connsiteY3" fmla="*/ 611928 h 611928"/>
                <a:gd name="connsiteX4" fmla="*/ 0 w 6949898"/>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898" h="611928">
                  <a:moveTo>
                    <a:pt x="0" y="0"/>
                  </a:moveTo>
                  <a:lnTo>
                    <a:pt x="6949898" y="0"/>
                  </a:lnTo>
                  <a:lnTo>
                    <a:pt x="6949898"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Modeling and Slicing</a:t>
              </a:r>
              <a:endParaRPr lang="zh-CN" altLang="en-US" sz="28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7" name="椭圆 36">
              <a:extLst>
                <a:ext uri="{FF2B5EF4-FFF2-40B4-BE49-F238E27FC236}">
                  <a16:creationId xmlns:a16="http://schemas.microsoft.com/office/drawing/2014/main" id="{FF7DB96C-1E90-4E92-9718-95B71DDD773F}"/>
                </a:ext>
              </a:extLst>
            </p:cNvPr>
            <p:cNvSpPr/>
            <p:nvPr/>
          </p:nvSpPr>
          <p:spPr>
            <a:xfrm>
              <a:off x="972222" y="5248577"/>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文本框 37">
              <a:extLst>
                <a:ext uri="{FF2B5EF4-FFF2-40B4-BE49-F238E27FC236}">
                  <a16:creationId xmlns:a16="http://schemas.microsoft.com/office/drawing/2014/main" id="{ABAD648B-9868-42AD-8224-E1D8C6D570F9}"/>
                </a:ext>
              </a:extLst>
            </p:cNvPr>
            <p:cNvSpPr txBox="1"/>
            <p:nvPr/>
          </p:nvSpPr>
          <p:spPr>
            <a:xfrm>
              <a:off x="1146162" y="5362903"/>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3</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sp>
        <p:nvSpPr>
          <p:cNvPr id="20" name="文本占位符 2">
            <a:extLst>
              <a:ext uri="{FF2B5EF4-FFF2-40B4-BE49-F238E27FC236}">
                <a16:creationId xmlns:a16="http://schemas.microsoft.com/office/drawing/2014/main" id="{FD2714E0-9492-424B-87AE-AD9F51A730F7}"/>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1"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5" name="图片 4"/>
          <p:cNvPicPr>
            <a:picLocks noChangeAspect="1"/>
          </p:cNvPicPr>
          <p:nvPr/>
        </p:nvPicPr>
        <p:blipFill>
          <a:blip r:embed="rId3"/>
          <a:stretch>
            <a:fillRect/>
          </a:stretch>
        </p:blipFill>
        <p:spPr>
          <a:xfrm>
            <a:off x="9779671" y="2764160"/>
            <a:ext cx="2039606" cy="3286032"/>
          </a:xfrm>
          <a:prstGeom prst="rect">
            <a:avLst/>
          </a:prstGeom>
        </p:spPr>
      </p:pic>
      <p:pic>
        <p:nvPicPr>
          <p:cNvPr id="6" name="图片 5"/>
          <p:cNvPicPr>
            <a:picLocks noChangeAspect="1"/>
          </p:cNvPicPr>
          <p:nvPr/>
        </p:nvPicPr>
        <p:blipFill>
          <a:blip r:embed="rId4"/>
          <a:stretch>
            <a:fillRect/>
          </a:stretch>
        </p:blipFill>
        <p:spPr>
          <a:xfrm>
            <a:off x="6861577" y="2656535"/>
            <a:ext cx="2576435" cy="3584973"/>
          </a:xfrm>
          <a:prstGeom prst="rect">
            <a:avLst/>
          </a:prstGeom>
        </p:spPr>
      </p:pic>
    </p:spTree>
    <p:extLst>
      <p:ext uri="{BB962C8B-B14F-4D97-AF65-F5344CB8AC3E}">
        <p14:creationId xmlns:p14="http://schemas.microsoft.com/office/powerpoint/2010/main" val="381563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CC15346B-7DEC-4787-924D-2DD91F1530FC}"/>
              </a:ext>
            </a:extLst>
          </p:cNvPr>
          <p:cNvSpPr/>
          <p:nvPr/>
        </p:nvSpPr>
        <p:spPr>
          <a:xfrm>
            <a:off x="496246" y="2865322"/>
            <a:ext cx="11403654"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G-code designed by students can be directly used to print on our clay printer. We also provide live broadcast, to enable students to witness the process of printing according to their work.</a:t>
            </a:r>
            <a:endParaRPr lang="zh-CN" altLang="zh-CN" sz="20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id="{97EA4C03-8FAA-47D4-9F82-C1864D914E29}"/>
              </a:ext>
            </a:extLst>
          </p:cNvPr>
          <p:cNvPicPr/>
          <p:nvPr/>
        </p:nvPicPr>
        <p:blipFill rotWithShape="1">
          <a:blip r:embed="rId3"/>
          <a:srcRect l="11373" r="18813"/>
          <a:stretch/>
        </p:blipFill>
        <p:spPr>
          <a:xfrm>
            <a:off x="762000" y="3672280"/>
            <a:ext cx="3098800" cy="2654300"/>
          </a:xfrm>
          <a:prstGeom prst="rect">
            <a:avLst/>
          </a:prstGeom>
        </p:spPr>
      </p:pic>
      <p:pic>
        <p:nvPicPr>
          <p:cNvPr id="9" name="图片 8">
            <a:extLst>
              <a:ext uri="{FF2B5EF4-FFF2-40B4-BE49-F238E27FC236}">
                <a16:creationId xmlns:a16="http://schemas.microsoft.com/office/drawing/2014/main" id="{EE699A02-0123-4184-A09E-709C5917DED9}"/>
              </a:ext>
            </a:extLst>
          </p:cNvPr>
          <p:cNvPicPr/>
          <p:nvPr/>
        </p:nvPicPr>
        <p:blipFill rotWithShape="1">
          <a:blip r:embed="rId4"/>
          <a:srcRect l="9486" r="11059"/>
          <a:stretch/>
        </p:blipFill>
        <p:spPr>
          <a:xfrm>
            <a:off x="4191000" y="3672280"/>
            <a:ext cx="3467100" cy="2654300"/>
          </a:xfrm>
          <a:prstGeom prst="rect">
            <a:avLst/>
          </a:prstGeom>
        </p:spPr>
      </p:pic>
      <p:pic>
        <p:nvPicPr>
          <p:cNvPr id="10" name="图片 9">
            <a:extLst>
              <a:ext uri="{FF2B5EF4-FFF2-40B4-BE49-F238E27FC236}">
                <a16:creationId xmlns:a16="http://schemas.microsoft.com/office/drawing/2014/main" id="{39E86024-6CE8-4E89-8170-DB1A4C237F37}"/>
              </a:ext>
            </a:extLst>
          </p:cNvPr>
          <p:cNvPicPr/>
          <p:nvPr/>
        </p:nvPicPr>
        <p:blipFill rotWithShape="1">
          <a:blip r:embed="rId5" cstate="print">
            <a:extLst>
              <a:ext uri="{28A0092B-C50C-407E-A947-70E740481C1C}">
                <a14:useLocalDpi xmlns:a14="http://schemas.microsoft.com/office/drawing/2010/main" val="0"/>
              </a:ext>
            </a:extLst>
          </a:blip>
          <a:srcRect l="19638" t="14254" r="24013"/>
          <a:stretch/>
        </p:blipFill>
        <p:spPr>
          <a:xfrm>
            <a:off x="7988300" y="3672280"/>
            <a:ext cx="3911600" cy="2672606"/>
          </a:xfrm>
          <a:prstGeom prst="rect">
            <a:avLst/>
          </a:prstGeom>
        </p:spPr>
      </p:pic>
      <p:sp>
        <p:nvSpPr>
          <p:cNvPr id="11" name="矩形 10">
            <a:extLst>
              <a:ext uri="{FF2B5EF4-FFF2-40B4-BE49-F238E27FC236}">
                <a16:creationId xmlns:a16="http://schemas.microsoft.com/office/drawing/2014/main" id="{1A3FBB02-9386-46A5-B42B-9A8DEE39433D}"/>
              </a:ext>
            </a:extLst>
          </p:cNvPr>
          <p:cNvSpPr/>
          <p:nvPr/>
        </p:nvSpPr>
        <p:spPr>
          <a:xfrm>
            <a:off x="4860789" y="6344886"/>
            <a:ext cx="2674567" cy="400110"/>
          </a:xfrm>
          <a:prstGeom prst="rect">
            <a:avLst/>
          </a:prstGeom>
        </p:spPr>
        <p:txBody>
          <a:bodyPr wrap="square">
            <a:spAutoFit/>
          </a:bodyPr>
          <a:lstStyle/>
          <a:p>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Some fabricated results</a:t>
            </a:r>
            <a:endParaRPr lang="zh-CN" altLang="en-US"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 name="矩形 1">
            <a:extLst>
              <a:ext uri="{FF2B5EF4-FFF2-40B4-BE49-F238E27FC236}">
                <a16:creationId xmlns:a16="http://schemas.microsoft.com/office/drawing/2014/main" id="{552CEDF0-6B0B-4BA6-9895-21BE9A09433E}"/>
              </a:ext>
            </a:extLst>
          </p:cNvPr>
          <p:cNvSpPr/>
          <p:nvPr/>
        </p:nvSpPr>
        <p:spPr>
          <a:xfrm>
            <a:off x="742950" y="2273544"/>
            <a:ext cx="3604064" cy="584775"/>
          </a:xfrm>
          <a:prstGeom prst="rect">
            <a:avLst/>
          </a:prstGeom>
        </p:spPr>
        <p:txBody>
          <a:bodyPr wrap="none">
            <a:sp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Fabricated results</a:t>
            </a:r>
            <a:r>
              <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文本占位符 2">
            <a:extLst>
              <a:ext uri="{FF2B5EF4-FFF2-40B4-BE49-F238E27FC236}">
                <a16:creationId xmlns:a16="http://schemas.microsoft.com/office/drawing/2014/main" id="{CEFE265E-7B64-4504-AD31-76C127CDEF99}"/>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4"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573674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60B2EC15-B8F8-4E5A-A42D-F0537EB2E8E3}"/>
              </a:ext>
            </a:extLst>
          </p:cNvPr>
          <p:cNvSpPr/>
          <p:nvPr/>
        </p:nvSpPr>
        <p:spPr>
          <a:xfrm>
            <a:off x="507999" y="2380552"/>
            <a:ext cx="11330563" cy="1879234"/>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Problem Description:</a:t>
            </a:r>
          </a:p>
          <a:p>
            <a:endParaRPr lang="zh-CN" altLang="zh-CN" sz="20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Students are supposed to</a:t>
            </a:r>
            <a:r>
              <a:rPr lang="zh-CN" altLang="en-US"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design TPMS structure</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on a basic framework based on </a:t>
            </a:r>
            <a:r>
              <a:rPr lang="en-US" altLang="zh-CN" sz="2200"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libigl</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and utilize relevant modeling software to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generate a porous model </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based on such TPMS structure. and make use of the provided 3D printer for manufacturing.</a:t>
            </a:r>
            <a:endParaRPr lang="zh-CN" altLang="en-US" sz="2200" kern="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 name="矩形 1">
            <a:extLst>
              <a:ext uri="{FF2B5EF4-FFF2-40B4-BE49-F238E27FC236}">
                <a16:creationId xmlns:a16="http://schemas.microsoft.com/office/drawing/2014/main" id="{98D7A0A2-2881-4A42-A9A5-8D7341397BB4}"/>
              </a:ext>
            </a:extLst>
          </p:cNvPr>
          <p:cNvSpPr/>
          <p:nvPr/>
        </p:nvSpPr>
        <p:spPr>
          <a:xfrm>
            <a:off x="742950" y="4313763"/>
            <a:ext cx="9416118" cy="769441"/>
          </a:xfrm>
          <a:prstGeom prst="rect">
            <a:avLst/>
          </a:prstGeom>
        </p:spPr>
        <p:txBody>
          <a:bodyPr wrap="square">
            <a:spAutoFit/>
          </a:bodyPr>
          <a:lstStyle/>
          <a:p>
            <a:pPr algn="just"/>
            <a:endPar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TPMS</a:t>
            </a:r>
            <a:r>
              <a:rPr lang="zh-CN" altLang="en-US"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Triply periodic minimal surface</a:t>
            </a:r>
            <a:r>
              <a:rPr lang="zh-CN" altLang="en-US"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r>
              <a:rPr lang="en-US" altLang="zh-CN" sz="2200" baseline="30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[1]</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is one of the minimal surfaces.</a:t>
            </a:r>
          </a:p>
        </p:txBody>
      </p:sp>
      <p:sp>
        <p:nvSpPr>
          <p:cNvPr id="7" name="矩形 6">
            <a:extLst>
              <a:ext uri="{FF2B5EF4-FFF2-40B4-BE49-F238E27FC236}">
                <a16:creationId xmlns:a16="http://schemas.microsoft.com/office/drawing/2014/main" id="{F314A64F-8311-4D3D-84EA-375DE8A585B4}"/>
              </a:ext>
            </a:extLst>
          </p:cNvPr>
          <p:cNvSpPr/>
          <p:nvPr/>
        </p:nvSpPr>
        <p:spPr>
          <a:xfrm>
            <a:off x="333162" y="6428690"/>
            <a:ext cx="11858838" cy="276999"/>
          </a:xfrm>
          <a:prstGeom prst="rect">
            <a:avLst/>
          </a:prstGeom>
        </p:spPr>
        <p:txBody>
          <a:bodyPr wrap="square">
            <a:spAutoFit/>
          </a:bodyPr>
          <a:lstStyle/>
          <a:p>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[1] Computer-aided porous scaffold design for tissue engineering using triply periodic minimal surfaces[J].</a:t>
            </a:r>
            <a:r>
              <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Yoo</a:t>
            </a:r>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D J. International Journal of Precision Engineering and Manufacturing, 2011.</a:t>
            </a:r>
            <a:endPar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占位符 2">
            <a:extLst>
              <a:ext uri="{FF2B5EF4-FFF2-40B4-BE49-F238E27FC236}">
                <a16:creationId xmlns:a16="http://schemas.microsoft.com/office/drawing/2014/main" id="{3044C923-DD10-492F-B201-553A51AF122C}"/>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任意多边形: 形状 10">
            <a:extLst>
              <a:ext uri="{FF2B5EF4-FFF2-40B4-BE49-F238E27FC236}">
                <a16:creationId xmlns:a16="http://schemas.microsoft.com/office/drawing/2014/main" id="{D36ACAEE-09D5-4F5E-9D0E-CB196D3D2375}"/>
              </a:ext>
            </a:extLst>
          </p:cNvPr>
          <p:cNvSpPr/>
          <p:nvPr/>
        </p:nvSpPr>
        <p:spPr>
          <a:xfrm>
            <a:off x="742950" y="131819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81490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C9EA1B7B-8C6C-4A41-B038-BBF322B80178}"/>
              </a:ext>
            </a:extLst>
          </p:cNvPr>
          <p:cNvSpPr/>
          <p:nvPr/>
        </p:nvSpPr>
        <p:spPr>
          <a:xfrm>
            <a:off x="516389" y="2264778"/>
            <a:ext cx="6500860" cy="4196417"/>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DIY content</a:t>
            </a:r>
            <a:r>
              <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endParaRPr lang="zh-CN" altLang="zh-CN" sz="24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marL="457200" indent="-457200">
              <a:buAutoNum type="arabicPeriod"/>
            </a:pP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Download and configure </a:t>
            </a:r>
            <a:r>
              <a:rPr lang="en-US" altLang="zh-CN" sz="2400"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Libigl</a:t>
            </a:r>
            <a:endPar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endPar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en-US" altLang="zh-CN" sz="2000"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Libigl</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is an </a:t>
            </a:r>
            <a:r>
              <a:rPr lang="en-US" altLang="zh-CN" sz="2000" dirty="0">
                <a:solidFill>
                  <a:srgbClr val="FF0000"/>
                </a:solidFill>
                <a:latin typeface="Calibri" panose="020F0502020204030204" pitchFamily="34" charset="0"/>
                <a:ea typeface="微软雅黑" panose="020B0503020204020204" pitchFamily="34" charset="-122"/>
                <a:cs typeface="Calibri" panose="020F0502020204030204" pitchFamily="34" charset="0"/>
              </a:rPr>
              <a:t>open source C++ library </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for geometry processing,</a:t>
            </a:r>
            <a:r>
              <a:rPr lang="zh-CN" altLang="en-US"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and it is suitable for students who are newbie to graphics processing. </a:t>
            </a:r>
          </a:p>
          <a:p>
            <a:pPr marL="342900" indent="-342900" algn="just">
              <a:spcBef>
                <a:spcPts val="600"/>
              </a:spcBef>
              <a:spcAft>
                <a:spcPts val="600"/>
              </a:spcAft>
              <a:buFont typeface="Arial" panose="020B0604020202020204" pitchFamily="34" charset="0"/>
              <a:buChar char="•"/>
            </a:pP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In addition, </a:t>
            </a:r>
            <a:r>
              <a:rPr lang="en-US" altLang="zh-CN" sz="2000"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Libigl</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is </a:t>
            </a:r>
            <a:r>
              <a:rPr lang="en-US" altLang="zh-CN" sz="2000" dirty="0">
                <a:solidFill>
                  <a:srgbClr val="FF0000"/>
                </a:solidFill>
                <a:latin typeface="Calibri" panose="020F0502020204030204" pitchFamily="34" charset="0"/>
                <a:ea typeface="微软雅黑" panose="020B0503020204020204" pitchFamily="34" charset="-122"/>
                <a:cs typeface="Calibri" panose="020F0502020204030204" pitchFamily="34" charset="0"/>
              </a:rPr>
              <a:t>header-only</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with detailed and easy-to-understand tutorial.</a:t>
            </a:r>
            <a:endParaRPr lang="zh-CN" altLang="en-US" sz="2000" kern="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4" descr="âlibiglâçå¾çæç´¢ç»æ">
            <a:extLst>
              <a:ext uri="{FF2B5EF4-FFF2-40B4-BE49-F238E27FC236}">
                <a16:creationId xmlns:a16="http://schemas.microsoft.com/office/drawing/2014/main" id="{6908FAAE-3C2F-4C9F-8B96-55C30977A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191" y="3353213"/>
            <a:ext cx="4653284" cy="201954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占位符 2">
            <a:extLst>
              <a:ext uri="{FF2B5EF4-FFF2-40B4-BE49-F238E27FC236}">
                <a16:creationId xmlns:a16="http://schemas.microsoft.com/office/drawing/2014/main" id="{E3FF6512-A9BD-4C79-91CB-9EE05DD09476}"/>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任意多边形: 形状 10">
            <a:extLst>
              <a:ext uri="{FF2B5EF4-FFF2-40B4-BE49-F238E27FC236}">
                <a16:creationId xmlns:a16="http://schemas.microsoft.com/office/drawing/2014/main" id="{D36ACAEE-09D5-4F5E-9D0E-CB196D3D2375}"/>
              </a:ext>
            </a:extLst>
          </p:cNvPr>
          <p:cNvSpPr/>
          <p:nvPr/>
        </p:nvSpPr>
        <p:spPr>
          <a:xfrm>
            <a:off x="742950" y="131819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035381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C9EA1B7B-8C6C-4A41-B038-BBF322B80178}"/>
              </a:ext>
            </a:extLst>
          </p:cNvPr>
          <p:cNvSpPr/>
          <p:nvPr/>
        </p:nvSpPr>
        <p:spPr>
          <a:xfrm>
            <a:off x="507999" y="2380551"/>
            <a:ext cx="11370811" cy="4196417"/>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endParaRPr lang="zh-CN" altLang="en-US"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任意多边形: 形状 6">
            <a:extLst>
              <a:ext uri="{FF2B5EF4-FFF2-40B4-BE49-F238E27FC236}">
                <a16:creationId xmlns:a16="http://schemas.microsoft.com/office/drawing/2014/main" id="{5F873859-F449-4637-8CDB-6F39649B542E}"/>
              </a:ext>
            </a:extLst>
          </p:cNvPr>
          <p:cNvSpPr/>
          <p:nvPr/>
        </p:nvSpPr>
        <p:spPr>
          <a:xfrm>
            <a:off x="516389" y="2281107"/>
            <a:ext cx="7729540" cy="4196417"/>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algn="just"/>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DIY content</a:t>
            </a:r>
            <a:r>
              <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endParaRPr lang="zh-CN" altLang="zh-CN" sz="20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 Generate the TPMS grid model</a:t>
            </a:r>
          </a:p>
          <a:p>
            <a:pPr algn="just"/>
            <a:endPar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marL="342900" indent="-342900" algn="just">
              <a:spcBef>
                <a:spcPts val="600"/>
              </a:spcBef>
              <a:spcAft>
                <a:spcPts val="600"/>
              </a:spcAft>
              <a:buFont typeface="Arial" panose="020B0604020202020204" pitchFamily="34" charset="0"/>
              <a:buChar char="•"/>
            </a:pP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Select anyone of the </a:t>
            </a:r>
            <a:r>
              <a:rPr lang="en-US" altLang="zh-CN" sz="20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TPMS functions (implicit equations) </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for coding;</a:t>
            </a:r>
          </a:p>
          <a:p>
            <a:pPr marL="342900" indent="-342900" algn="just">
              <a:spcBef>
                <a:spcPts val="600"/>
              </a:spcBef>
              <a:spcAft>
                <a:spcPts val="600"/>
              </a:spcAft>
              <a:buFont typeface="Arial" panose="020B0604020202020204" pitchFamily="34" charset="0"/>
              <a:buChar char="•"/>
            </a:pP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Calculate </a:t>
            </a:r>
            <a:r>
              <a:rPr lang="en-US" altLang="zh-CN" sz="20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the coordinates of corresponding Voxel </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and </a:t>
            </a:r>
            <a:r>
              <a:rPr lang="en-US" altLang="zh-CN" sz="20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the function values of TPMS</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this location;</a:t>
            </a:r>
          </a:p>
          <a:p>
            <a:pPr marL="342900" indent="-342900" algn="just">
              <a:spcBef>
                <a:spcPts val="600"/>
              </a:spcBef>
              <a:spcAft>
                <a:spcPts val="600"/>
              </a:spcAft>
              <a:buFont typeface="Arial" panose="020B0604020202020204" pitchFamily="34" charset="0"/>
              <a:buChar char="•"/>
            </a:pP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Generate the TPMS grid model based on scalar Field and Vertex Locations.</a:t>
            </a:r>
          </a:p>
          <a:p>
            <a:pPr algn="just"/>
            <a:endPar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占位符 2">
            <a:extLst>
              <a:ext uri="{FF2B5EF4-FFF2-40B4-BE49-F238E27FC236}">
                <a16:creationId xmlns:a16="http://schemas.microsoft.com/office/drawing/2014/main" id="{845D4446-DD45-4E81-B2CE-D2B584842743}"/>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任意多边形: 形状 10">
            <a:extLst>
              <a:ext uri="{FF2B5EF4-FFF2-40B4-BE49-F238E27FC236}">
                <a16:creationId xmlns:a16="http://schemas.microsoft.com/office/drawing/2014/main" id="{D36ACAEE-09D5-4F5E-9D0E-CB196D3D2375}"/>
              </a:ext>
            </a:extLst>
          </p:cNvPr>
          <p:cNvSpPr/>
          <p:nvPr/>
        </p:nvSpPr>
        <p:spPr>
          <a:xfrm>
            <a:off x="742950" y="131819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0" name="图片 9">
            <a:extLst>
              <a:ext uri="{FF2B5EF4-FFF2-40B4-BE49-F238E27FC236}">
                <a16:creationId xmlns:a16="http://schemas.microsoft.com/office/drawing/2014/main" id="{F68E056F-2665-404A-ACB3-F91D10B2FF4A}"/>
              </a:ext>
            </a:extLst>
          </p:cNvPr>
          <p:cNvPicPr/>
          <p:nvPr/>
        </p:nvPicPr>
        <p:blipFill rotWithShape="1">
          <a:blip r:embed="rId3" cstate="print">
            <a:extLst>
              <a:ext uri="{28A0092B-C50C-407E-A947-70E740481C1C}">
                <a14:useLocalDpi xmlns:a14="http://schemas.microsoft.com/office/drawing/2010/main" val="0"/>
              </a:ext>
            </a:extLst>
          </a:blip>
          <a:srcRect l="5639" t="7416" r="9461" b="8785"/>
          <a:stretch/>
        </p:blipFill>
        <p:spPr bwMode="auto">
          <a:xfrm>
            <a:off x="8400824" y="2922814"/>
            <a:ext cx="3477986" cy="3151415"/>
          </a:xfrm>
          <a:prstGeom prst="rect">
            <a:avLst/>
          </a:prstGeom>
          <a:noFill/>
          <a:ln>
            <a:noFill/>
          </a:ln>
        </p:spPr>
      </p:pic>
    </p:spTree>
    <p:extLst>
      <p:ext uri="{BB962C8B-B14F-4D97-AF65-F5344CB8AC3E}">
        <p14:creationId xmlns:p14="http://schemas.microsoft.com/office/powerpoint/2010/main" val="1749987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C9EA1B7B-8C6C-4A41-B038-BBF322B80178}"/>
              </a:ext>
            </a:extLst>
          </p:cNvPr>
          <p:cNvSpPr/>
          <p:nvPr/>
        </p:nvSpPr>
        <p:spPr>
          <a:xfrm>
            <a:off x="507999" y="2380551"/>
            <a:ext cx="11370811" cy="4196417"/>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endParaRPr lang="zh-CN" altLang="en-US"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任意多边形: 形状 6">
            <a:extLst>
              <a:ext uri="{FF2B5EF4-FFF2-40B4-BE49-F238E27FC236}">
                <a16:creationId xmlns:a16="http://schemas.microsoft.com/office/drawing/2014/main" id="{5F873859-F449-4637-8CDB-6F39649B542E}"/>
              </a:ext>
            </a:extLst>
          </p:cNvPr>
          <p:cNvSpPr/>
          <p:nvPr/>
        </p:nvSpPr>
        <p:spPr>
          <a:xfrm>
            <a:off x="516388" y="2264778"/>
            <a:ext cx="11273339" cy="4196417"/>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algn="just"/>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DIY content</a:t>
            </a:r>
            <a:r>
              <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endPar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algn="just"/>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 Intersect the TPMS model with the target model to obtain the TPMS porous model.</a:t>
            </a:r>
            <a:endParaRPr lang="zh-CN" altLang="en-US"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占位符 2">
            <a:extLst>
              <a:ext uri="{FF2B5EF4-FFF2-40B4-BE49-F238E27FC236}">
                <a16:creationId xmlns:a16="http://schemas.microsoft.com/office/drawing/2014/main" id="{845D4446-DD45-4E81-B2CE-D2B584842743}"/>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任意多边形: 形状 10">
            <a:extLst>
              <a:ext uri="{FF2B5EF4-FFF2-40B4-BE49-F238E27FC236}">
                <a16:creationId xmlns:a16="http://schemas.microsoft.com/office/drawing/2014/main" id="{D36ACAEE-09D5-4F5E-9D0E-CB196D3D2375}"/>
              </a:ext>
            </a:extLst>
          </p:cNvPr>
          <p:cNvSpPr/>
          <p:nvPr/>
        </p:nvSpPr>
        <p:spPr>
          <a:xfrm>
            <a:off x="742950" y="131819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矩形 8">
            <a:extLst>
              <a:ext uri="{FF2B5EF4-FFF2-40B4-BE49-F238E27FC236}">
                <a16:creationId xmlns:a16="http://schemas.microsoft.com/office/drawing/2014/main" id="{ED4B4D31-5667-4D4C-92E2-009C30C2225A}"/>
              </a:ext>
            </a:extLst>
          </p:cNvPr>
          <p:cNvSpPr/>
          <p:nvPr/>
        </p:nvSpPr>
        <p:spPr>
          <a:xfrm>
            <a:off x="972013" y="6184196"/>
            <a:ext cx="3052496" cy="323165"/>
          </a:xfrm>
          <a:prstGeom prst="rect">
            <a:avLst/>
          </a:prstGeom>
        </p:spPr>
        <p:txBody>
          <a:bodyPr wrap="square">
            <a:spAutoFit/>
          </a:bodyPr>
          <a:lstStyle/>
          <a:p>
            <a:pPr algn="ctr"/>
            <a:r>
              <a:rPr lang="en-US" altLang="zh-CN"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Models intersection</a:t>
            </a:r>
            <a:endParaRPr lang="zh-CN" altLang="en-US"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0" name="矩形 9">
            <a:extLst>
              <a:ext uri="{FF2B5EF4-FFF2-40B4-BE49-F238E27FC236}">
                <a16:creationId xmlns:a16="http://schemas.microsoft.com/office/drawing/2014/main" id="{D06C1435-EDA9-4EFF-81A4-894B6AD0B51B}"/>
              </a:ext>
            </a:extLst>
          </p:cNvPr>
          <p:cNvSpPr/>
          <p:nvPr/>
        </p:nvSpPr>
        <p:spPr>
          <a:xfrm>
            <a:off x="4607071" y="6184196"/>
            <a:ext cx="3052496" cy="323165"/>
          </a:xfrm>
          <a:prstGeom prst="rect">
            <a:avLst/>
          </a:prstGeom>
        </p:spPr>
        <p:txBody>
          <a:bodyPr wrap="square">
            <a:spAutoFit/>
          </a:bodyPr>
          <a:lstStyle/>
          <a:p>
            <a:r>
              <a:rPr lang="en-US" altLang="zh-CN"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 porous bunny based on TPMS</a:t>
            </a:r>
            <a:endParaRPr lang="zh-CN" altLang="en-US"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2" name="图片 11">
            <a:extLst>
              <a:ext uri="{FF2B5EF4-FFF2-40B4-BE49-F238E27FC236}">
                <a16:creationId xmlns:a16="http://schemas.microsoft.com/office/drawing/2014/main" id="{0929ACB8-8C70-4E54-A967-8754B75043BE}"/>
              </a:ext>
            </a:extLst>
          </p:cNvPr>
          <p:cNvPicPr>
            <a:picLocks noChangeAspect="1"/>
          </p:cNvPicPr>
          <p:nvPr/>
        </p:nvPicPr>
        <p:blipFill>
          <a:blip r:embed="rId3"/>
          <a:stretch>
            <a:fillRect/>
          </a:stretch>
        </p:blipFill>
        <p:spPr>
          <a:xfrm>
            <a:off x="1200431" y="3570671"/>
            <a:ext cx="2714692" cy="2455636"/>
          </a:xfrm>
          <a:prstGeom prst="rect">
            <a:avLst/>
          </a:prstGeom>
        </p:spPr>
      </p:pic>
      <p:pic>
        <p:nvPicPr>
          <p:cNvPr id="13" name="图片 12">
            <a:extLst>
              <a:ext uri="{FF2B5EF4-FFF2-40B4-BE49-F238E27FC236}">
                <a16:creationId xmlns:a16="http://schemas.microsoft.com/office/drawing/2014/main" id="{BCFB50AE-58BF-4C75-AE8C-23EAC7E02896}"/>
              </a:ext>
            </a:extLst>
          </p:cNvPr>
          <p:cNvPicPr>
            <a:picLocks noChangeAspect="1"/>
          </p:cNvPicPr>
          <p:nvPr/>
        </p:nvPicPr>
        <p:blipFill>
          <a:blip r:embed="rId4"/>
          <a:stretch>
            <a:fillRect/>
          </a:stretch>
        </p:blipFill>
        <p:spPr>
          <a:xfrm>
            <a:off x="7886861" y="3560767"/>
            <a:ext cx="2387211" cy="2454529"/>
          </a:xfrm>
          <a:prstGeom prst="rect">
            <a:avLst/>
          </a:prstGeom>
        </p:spPr>
      </p:pic>
      <p:sp>
        <p:nvSpPr>
          <p:cNvPr id="14" name="矩形 13">
            <a:extLst>
              <a:ext uri="{FF2B5EF4-FFF2-40B4-BE49-F238E27FC236}">
                <a16:creationId xmlns:a16="http://schemas.microsoft.com/office/drawing/2014/main" id="{817580E2-334D-4CAD-A92F-28C727DEB62B}"/>
              </a:ext>
            </a:extLst>
          </p:cNvPr>
          <p:cNvSpPr/>
          <p:nvPr/>
        </p:nvSpPr>
        <p:spPr>
          <a:xfrm>
            <a:off x="7703841" y="6184195"/>
            <a:ext cx="3052496" cy="323165"/>
          </a:xfrm>
          <a:prstGeom prst="rect">
            <a:avLst/>
          </a:prstGeom>
        </p:spPr>
        <p:txBody>
          <a:bodyPr wrap="square">
            <a:spAutoFit/>
          </a:bodyPr>
          <a:lstStyle/>
          <a:p>
            <a:r>
              <a:rPr lang="en-US" altLang="zh-CN"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Extruding thickness of the model</a:t>
            </a:r>
            <a:endParaRPr lang="zh-CN" altLang="en-US" sz="15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5" name="图片 14">
            <a:extLst>
              <a:ext uri="{FF2B5EF4-FFF2-40B4-BE49-F238E27FC236}">
                <a16:creationId xmlns:a16="http://schemas.microsoft.com/office/drawing/2014/main" id="{FA7D9596-8B76-4C3E-BE64-594D2979982C}"/>
              </a:ext>
            </a:extLst>
          </p:cNvPr>
          <p:cNvPicPr>
            <a:picLocks noChangeAspect="1"/>
          </p:cNvPicPr>
          <p:nvPr/>
        </p:nvPicPr>
        <p:blipFill>
          <a:blip r:embed="rId5"/>
          <a:stretch>
            <a:fillRect/>
          </a:stretch>
        </p:blipFill>
        <p:spPr>
          <a:xfrm>
            <a:off x="4692459" y="3566982"/>
            <a:ext cx="2417066" cy="2455636"/>
          </a:xfrm>
          <a:prstGeom prst="rect">
            <a:avLst/>
          </a:prstGeom>
        </p:spPr>
      </p:pic>
    </p:spTree>
    <p:extLst>
      <p:ext uri="{BB962C8B-B14F-4D97-AF65-F5344CB8AC3E}">
        <p14:creationId xmlns:p14="http://schemas.microsoft.com/office/powerpoint/2010/main" val="660610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D36ACAEE-09D5-4F5E-9D0E-CB196D3D2375}"/>
              </a:ext>
            </a:extLst>
          </p:cNvPr>
          <p:cNvSpPr/>
          <p:nvPr/>
        </p:nvSpPr>
        <p:spPr>
          <a:xfrm>
            <a:off x="742950" y="2532727"/>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占位符 2">
            <a:extLst>
              <a:ext uri="{FF2B5EF4-FFF2-40B4-BE49-F238E27FC236}">
                <a16:creationId xmlns:a16="http://schemas.microsoft.com/office/drawing/2014/main" id="{CD945165-6C11-4A18-A216-6C47589CDD01}"/>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B2550EA1-BC83-4B37-954D-E141C3C6F256}"/>
              </a:ext>
            </a:extLst>
          </p:cNvPr>
          <p:cNvPicPr/>
          <p:nvPr/>
        </p:nvPicPr>
        <p:blipFill rotWithShape="1">
          <a:blip r:embed="rId3" cstate="print">
            <a:extLst>
              <a:ext uri="{28A0092B-C50C-407E-A947-70E740481C1C}">
                <a14:useLocalDpi xmlns:a14="http://schemas.microsoft.com/office/drawing/2010/main" val="0"/>
              </a:ext>
            </a:extLst>
          </a:blip>
          <a:srcRect l="19638" t="14254" r="24013"/>
          <a:stretch/>
        </p:blipFill>
        <p:spPr>
          <a:xfrm>
            <a:off x="337096" y="3781659"/>
            <a:ext cx="3293841" cy="2250521"/>
          </a:xfrm>
          <a:prstGeom prst="rect">
            <a:avLst/>
          </a:prstGeom>
        </p:spPr>
      </p:pic>
      <p:pic>
        <p:nvPicPr>
          <p:cNvPr id="17" name="图片 16">
            <a:extLst>
              <a:ext uri="{FF2B5EF4-FFF2-40B4-BE49-F238E27FC236}">
                <a16:creationId xmlns:a16="http://schemas.microsoft.com/office/drawing/2014/main" id="{2461DB7D-C52C-48B0-A520-E3334C7718AF}"/>
              </a:ext>
            </a:extLst>
          </p:cNvPr>
          <p:cNvPicPr>
            <a:picLocks noChangeAspect="1"/>
          </p:cNvPicPr>
          <p:nvPr/>
        </p:nvPicPr>
        <p:blipFill>
          <a:blip r:embed="rId4"/>
          <a:stretch>
            <a:fillRect/>
          </a:stretch>
        </p:blipFill>
        <p:spPr>
          <a:xfrm>
            <a:off x="3464285" y="3781659"/>
            <a:ext cx="3042956" cy="2250521"/>
          </a:xfrm>
          <a:prstGeom prst="rect">
            <a:avLst/>
          </a:prstGeom>
        </p:spPr>
      </p:pic>
      <p:pic>
        <p:nvPicPr>
          <p:cNvPr id="18" name="图片 17">
            <a:extLst>
              <a:ext uri="{FF2B5EF4-FFF2-40B4-BE49-F238E27FC236}">
                <a16:creationId xmlns:a16="http://schemas.microsoft.com/office/drawing/2014/main" id="{472923E9-FC20-40A9-8E15-5D49B23E3E82}"/>
              </a:ext>
            </a:extLst>
          </p:cNvPr>
          <p:cNvPicPr/>
          <p:nvPr/>
        </p:nvPicPr>
        <p:blipFill rotWithShape="1">
          <a:blip r:embed="rId5" cstate="print">
            <a:extLst>
              <a:ext uri="{28A0092B-C50C-407E-A947-70E740481C1C}">
                <a14:useLocalDpi xmlns:a14="http://schemas.microsoft.com/office/drawing/2010/main" val="0"/>
              </a:ext>
            </a:extLst>
          </a:blip>
          <a:srcRect l="5639" t="7416" r="9461" b="8785"/>
          <a:stretch/>
        </p:blipFill>
        <p:spPr bwMode="auto">
          <a:xfrm>
            <a:off x="6978417" y="3781659"/>
            <a:ext cx="2483735" cy="2250521"/>
          </a:xfrm>
          <a:prstGeom prst="rect">
            <a:avLst/>
          </a:prstGeom>
          <a:noFill/>
          <a:ln>
            <a:noFill/>
          </a:ln>
        </p:spPr>
      </p:pic>
      <p:pic>
        <p:nvPicPr>
          <p:cNvPr id="19" name="图片 18">
            <a:extLst>
              <a:ext uri="{FF2B5EF4-FFF2-40B4-BE49-F238E27FC236}">
                <a16:creationId xmlns:a16="http://schemas.microsoft.com/office/drawing/2014/main" id="{4D441C0D-DC11-4BE9-8C5A-B84413512A83}"/>
              </a:ext>
            </a:extLst>
          </p:cNvPr>
          <p:cNvPicPr>
            <a:picLocks noChangeAspect="1"/>
          </p:cNvPicPr>
          <p:nvPr/>
        </p:nvPicPr>
        <p:blipFill>
          <a:blip r:embed="rId6"/>
          <a:stretch>
            <a:fillRect/>
          </a:stretch>
        </p:blipFill>
        <p:spPr>
          <a:xfrm>
            <a:off x="9462152" y="3781659"/>
            <a:ext cx="2188798" cy="2250521"/>
          </a:xfrm>
          <a:prstGeom prst="rect">
            <a:avLst/>
          </a:prstGeom>
        </p:spPr>
      </p:pic>
    </p:spTree>
    <p:extLst>
      <p:ext uri="{BB962C8B-B14F-4D97-AF65-F5344CB8AC3E}">
        <p14:creationId xmlns:p14="http://schemas.microsoft.com/office/powerpoint/2010/main" val="958109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C29A9E-5AD2-4C3B-B96D-8A3351FB6468}"/>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FFBF75E9-EC3D-42E9-BE67-ECD869AF7F67}"/>
              </a:ext>
            </a:extLst>
          </p:cNvPr>
          <p:cNvSpPr>
            <a:spLocks noGrp="1"/>
          </p:cNvSpPr>
          <p:nvPr>
            <p:ph type="subTitle" idx="1"/>
          </p:nvPr>
        </p:nvSpPr>
        <p:spPr/>
        <p:txBody>
          <a:bodyPr/>
          <a:lstStyle/>
          <a:p>
            <a:endParaRPr lang="zh-CN" altLang="en-US"/>
          </a:p>
        </p:txBody>
      </p:sp>
      <p:pic>
        <p:nvPicPr>
          <p:cNvPr id="5" name="图片 4">
            <a:extLst>
              <a:ext uri="{FF2B5EF4-FFF2-40B4-BE49-F238E27FC236}">
                <a16:creationId xmlns:a16="http://schemas.microsoft.com/office/drawing/2014/main" id="{71B2E278-0DEC-4C0A-B829-0E8197346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463" y="0"/>
            <a:ext cx="14602929" cy="6858000"/>
          </a:xfrm>
          <a:prstGeom prst="rect">
            <a:avLst/>
          </a:prstGeom>
        </p:spPr>
      </p:pic>
      <p:sp>
        <p:nvSpPr>
          <p:cNvPr id="4" name="矩形 3">
            <a:extLst>
              <a:ext uri="{FF2B5EF4-FFF2-40B4-BE49-F238E27FC236}">
                <a16:creationId xmlns:a16="http://schemas.microsoft.com/office/drawing/2014/main" id="{697EF1C9-5D46-4140-BBDF-74472033D1D4}"/>
              </a:ext>
            </a:extLst>
          </p:cNvPr>
          <p:cNvSpPr/>
          <p:nvPr/>
        </p:nvSpPr>
        <p:spPr>
          <a:xfrm>
            <a:off x="3194737" y="3002131"/>
            <a:ext cx="6622839" cy="1015663"/>
          </a:xfrm>
          <a:prstGeom prst="rect">
            <a:avLst/>
          </a:prstGeom>
        </p:spPr>
        <p:txBody>
          <a:bodyPr wrap="none">
            <a:spAutoFit/>
          </a:bodyPr>
          <a:lstStyle/>
          <a:p>
            <a:r>
              <a:rPr kumimoji="1" lang="en-US" altLang="zh-CN" sz="6000" b="1" dirty="0">
                <a:latin typeface="Arial" panose="020B0604020202020204" pitchFamily="34" charset="0"/>
                <a:cs typeface="Arial" panose="020B0604020202020204" pitchFamily="34" charset="0"/>
              </a:rPr>
              <a:t>Enjoy your DIY </a:t>
            </a:r>
            <a:r>
              <a:rPr kumimoji="1" lang="zh-CN" altLang="en-US" sz="6000" b="1" dirty="0">
                <a:latin typeface="Arial" panose="020B0604020202020204" pitchFamily="34" charset="0"/>
                <a:cs typeface="Arial" panose="020B0604020202020204" pitchFamily="34" charset="0"/>
              </a:rPr>
              <a:t>！</a:t>
            </a:r>
            <a:endParaRPr lang="zh-CN" alt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382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任意多边形: 形状 15">
            <a:extLst>
              <a:ext uri="{FF2B5EF4-FFF2-40B4-BE49-F238E27FC236}">
                <a16:creationId xmlns:a16="http://schemas.microsoft.com/office/drawing/2014/main" id="{A2ECC0A3-94CB-4BEB-B426-E1E72DD0E9B2}"/>
              </a:ext>
            </a:extLst>
          </p:cNvPr>
          <p:cNvSpPr/>
          <p:nvPr/>
        </p:nvSpPr>
        <p:spPr>
          <a:xfrm>
            <a:off x="496246" y="2865322"/>
            <a:ext cx="11403654"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models designed by the students will be printed on our </a:t>
            </a:r>
            <a:r>
              <a:rPr lang="en-US" altLang="zh-CN" sz="2000" b="1" dirty="0" err="1">
                <a:solidFill>
                  <a:srgbClr val="FFC000"/>
                </a:solidFill>
                <a:latin typeface="Calibri" panose="020F0502020204030204" pitchFamily="34" charset="0"/>
                <a:cs typeface="Calibri" panose="020F0502020204030204" pitchFamily="34" charset="0"/>
              </a:rPr>
              <a:t>Stratasys</a:t>
            </a:r>
            <a:r>
              <a:rPr lang="en-US" altLang="zh-CN" sz="2000" b="1" dirty="0">
                <a:solidFill>
                  <a:srgbClr val="FFC000"/>
                </a:solidFill>
                <a:latin typeface="Calibri" panose="020F0502020204030204" pitchFamily="34" charset="0"/>
                <a:cs typeface="Calibri" panose="020F0502020204030204" pitchFamily="34" charset="0"/>
              </a:rPr>
              <a:t> F170 </a:t>
            </a:r>
            <a:r>
              <a:rPr lang="en-US" altLang="zh-CN" sz="2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printer.</a:t>
            </a:r>
            <a:endParaRPr lang="zh-CN" altLang="zh-CN" sz="20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7" name="矩形 16">
            <a:extLst>
              <a:ext uri="{FF2B5EF4-FFF2-40B4-BE49-F238E27FC236}">
                <a16:creationId xmlns:a16="http://schemas.microsoft.com/office/drawing/2014/main" id="{72FFE91A-12A2-4079-AF00-E9C854BBE341}"/>
              </a:ext>
            </a:extLst>
          </p:cNvPr>
          <p:cNvSpPr/>
          <p:nvPr/>
        </p:nvSpPr>
        <p:spPr>
          <a:xfrm>
            <a:off x="742950" y="2273544"/>
            <a:ext cx="3440557" cy="584775"/>
          </a:xfrm>
          <a:prstGeom prst="rect">
            <a:avLst/>
          </a:prstGeom>
        </p:spPr>
        <p:txBody>
          <a:bodyPr wrap="none">
            <a:sp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Fabricated result</a:t>
            </a:r>
            <a:r>
              <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3" name="文本占位符 2">
            <a:extLst>
              <a:ext uri="{FF2B5EF4-FFF2-40B4-BE49-F238E27FC236}">
                <a16:creationId xmlns:a16="http://schemas.microsoft.com/office/drawing/2014/main" id="{1FA9A0F0-BDA6-4336-882A-CE9ED2037916}"/>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4" name="矩形 13">
            <a:extLst>
              <a:ext uri="{FF2B5EF4-FFF2-40B4-BE49-F238E27FC236}">
                <a16:creationId xmlns:a16="http://schemas.microsoft.com/office/drawing/2014/main" id="{C1302079-AA4B-4A18-96F8-5B25770082B8}"/>
              </a:ext>
            </a:extLst>
          </p:cNvPr>
          <p:cNvSpPr/>
          <p:nvPr/>
        </p:nvSpPr>
        <p:spPr>
          <a:xfrm>
            <a:off x="281936" y="5888814"/>
            <a:ext cx="4074099" cy="276999"/>
          </a:xfrm>
          <a:prstGeom prst="rect">
            <a:avLst/>
          </a:prstGeom>
        </p:spPr>
        <p:txBody>
          <a:bodyPr wrap="square">
            <a:spAutoFit/>
          </a:bodyPr>
          <a:lstStyle/>
          <a:p>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TPMS grid model reconstructed by Tubular G &amp; bunny</a:t>
            </a:r>
            <a:endPar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8" name="图片 17">
            <a:extLst>
              <a:ext uri="{FF2B5EF4-FFF2-40B4-BE49-F238E27FC236}">
                <a16:creationId xmlns:a16="http://schemas.microsoft.com/office/drawing/2014/main" id="{596C3523-9B6B-469D-ABAB-F00F5C2483E8}"/>
              </a:ext>
            </a:extLst>
          </p:cNvPr>
          <p:cNvPicPr/>
          <p:nvPr/>
        </p:nvPicPr>
        <p:blipFill rotWithShape="1">
          <a:blip r:embed="rId3" cstate="print">
            <a:extLst>
              <a:ext uri="{28A0092B-C50C-407E-A947-70E740481C1C}">
                <a14:useLocalDpi xmlns:a14="http://schemas.microsoft.com/office/drawing/2010/main" val="0"/>
              </a:ext>
            </a:extLst>
          </a:blip>
          <a:srcRect l="5639" t="7416" r="9461" b="8785"/>
          <a:stretch/>
        </p:blipFill>
        <p:spPr bwMode="auto">
          <a:xfrm>
            <a:off x="72893" y="3571779"/>
            <a:ext cx="2381664" cy="2150634"/>
          </a:xfrm>
          <a:prstGeom prst="rect">
            <a:avLst/>
          </a:prstGeom>
          <a:noFill/>
          <a:ln>
            <a:noFill/>
          </a:ln>
        </p:spPr>
      </p:pic>
      <p:sp>
        <p:nvSpPr>
          <p:cNvPr id="19" name="矩形 18">
            <a:extLst>
              <a:ext uri="{FF2B5EF4-FFF2-40B4-BE49-F238E27FC236}">
                <a16:creationId xmlns:a16="http://schemas.microsoft.com/office/drawing/2014/main" id="{542FBE87-E8AE-479C-B277-A167E05208AB}"/>
              </a:ext>
            </a:extLst>
          </p:cNvPr>
          <p:cNvSpPr/>
          <p:nvPr/>
        </p:nvSpPr>
        <p:spPr>
          <a:xfrm>
            <a:off x="4467440" y="5888812"/>
            <a:ext cx="2674567" cy="276999"/>
          </a:xfrm>
          <a:prstGeom prst="rect">
            <a:avLst/>
          </a:prstGeom>
        </p:spPr>
        <p:txBody>
          <a:bodyPr wrap="square">
            <a:spAutoFit/>
          </a:bodyPr>
          <a:lstStyle/>
          <a:p>
            <a:pPr algn="ctr"/>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Models intersection</a:t>
            </a:r>
            <a:endPar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0" name="矩形 19">
            <a:extLst>
              <a:ext uri="{FF2B5EF4-FFF2-40B4-BE49-F238E27FC236}">
                <a16:creationId xmlns:a16="http://schemas.microsoft.com/office/drawing/2014/main" id="{F912BDF6-26E9-46A6-8967-85BA08787E34}"/>
              </a:ext>
            </a:extLst>
          </p:cNvPr>
          <p:cNvSpPr/>
          <p:nvPr/>
        </p:nvSpPr>
        <p:spPr>
          <a:xfrm>
            <a:off x="7253412" y="5888813"/>
            <a:ext cx="2674567" cy="276999"/>
          </a:xfrm>
          <a:prstGeom prst="rect">
            <a:avLst/>
          </a:prstGeom>
        </p:spPr>
        <p:txBody>
          <a:bodyPr wrap="square">
            <a:spAutoFit/>
          </a:bodyPr>
          <a:lstStyle/>
          <a:p>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 porous bunny based on TPMS</a:t>
            </a:r>
            <a:endPar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1" name="图片 20"/>
          <p:cNvPicPr>
            <a:picLocks noChangeAspect="1"/>
          </p:cNvPicPr>
          <p:nvPr/>
        </p:nvPicPr>
        <p:blipFill>
          <a:blip r:embed="rId4"/>
          <a:stretch>
            <a:fillRect/>
          </a:stretch>
        </p:blipFill>
        <p:spPr>
          <a:xfrm>
            <a:off x="4615430" y="3578782"/>
            <a:ext cx="2378587" cy="2151605"/>
          </a:xfrm>
          <a:prstGeom prst="rect">
            <a:avLst/>
          </a:prstGeom>
        </p:spPr>
      </p:pic>
      <p:pic>
        <p:nvPicPr>
          <p:cNvPr id="22" name="图片 21"/>
          <p:cNvPicPr>
            <a:picLocks noChangeAspect="1"/>
          </p:cNvPicPr>
          <p:nvPr/>
        </p:nvPicPr>
        <p:blipFill>
          <a:blip r:embed="rId5"/>
          <a:stretch>
            <a:fillRect/>
          </a:stretch>
        </p:blipFill>
        <p:spPr>
          <a:xfrm>
            <a:off x="2463228" y="3578782"/>
            <a:ext cx="1892808" cy="2153765"/>
          </a:xfrm>
          <a:prstGeom prst="rect">
            <a:avLst/>
          </a:prstGeom>
        </p:spPr>
      </p:pic>
      <p:pic>
        <p:nvPicPr>
          <p:cNvPr id="23" name="图片 22"/>
          <p:cNvPicPr>
            <a:picLocks noChangeAspect="1"/>
          </p:cNvPicPr>
          <p:nvPr/>
        </p:nvPicPr>
        <p:blipFill>
          <a:blip r:embed="rId6"/>
          <a:stretch>
            <a:fillRect/>
          </a:stretch>
        </p:blipFill>
        <p:spPr>
          <a:xfrm>
            <a:off x="9630617" y="3571779"/>
            <a:ext cx="2091651" cy="2150634"/>
          </a:xfrm>
          <a:prstGeom prst="rect">
            <a:avLst/>
          </a:prstGeom>
        </p:spPr>
      </p:pic>
      <p:sp>
        <p:nvSpPr>
          <p:cNvPr id="24" name="矩形 23">
            <a:extLst>
              <a:ext uri="{FF2B5EF4-FFF2-40B4-BE49-F238E27FC236}">
                <a16:creationId xmlns:a16="http://schemas.microsoft.com/office/drawing/2014/main" id="{F912BDF6-26E9-46A6-8967-85BA08787E34}"/>
              </a:ext>
            </a:extLst>
          </p:cNvPr>
          <p:cNvSpPr/>
          <p:nvPr/>
        </p:nvSpPr>
        <p:spPr>
          <a:xfrm>
            <a:off x="9655224" y="5888812"/>
            <a:ext cx="2674567" cy="276999"/>
          </a:xfrm>
          <a:prstGeom prst="rect">
            <a:avLst/>
          </a:prstGeom>
        </p:spPr>
        <p:txBody>
          <a:bodyPr wrap="square">
            <a:spAutoFit/>
          </a:bodyPr>
          <a:lstStyle/>
          <a:p>
            <a:r>
              <a:rPr lang="en-US" altLang="zh-CN"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Extruding thickness of the model</a:t>
            </a:r>
            <a:endParaRPr lang="zh-CN" altLang="en-US" sz="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5" name="图片 24"/>
          <p:cNvPicPr>
            <a:picLocks noChangeAspect="1"/>
          </p:cNvPicPr>
          <p:nvPr/>
        </p:nvPicPr>
        <p:blipFill>
          <a:blip r:embed="rId7"/>
          <a:stretch>
            <a:fillRect/>
          </a:stretch>
        </p:blipFill>
        <p:spPr>
          <a:xfrm>
            <a:off x="7253412" y="3578782"/>
            <a:ext cx="2117810" cy="2151605"/>
          </a:xfrm>
          <a:prstGeom prst="rect">
            <a:avLst/>
          </a:prstGeom>
        </p:spPr>
      </p:pic>
      <p:sp>
        <p:nvSpPr>
          <p:cNvPr id="26" name="任意多边形: 形状 10">
            <a:extLst>
              <a:ext uri="{FF2B5EF4-FFF2-40B4-BE49-F238E27FC236}">
                <a16:creationId xmlns:a16="http://schemas.microsoft.com/office/drawing/2014/main" id="{D36ACAEE-09D5-4F5E-9D0E-CB196D3D2375}"/>
              </a:ext>
            </a:extLst>
          </p:cNvPr>
          <p:cNvSpPr/>
          <p:nvPr/>
        </p:nvSpPr>
        <p:spPr>
          <a:xfrm>
            <a:off x="742950" y="131819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53215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5">
            <a:extLst>
              <a:ext uri="{FF2B5EF4-FFF2-40B4-BE49-F238E27FC236}">
                <a16:creationId xmlns:a16="http://schemas.microsoft.com/office/drawing/2014/main" id="{8769C4F3-5B12-4F54-80EC-186A19F244D2}"/>
              </a:ext>
            </a:extLst>
          </p:cNvPr>
          <p:cNvSpPr txBox="1">
            <a:spLocks/>
          </p:cNvSpPr>
          <p:nvPr/>
        </p:nvSpPr>
        <p:spPr>
          <a:xfrm>
            <a:off x="361588" y="259142"/>
            <a:ext cx="7174399" cy="1046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Review of the past</a:t>
            </a:r>
            <a:r>
              <a:rPr lang="zh-CN" altLang="en-US"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2015~2019</a:t>
            </a:r>
            <a:r>
              <a:rPr lang="zh-CN" altLang="en-US"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p>
        </p:txBody>
      </p:sp>
      <p:sp>
        <p:nvSpPr>
          <p:cNvPr id="8" name="箭头: 右 7">
            <a:extLst>
              <a:ext uri="{FF2B5EF4-FFF2-40B4-BE49-F238E27FC236}">
                <a16:creationId xmlns:a16="http://schemas.microsoft.com/office/drawing/2014/main" id="{1190B077-5EC2-4C66-BF26-22A2E883491F}"/>
              </a:ext>
            </a:extLst>
          </p:cNvPr>
          <p:cNvSpPr/>
          <p:nvPr/>
        </p:nvSpPr>
        <p:spPr>
          <a:xfrm>
            <a:off x="189166" y="1831060"/>
            <a:ext cx="11745882" cy="3004677"/>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2" name="图片 11">
            <a:extLst>
              <a:ext uri="{FF2B5EF4-FFF2-40B4-BE49-F238E27FC236}">
                <a16:creationId xmlns:a16="http://schemas.microsoft.com/office/drawing/2014/main" id="{08943F82-32DB-4D46-8AE0-C9DE8A0C4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0" y="2849142"/>
            <a:ext cx="3538575" cy="2359052"/>
          </a:xfrm>
          <a:prstGeom prst="rect">
            <a:avLst/>
          </a:prstGeom>
        </p:spPr>
      </p:pic>
      <p:sp>
        <p:nvSpPr>
          <p:cNvPr id="13" name="文本框 12">
            <a:extLst>
              <a:ext uri="{FF2B5EF4-FFF2-40B4-BE49-F238E27FC236}">
                <a16:creationId xmlns:a16="http://schemas.microsoft.com/office/drawing/2014/main" id="{380E83D9-7E6F-4AE6-91F3-B4034390803D}"/>
              </a:ext>
            </a:extLst>
          </p:cNvPr>
          <p:cNvSpPr txBox="1"/>
          <p:nvPr/>
        </p:nvSpPr>
        <p:spPr>
          <a:xfrm>
            <a:off x="58910" y="5422178"/>
            <a:ext cx="2948529" cy="738664"/>
          </a:xfrm>
          <a:prstGeom prst="rect">
            <a:avLst/>
          </a:prstGeom>
          <a:noFill/>
        </p:spPr>
        <p:txBody>
          <a:bodyPr wrap="square" rtlCol="0">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2015</a:t>
            </a:r>
          </a:p>
          <a:p>
            <a:r>
              <a:rPr lang="en-US" altLang="zh-CN"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Assembly of a Delta-printer</a:t>
            </a:r>
            <a:endParaRPr lang="zh-CN" altLang="en-US"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7" name="图片 16">
            <a:extLst>
              <a:ext uri="{FF2B5EF4-FFF2-40B4-BE49-F238E27FC236}">
                <a16:creationId xmlns:a16="http://schemas.microsoft.com/office/drawing/2014/main" id="{8627DC22-46FA-4F7C-9554-10D02C721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448" y="1275125"/>
            <a:ext cx="3259239" cy="2444429"/>
          </a:xfrm>
          <a:prstGeom prst="rect">
            <a:avLst/>
          </a:prstGeom>
        </p:spPr>
      </p:pic>
      <p:sp>
        <p:nvSpPr>
          <p:cNvPr id="18" name="文本框 17">
            <a:extLst>
              <a:ext uri="{FF2B5EF4-FFF2-40B4-BE49-F238E27FC236}">
                <a16:creationId xmlns:a16="http://schemas.microsoft.com/office/drawing/2014/main" id="{D1A2312E-88E7-4C6C-AC4D-C8BD9986FCEE}"/>
              </a:ext>
            </a:extLst>
          </p:cNvPr>
          <p:cNvSpPr txBox="1"/>
          <p:nvPr/>
        </p:nvSpPr>
        <p:spPr>
          <a:xfrm>
            <a:off x="2845706" y="5422178"/>
            <a:ext cx="2943588" cy="738664"/>
          </a:xfrm>
          <a:prstGeom prst="rect">
            <a:avLst/>
          </a:prstGeom>
          <a:noFill/>
        </p:spPr>
        <p:txBody>
          <a:bodyPr wrap="square" rtlCol="0">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2016 </a:t>
            </a:r>
          </a:p>
          <a:p>
            <a:r>
              <a:rPr lang="en-US" altLang="zh-CN"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Assembly of an XYZ-printer</a:t>
            </a:r>
            <a:endParaRPr lang="zh-CN" altLang="en-US"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0" name="文本框 19">
            <a:extLst>
              <a:ext uri="{FF2B5EF4-FFF2-40B4-BE49-F238E27FC236}">
                <a16:creationId xmlns:a16="http://schemas.microsoft.com/office/drawing/2014/main" id="{775A5E72-54DE-4293-B2B8-0976D2B76F53}"/>
              </a:ext>
            </a:extLst>
          </p:cNvPr>
          <p:cNvSpPr txBox="1"/>
          <p:nvPr/>
        </p:nvSpPr>
        <p:spPr>
          <a:xfrm>
            <a:off x="5903652" y="5422178"/>
            <a:ext cx="3043085" cy="1569660"/>
          </a:xfrm>
          <a:prstGeom prst="rect">
            <a:avLst/>
          </a:prstGeom>
          <a:noFill/>
        </p:spPr>
        <p:txBody>
          <a:bodyPr wrap="square" rtlCol="0">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2017 </a:t>
            </a:r>
          </a:p>
          <a:p>
            <a:r>
              <a:rPr lang="en-US" altLang="zh-CN"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Assembly of an XYZ-printer &amp; 3D reconstruction based on </a:t>
            </a:r>
            <a:r>
              <a:rPr lang="en-US" altLang="zh-CN" dirty="0" err="1">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Artec</a:t>
            </a:r>
            <a:r>
              <a:rPr lang="en-US" altLang="zh-CN"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-scanner or Kinect</a:t>
            </a:r>
            <a:endParaRPr lang="zh-CN" altLang="en-US"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endParaRPr lang="zh-CN" altLang="en-US"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1" name="文本框 20">
            <a:extLst>
              <a:ext uri="{FF2B5EF4-FFF2-40B4-BE49-F238E27FC236}">
                <a16:creationId xmlns:a16="http://schemas.microsoft.com/office/drawing/2014/main" id="{54A0EA38-371A-4852-B254-B8BE9F9E6A6F}"/>
              </a:ext>
            </a:extLst>
          </p:cNvPr>
          <p:cNvSpPr txBox="1"/>
          <p:nvPr/>
        </p:nvSpPr>
        <p:spPr>
          <a:xfrm>
            <a:off x="9236025" y="5434298"/>
            <a:ext cx="2260757" cy="1015663"/>
          </a:xfrm>
          <a:prstGeom prst="rect">
            <a:avLst/>
          </a:prstGeom>
          <a:noFill/>
        </p:spPr>
        <p:txBody>
          <a:bodyPr wrap="square" rtlCol="0">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2018-2019 </a:t>
            </a:r>
          </a:p>
          <a:p>
            <a:r>
              <a:rPr lang="en-US" altLang="zh-CN"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reconstruction &amp; 3D printing</a:t>
            </a:r>
            <a:endParaRPr lang="zh-CN" altLang="en-US"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2" name="图片 21">
            <a:extLst>
              <a:ext uri="{FF2B5EF4-FFF2-40B4-BE49-F238E27FC236}">
                <a16:creationId xmlns:a16="http://schemas.microsoft.com/office/drawing/2014/main" id="{A29E919C-73F7-4482-A9E0-CAF3F1652B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99"/>
          <a:stretch/>
        </p:blipFill>
        <p:spPr>
          <a:xfrm>
            <a:off x="5469654" y="2956134"/>
            <a:ext cx="3396727" cy="2359052"/>
          </a:xfrm>
          <a:prstGeom prst="rect">
            <a:avLst/>
          </a:prstGeom>
        </p:spPr>
      </p:pic>
      <p:grpSp>
        <p:nvGrpSpPr>
          <p:cNvPr id="24" name="组合 23">
            <a:extLst>
              <a:ext uri="{FF2B5EF4-FFF2-40B4-BE49-F238E27FC236}">
                <a16:creationId xmlns:a16="http://schemas.microsoft.com/office/drawing/2014/main" id="{37DD2CDE-E413-4C61-924B-2AF028C71857}"/>
              </a:ext>
            </a:extLst>
          </p:cNvPr>
          <p:cNvGrpSpPr/>
          <p:nvPr/>
        </p:nvGrpSpPr>
        <p:grpSpPr>
          <a:xfrm>
            <a:off x="5956300" y="783405"/>
            <a:ext cx="2438400" cy="2167466"/>
            <a:chOff x="5689600" y="1625600"/>
            <a:chExt cx="2438400" cy="2167466"/>
          </a:xfrm>
          <a:solidFill>
            <a:schemeClr val="accent1">
              <a:lumMod val="40000"/>
              <a:lumOff val="60000"/>
            </a:schemeClr>
          </a:solidFill>
        </p:grpSpPr>
        <p:sp>
          <p:nvSpPr>
            <p:cNvPr id="25" name="矩形: 圆角 24">
              <a:extLst>
                <a:ext uri="{FF2B5EF4-FFF2-40B4-BE49-F238E27FC236}">
                  <a16:creationId xmlns:a16="http://schemas.microsoft.com/office/drawing/2014/main" id="{094CEF10-5E8C-4518-A344-AF02EF0DD11D}"/>
                </a:ext>
              </a:extLst>
            </p:cNvPr>
            <p:cNvSpPr/>
            <p:nvPr/>
          </p:nvSpPr>
          <p:spPr>
            <a:xfrm>
              <a:off x="5689600" y="1625600"/>
              <a:ext cx="2438400" cy="216746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矩形: 圆角 4">
              <a:extLst>
                <a:ext uri="{FF2B5EF4-FFF2-40B4-BE49-F238E27FC236}">
                  <a16:creationId xmlns:a16="http://schemas.microsoft.com/office/drawing/2014/main" id="{77B65E3C-E473-4354-81AB-C7B22FE49B46}"/>
                </a:ext>
              </a:extLst>
            </p:cNvPr>
            <p:cNvSpPr txBox="1"/>
            <p:nvPr/>
          </p:nvSpPr>
          <p:spPr>
            <a:xfrm>
              <a:off x="5795407" y="1731407"/>
              <a:ext cx="2226786" cy="19558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zh-CN" altLang="en-US" sz="6000" kern="1200">
                <a:latin typeface="Calibri" panose="020F0502020204030204" pitchFamily="34" charset="0"/>
                <a:cs typeface="Calibri" panose="020F0502020204030204" pitchFamily="34" charset="0"/>
              </a:endParaRPr>
            </a:p>
          </p:txBody>
        </p:sp>
      </p:grpSp>
      <p:pic>
        <p:nvPicPr>
          <p:cNvPr id="27" name="Picture 2" descr="ç¸å³å¾ç">
            <a:extLst>
              <a:ext uri="{FF2B5EF4-FFF2-40B4-BE49-F238E27FC236}">
                <a16:creationId xmlns:a16="http://schemas.microsoft.com/office/drawing/2014/main" id="{98A28ECE-FF66-4D83-8597-9311D9BD40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447" t="7612" r="26073" b="7710"/>
          <a:stretch/>
        </p:blipFill>
        <p:spPr bwMode="auto">
          <a:xfrm>
            <a:off x="6569517" y="924439"/>
            <a:ext cx="1433920" cy="181984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A114966F-1708-4E8E-BE4E-8C6014D7B543}"/>
              </a:ext>
            </a:extLst>
          </p:cNvPr>
          <p:cNvPicPr>
            <a:picLocks noChangeAspect="1"/>
          </p:cNvPicPr>
          <p:nvPr/>
        </p:nvPicPr>
        <p:blipFill>
          <a:blip r:embed="rId7"/>
          <a:stretch>
            <a:fillRect/>
          </a:stretch>
        </p:blipFill>
        <p:spPr>
          <a:xfrm>
            <a:off x="8567738" y="774300"/>
            <a:ext cx="2002686" cy="2151033"/>
          </a:xfrm>
          <a:prstGeom prst="rect">
            <a:avLst/>
          </a:prstGeom>
        </p:spPr>
      </p:pic>
      <p:pic>
        <p:nvPicPr>
          <p:cNvPr id="5" name="图片 4">
            <a:extLst>
              <a:ext uri="{FF2B5EF4-FFF2-40B4-BE49-F238E27FC236}">
                <a16:creationId xmlns:a16="http://schemas.microsoft.com/office/drawing/2014/main" id="{2B487887-F593-4DB6-999C-09C31A9848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425" r="6533" b="7034"/>
          <a:stretch/>
        </p:blipFill>
        <p:spPr>
          <a:xfrm>
            <a:off x="10508019" y="774299"/>
            <a:ext cx="1683981" cy="2151033"/>
          </a:xfrm>
          <a:prstGeom prst="rect">
            <a:avLst/>
          </a:prstGeom>
        </p:spPr>
      </p:pic>
      <p:pic>
        <p:nvPicPr>
          <p:cNvPr id="19" name="内容占位符 4">
            <a:extLst>
              <a:ext uri="{FF2B5EF4-FFF2-40B4-BE49-F238E27FC236}">
                <a16:creationId xmlns:a16="http://schemas.microsoft.com/office/drawing/2014/main" id="{25C97CAA-B1FB-4623-97E5-AFB0B316B1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6025" y="3104299"/>
            <a:ext cx="2866610" cy="2151033"/>
          </a:xfrm>
          <a:prstGeom prst="rect">
            <a:avLst/>
          </a:prstGeom>
        </p:spPr>
      </p:pic>
    </p:spTree>
    <p:extLst>
      <p:ext uri="{BB962C8B-B14F-4D97-AF65-F5344CB8AC3E}">
        <p14:creationId xmlns:p14="http://schemas.microsoft.com/office/powerpoint/2010/main" val="29480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a:extLst>
              <a:ext uri="{FF2B5EF4-FFF2-40B4-BE49-F238E27FC236}">
                <a16:creationId xmlns:a16="http://schemas.microsoft.com/office/drawing/2014/main" id="{EB13B6A8-5D5B-490D-AD04-A34052B5615D}"/>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85A9BD69-B902-4196-BD60-DBFCD2D5069C}"/>
              </a:ext>
            </a:extLst>
          </p:cNvPr>
          <p:cNvSpPr txBox="1"/>
          <p:nvPr/>
        </p:nvSpPr>
        <p:spPr>
          <a:xfrm>
            <a:off x="959568" y="1570489"/>
            <a:ext cx="10508531" cy="3170099"/>
          </a:xfrm>
          <a:prstGeom prst="rect">
            <a:avLst/>
          </a:prstGeom>
          <a:noFill/>
        </p:spPr>
        <p:txBody>
          <a:bodyPr wrap="square" rtlCol="0">
            <a:spAutoFit/>
          </a:bodyPr>
          <a:lstStyle/>
          <a:p>
            <a:r>
              <a:rPr lang="en-US" altLang="zh-CN" sz="3200" b="1" dirty="0">
                <a:solidFill>
                  <a:srgbClr val="FFDB66"/>
                </a:solidFill>
                <a:latin typeface="Calibri" panose="020F0502020204030204" pitchFamily="34" charset="0"/>
                <a:cs typeface="Calibri" panose="020F0502020204030204" pitchFamily="34" charset="0"/>
              </a:rPr>
              <a:t>DIY introduction:</a:t>
            </a:r>
          </a:p>
          <a:p>
            <a:endParaRPr lang="en-US" altLang="zh-CN" sz="2400" b="1" dirty="0">
              <a:solidFill>
                <a:srgbClr val="FFDB66"/>
              </a:solidFill>
              <a:latin typeface="Calibri" panose="020F0502020204030204" pitchFamily="34" charset="0"/>
              <a:cs typeface="Calibri" panose="020F0502020204030204" pitchFamily="34" charset="0"/>
            </a:endParaRPr>
          </a:p>
          <a:p>
            <a:pPr marL="457200" indent="-457200">
              <a:buAutoNum type="arabicPeriod"/>
            </a:pPr>
            <a:r>
              <a:rPr lang="en-US" altLang="zh-CN" sz="2400" b="1" dirty="0">
                <a:solidFill>
                  <a:srgbClr val="FFDB66"/>
                </a:solidFill>
                <a:latin typeface="Calibri" panose="020F0502020204030204" pitchFamily="34" charset="0"/>
                <a:cs typeface="Calibri" panose="020F0502020204030204" pitchFamily="34" charset="0"/>
              </a:rPr>
              <a:t>This topic provides students with two DIY projects, based on a standard FDM (Fused Deposition Modeling) 3D printer and a clay 3D printer.  </a:t>
            </a:r>
          </a:p>
          <a:p>
            <a:pPr marL="457200" indent="-457200">
              <a:buAutoNum type="arabicPeriod"/>
            </a:pPr>
            <a:endParaRPr lang="en-US" altLang="zh-CN" sz="2400" b="1" dirty="0">
              <a:solidFill>
                <a:srgbClr val="FFDB66"/>
              </a:solidFill>
              <a:latin typeface="Calibri" panose="020F0502020204030204" pitchFamily="34" charset="0"/>
              <a:cs typeface="Calibri" panose="020F0502020204030204" pitchFamily="34" charset="0"/>
            </a:endParaRPr>
          </a:p>
          <a:p>
            <a:pPr marL="457200" indent="-457200">
              <a:buAutoNum type="arabicPeriod"/>
            </a:pPr>
            <a:r>
              <a:rPr lang="en-US" altLang="zh-CN" sz="2400" b="1" dirty="0">
                <a:solidFill>
                  <a:srgbClr val="FFDB66"/>
                </a:solidFill>
                <a:latin typeface="Calibri" panose="020F0502020204030204" pitchFamily="34" charset="0"/>
                <a:cs typeface="Calibri" panose="020F0502020204030204" pitchFamily="34" charset="0"/>
              </a:rPr>
              <a:t>Students will understand the whole printing process </a:t>
            </a:r>
            <a:r>
              <a:rPr lang="en-US" altLang="zh-CN" sz="2400" b="1" dirty="0">
                <a:solidFill>
                  <a:srgbClr val="FF0000"/>
                </a:solidFill>
                <a:latin typeface="Calibri" panose="020F0502020204030204" pitchFamily="34" charset="0"/>
                <a:cs typeface="Calibri" panose="020F0502020204030204" pitchFamily="34" charset="0"/>
              </a:rPr>
              <a:t>from modeling to manufacturing</a:t>
            </a:r>
            <a:r>
              <a:rPr lang="en-US" altLang="zh-CN" sz="2400" b="1" dirty="0">
                <a:solidFill>
                  <a:srgbClr val="FFDB66"/>
                </a:solidFill>
                <a:latin typeface="Calibri" panose="020F0502020204030204" pitchFamily="34" charset="0"/>
                <a:cs typeface="Calibri" panose="020F0502020204030204" pitchFamily="34" charset="0"/>
              </a:rPr>
              <a:t> through the projects, and fabricate the results through the above printers.</a:t>
            </a:r>
            <a:endParaRPr lang="zh-CN" altLang="en-US" sz="2400" b="1" dirty="0">
              <a:solidFill>
                <a:srgbClr val="FFDB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14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A3ED43C-A98E-454E-9447-B76324175C18}"/>
              </a:ext>
            </a:extLst>
          </p:cNvPr>
          <p:cNvPicPr>
            <a:picLocks noChangeAspect="1"/>
          </p:cNvPicPr>
          <p:nvPr/>
        </p:nvPicPr>
        <p:blipFill rotWithShape="1">
          <a:blip r:embed="rId3"/>
          <a:srcRect r="50926"/>
          <a:stretch/>
        </p:blipFill>
        <p:spPr>
          <a:xfrm>
            <a:off x="3380760" y="2283462"/>
            <a:ext cx="2450924" cy="4125727"/>
          </a:xfrm>
          <a:prstGeom prst="rect">
            <a:avLst/>
          </a:prstGeom>
        </p:spPr>
      </p:pic>
      <p:pic>
        <p:nvPicPr>
          <p:cNvPr id="8" name="图片 7">
            <a:extLst>
              <a:ext uri="{FF2B5EF4-FFF2-40B4-BE49-F238E27FC236}">
                <a16:creationId xmlns:a16="http://schemas.microsoft.com/office/drawing/2014/main" id="{A765B237-C5A3-4863-A4CC-49A0827E8E8A}"/>
              </a:ext>
            </a:extLst>
          </p:cNvPr>
          <p:cNvPicPr>
            <a:picLocks noChangeAspect="1"/>
          </p:cNvPicPr>
          <p:nvPr/>
        </p:nvPicPr>
        <p:blipFill rotWithShape="1">
          <a:blip r:embed="rId3"/>
          <a:srcRect l="49685"/>
          <a:stretch/>
        </p:blipFill>
        <p:spPr>
          <a:xfrm>
            <a:off x="6003792" y="2283462"/>
            <a:ext cx="2450924" cy="4090958"/>
          </a:xfrm>
          <a:prstGeom prst="rect">
            <a:avLst/>
          </a:prstGeom>
        </p:spPr>
      </p:pic>
      <p:sp>
        <p:nvSpPr>
          <p:cNvPr id="9" name="文本框 8">
            <a:extLst>
              <a:ext uri="{FF2B5EF4-FFF2-40B4-BE49-F238E27FC236}">
                <a16:creationId xmlns:a16="http://schemas.microsoft.com/office/drawing/2014/main" id="{85A9BD69-B902-4196-BD60-DBFCD2D5069C}"/>
              </a:ext>
            </a:extLst>
          </p:cNvPr>
          <p:cNvSpPr txBox="1"/>
          <p:nvPr/>
        </p:nvSpPr>
        <p:spPr>
          <a:xfrm>
            <a:off x="6317117" y="6409189"/>
            <a:ext cx="2280212" cy="369332"/>
          </a:xfrm>
          <a:prstGeom prst="rect">
            <a:avLst/>
          </a:prstGeom>
          <a:noFill/>
        </p:spPr>
        <p:txBody>
          <a:bodyPr wrap="square" rtlCol="0">
            <a:spAutoFit/>
          </a:bodyPr>
          <a:lstStyle/>
          <a:p>
            <a:r>
              <a:rPr lang="en-US" altLang="zh-CN" b="1" dirty="0">
                <a:solidFill>
                  <a:srgbClr val="FFC000"/>
                </a:solidFill>
              </a:rPr>
              <a:t>[CERAMBOT Mini]</a:t>
            </a:r>
            <a:endParaRPr lang="zh-CN" altLang="en-US" b="1" dirty="0">
              <a:solidFill>
                <a:srgbClr val="FFC000"/>
              </a:solidFill>
            </a:endParaRPr>
          </a:p>
        </p:txBody>
      </p:sp>
      <p:sp>
        <p:nvSpPr>
          <p:cNvPr id="10" name="文本框 9">
            <a:extLst>
              <a:ext uri="{FF2B5EF4-FFF2-40B4-BE49-F238E27FC236}">
                <a16:creationId xmlns:a16="http://schemas.microsoft.com/office/drawing/2014/main" id="{C3D6006F-A18B-4D90-AFAF-02D5E211BB58}"/>
              </a:ext>
            </a:extLst>
          </p:cNvPr>
          <p:cNvSpPr txBox="1"/>
          <p:nvPr/>
        </p:nvSpPr>
        <p:spPr>
          <a:xfrm>
            <a:off x="3723580" y="6409189"/>
            <a:ext cx="2280212" cy="369332"/>
          </a:xfrm>
          <a:prstGeom prst="rect">
            <a:avLst/>
          </a:prstGeom>
          <a:noFill/>
        </p:spPr>
        <p:txBody>
          <a:bodyPr wrap="square" rtlCol="0">
            <a:spAutoFit/>
          </a:bodyPr>
          <a:lstStyle/>
          <a:p>
            <a:r>
              <a:rPr lang="en-US" altLang="zh-CN" b="1" dirty="0">
                <a:solidFill>
                  <a:srgbClr val="FFC000"/>
                </a:solidFill>
              </a:rPr>
              <a:t>[CERAMBOT Plus]</a:t>
            </a:r>
            <a:endParaRPr lang="zh-CN" altLang="en-US" b="1" dirty="0">
              <a:solidFill>
                <a:srgbClr val="FFC000"/>
              </a:solidFill>
            </a:endParaRPr>
          </a:p>
        </p:txBody>
      </p:sp>
      <p:sp>
        <p:nvSpPr>
          <p:cNvPr id="11" name="文本占位符 2">
            <a:extLst>
              <a:ext uri="{FF2B5EF4-FFF2-40B4-BE49-F238E27FC236}">
                <a16:creationId xmlns:a16="http://schemas.microsoft.com/office/drawing/2014/main" id="{4B4B1056-B0BD-40CD-9D84-2E8016AD0468}"/>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8031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D36ACAEE-09D5-4F5E-9D0E-CB196D3D2375}"/>
              </a:ext>
            </a:extLst>
          </p:cNvPr>
          <p:cNvSpPr/>
          <p:nvPr/>
        </p:nvSpPr>
        <p:spPr>
          <a:xfrm>
            <a:off x="742950" y="2532727"/>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#2 TPMS Porous Model Generation and Fabrication</a:t>
            </a:r>
            <a:endParaRPr lang="zh-CN" altLang="en-US" sz="40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3" name="图片 2">
            <a:extLst>
              <a:ext uri="{FF2B5EF4-FFF2-40B4-BE49-F238E27FC236}">
                <a16:creationId xmlns:a16="http://schemas.microsoft.com/office/drawing/2014/main" id="{AAAAA3FA-CF25-40EB-B01A-AAAD23FF2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t="17982" r="363"/>
          <a:stretch/>
        </p:blipFill>
        <p:spPr>
          <a:xfrm>
            <a:off x="6115575" y="3520508"/>
            <a:ext cx="2493080" cy="2897070"/>
          </a:xfrm>
          <a:prstGeom prst="rect">
            <a:avLst/>
          </a:prstGeom>
        </p:spPr>
      </p:pic>
      <p:sp>
        <p:nvSpPr>
          <p:cNvPr id="13" name="文本框 12">
            <a:extLst>
              <a:ext uri="{FF2B5EF4-FFF2-40B4-BE49-F238E27FC236}">
                <a16:creationId xmlns:a16="http://schemas.microsoft.com/office/drawing/2014/main" id="{4911A595-7145-4020-A9F4-0272F9B7D84E}"/>
              </a:ext>
            </a:extLst>
          </p:cNvPr>
          <p:cNvSpPr txBox="1"/>
          <p:nvPr/>
        </p:nvSpPr>
        <p:spPr>
          <a:xfrm>
            <a:off x="3586571" y="6409189"/>
            <a:ext cx="2576614" cy="369332"/>
          </a:xfrm>
          <a:prstGeom prst="rect">
            <a:avLst/>
          </a:prstGeom>
          <a:noFill/>
        </p:spPr>
        <p:txBody>
          <a:bodyPr wrap="square" rtlCol="0">
            <a:spAutoFit/>
          </a:bodyPr>
          <a:lstStyle/>
          <a:p>
            <a:r>
              <a:rPr lang="en-US" altLang="zh-CN" b="1" dirty="0">
                <a:solidFill>
                  <a:srgbClr val="FFC000"/>
                </a:solidFill>
                <a:latin typeface="Calibri" panose="020F0502020204030204" pitchFamily="34" charset="0"/>
                <a:cs typeface="Calibri" panose="020F0502020204030204" pitchFamily="34" charset="0"/>
              </a:rPr>
              <a:t>[Stratasys F170 Printer]</a:t>
            </a:r>
            <a:endParaRPr lang="zh-CN" altLang="en-US" b="1" dirty="0">
              <a:solidFill>
                <a:srgbClr val="FFC000"/>
              </a:solidFill>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920A5D6C-BF3C-40B0-B375-4DFEBBEDDD3B}"/>
              </a:ext>
            </a:extLst>
          </p:cNvPr>
          <p:cNvSpPr txBox="1"/>
          <p:nvPr/>
        </p:nvSpPr>
        <p:spPr>
          <a:xfrm>
            <a:off x="6199731" y="6417578"/>
            <a:ext cx="2868768" cy="369332"/>
          </a:xfrm>
          <a:prstGeom prst="rect">
            <a:avLst/>
          </a:prstGeom>
          <a:noFill/>
        </p:spPr>
        <p:txBody>
          <a:bodyPr wrap="square" rtlCol="0">
            <a:spAutoFit/>
          </a:bodyPr>
          <a:lstStyle/>
          <a:p>
            <a:r>
              <a:rPr lang="en-US" altLang="zh-CN" b="1" dirty="0">
                <a:solidFill>
                  <a:srgbClr val="FFC000"/>
                </a:solidFill>
                <a:latin typeface="Calibri" panose="020F0502020204030204" pitchFamily="34" charset="0"/>
                <a:cs typeface="Calibri" panose="020F0502020204030204" pitchFamily="34" charset="0"/>
              </a:rPr>
              <a:t>A kitten based on TPMS</a:t>
            </a:r>
            <a:endParaRPr lang="zh-CN" altLang="en-US" b="1" dirty="0">
              <a:solidFill>
                <a:srgbClr val="FFC000"/>
              </a:solidFill>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64B07327-7B6A-4061-8AF5-EB0C270B6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860" y="3531998"/>
            <a:ext cx="2157893" cy="2877191"/>
          </a:xfrm>
          <a:prstGeom prst="rect">
            <a:avLst/>
          </a:prstGeom>
        </p:spPr>
      </p:pic>
      <p:sp>
        <p:nvSpPr>
          <p:cNvPr id="9"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占位符 2">
            <a:extLst>
              <a:ext uri="{FF2B5EF4-FFF2-40B4-BE49-F238E27FC236}">
                <a16:creationId xmlns:a16="http://schemas.microsoft.com/office/drawing/2014/main" id="{CD945165-6C11-4A18-A216-6C47589CDD01}"/>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62315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FA3649A-888B-4F0A-8B62-9B54446AFA30}"/>
              </a:ext>
            </a:extLst>
          </p:cNvPr>
          <p:cNvSpPr/>
          <p:nvPr/>
        </p:nvSpPr>
        <p:spPr>
          <a:xfrm>
            <a:off x="507999" y="2380552"/>
            <a:ext cx="11330563" cy="1879234"/>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Problem Description:</a:t>
            </a:r>
          </a:p>
          <a:p>
            <a:pPr algn="just"/>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Given a certain volume of clay, students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design the printing path </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to generate the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G-code file</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that can be directly fabricated on a 3D printer. </a:t>
            </a:r>
          </a:p>
        </p:txBody>
      </p:sp>
      <p:sp>
        <p:nvSpPr>
          <p:cNvPr id="17" name="任意多边形: 形状 16">
            <a:extLst>
              <a:ext uri="{FF2B5EF4-FFF2-40B4-BE49-F238E27FC236}">
                <a16:creationId xmlns:a16="http://schemas.microsoft.com/office/drawing/2014/main" id="{154B8257-DA06-40A4-99FD-9B86EC5E871C}"/>
              </a:ext>
            </a:extLst>
          </p:cNvPr>
          <p:cNvSpPr/>
          <p:nvPr/>
        </p:nvSpPr>
        <p:spPr>
          <a:xfrm>
            <a:off x="508000" y="4044252"/>
            <a:ext cx="10896600" cy="1238948"/>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marL="228600" lvl="1" indent="-228600" algn="l" defTabSz="1200150">
              <a:lnSpc>
                <a:spcPct val="90000"/>
              </a:lnSpc>
              <a:spcBef>
                <a:spcPct val="0"/>
              </a:spcBef>
              <a:spcAft>
                <a:spcPct val="20000"/>
              </a:spcAft>
              <a:buChar char="•"/>
            </a:pPr>
            <a:endParaRPr lang="zh-CN" altLang="en-US" sz="2000" kern="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3" name="任意多边形: 形状 22">
            <a:extLst>
              <a:ext uri="{FF2B5EF4-FFF2-40B4-BE49-F238E27FC236}">
                <a16:creationId xmlns:a16="http://schemas.microsoft.com/office/drawing/2014/main" id="{3782D5D8-5D89-4912-91E0-016390E9C457}"/>
              </a:ext>
            </a:extLst>
          </p:cNvPr>
          <p:cNvSpPr/>
          <p:nvPr/>
        </p:nvSpPr>
        <p:spPr>
          <a:xfrm>
            <a:off x="508000" y="4343583"/>
            <a:ext cx="10896600" cy="1879234"/>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Requirements:</a:t>
            </a:r>
            <a:endPar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pPr marL="342900" indent="-342900">
              <a:buFont typeface="Arial" panose="020B0604020202020204" pitchFamily="34" charset="0"/>
              <a:buChar char="•"/>
            </a:pP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One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single continuous printing path</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p>
          <a:p>
            <a:pPr marL="342900" indent="-342900">
              <a:buFont typeface="Arial" panose="020B0604020202020204" pitchFamily="34" charset="0"/>
              <a:buChar char="•"/>
            </a:pP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generated model should be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support-free.</a:t>
            </a:r>
          </a:p>
          <a:p>
            <a:pPr marL="342900" indent="-342900">
              <a:buFont typeface="Arial" panose="020B0604020202020204" pitchFamily="34" charset="0"/>
              <a:buChar char="•"/>
            </a:pP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There is </a:t>
            </a:r>
            <a:r>
              <a:rPr lang="en-US" altLang="zh-CN" sz="2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no self-intersection</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in the printing path.</a:t>
            </a:r>
          </a:p>
          <a:p>
            <a:pPr marL="228600" lvl="1" indent="-228600" algn="l" defTabSz="1200150">
              <a:lnSpc>
                <a:spcPct val="90000"/>
              </a:lnSpc>
              <a:spcBef>
                <a:spcPct val="0"/>
              </a:spcBef>
              <a:spcAft>
                <a:spcPct val="20000"/>
              </a:spcAft>
              <a:buChar char="•"/>
            </a:pPr>
            <a:endParaRPr lang="zh-CN" altLang="en-US" sz="2000" kern="1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占位符 2">
            <a:extLst>
              <a:ext uri="{FF2B5EF4-FFF2-40B4-BE49-F238E27FC236}">
                <a16:creationId xmlns:a16="http://schemas.microsoft.com/office/drawing/2014/main" id="{7E391315-6819-49EB-9486-87FA160A37E4}"/>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 name="20年特色陶泥打印 (1)">
            <a:hlinkClick r:id="" action="ppaction://media"/>
            <a:extLst>
              <a:ext uri="{FF2B5EF4-FFF2-40B4-BE49-F238E27FC236}">
                <a16:creationId xmlns:a16="http://schemas.microsoft.com/office/drawing/2014/main" id="{B8C93B8B-D529-46B3-A18A-1C400657BB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7584" y="3320169"/>
            <a:ext cx="5384416" cy="3028734"/>
          </a:xfrm>
          <a:prstGeom prst="rect">
            <a:avLst/>
          </a:prstGeom>
        </p:spPr>
      </p:pic>
      <p:sp>
        <p:nvSpPr>
          <p:cNvPr id="9"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735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CC15346B-7DEC-4787-924D-2DD91F1530FC}"/>
              </a:ext>
            </a:extLst>
          </p:cNvPr>
          <p:cNvSpPr/>
          <p:nvPr/>
        </p:nvSpPr>
        <p:spPr>
          <a:xfrm>
            <a:off x="508000" y="2380552"/>
            <a:ext cx="10896600"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G-code specification:</a:t>
            </a:r>
          </a:p>
          <a:p>
            <a:endPar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文本占位符 2">
            <a:extLst>
              <a:ext uri="{FF2B5EF4-FFF2-40B4-BE49-F238E27FC236}">
                <a16:creationId xmlns:a16="http://schemas.microsoft.com/office/drawing/2014/main" id="{F98C5167-8C75-4344-BCDE-B629A57752F4}"/>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9" name="任意多边形: 形状 8">
                <a:extLst>
                  <a:ext uri="{FF2B5EF4-FFF2-40B4-BE49-F238E27FC236}">
                    <a16:creationId xmlns:a16="http://schemas.microsoft.com/office/drawing/2014/main" id="{D2EE32E5-94A4-4A6C-B6FD-55D8D5C8BA85}"/>
                  </a:ext>
                </a:extLst>
              </p:cNvPr>
              <p:cNvSpPr/>
              <p:nvPr/>
            </p:nvSpPr>
            <p:spPr>
              <a:xfrm>
                <a:off x="1602643" y="3400585"/>
                <a:ext cx="8986713"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a14:m>
                  <m:oMathPara xmlns:m="http://schemas.openxmlformats.org/officeDocument/2006/math">
                    <m:oMathParaPr>
                      <m:jc m:val="centerGroup"/>
                    </m:oMathParaPr>
                    <m:oMath xmlns:m="http://schemas.openxmlformats.org/officeDocument/2006/math">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𝑮</m:t>
                      </m:r>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𝟏</m:t>
                      </m:r>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     </m:t>
                      </m:r>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𝑭</m:t>
                      </m:r>
                      <m:r>
                        <a:rPr lang="zh-CN" altLang="en-US"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m:t>
                      </m:r>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     </m:t>
                      </m:r>
                      <m:r>
                        <a:rPr lang="en-US" altLang="zh-CN" sz="3600" b="1" i="1" smtClean="0">
                          <a:solidFill>
                            <a:schemeClr val="accent4">
                              <a:lumMod val="60000"/>
                              <a:lumOff val="40000"/>
                            </a:schemeClr>
                          </a:solidFill>
                          <a:latin typeface="Cambria Math" panose="02040503050406030204" pitchFamily="18" charset="0"/>
                          <a:ea typeface="微软雅黑" panose="020B0503020204020204" pitchFamily="34" charset="-122"/>
                          <a:cs typeface="Calibri" panose="020F0502020204030204" pitchFamily="34" charset="0"/>
                        </a:rPr>
                        <m:t>𝑿</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   </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𝒀</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   </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𝒁</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     </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𝑬</m:t>
                      </m:r>
                      <m:r>
                        <a:rPr lang="en-US" altLang="zh-CN" sz="3600" b="1" i="1" smtClean="0">
                          <a:solidFill>
                            <a:schemeClr val="accent4">
                              <a:lumMod val="60000"/>
                              <a:lumOff val="40000"/>
                            </a:schemeClr>
                          </a:solidFill>
                          <a:latin typeface="Cambria Math" panose="02040503050406030204" pitchFamily="18" charset="0"/>
                          <a:ea typeface="Cambria Math" panose="02040503050406030204" pitchFamily="18" charset="0"/>
                          <a:cs typeface="Calibri" panose="020F0502020204030204" pitchFamily="34" charset="0"/>
                        </a:rPr>
                        <m:t>∗∗∗</m:t>
                      </m:r>
                    </m:oMath>
                  </m:oMathPara>
                </a14:m>
                <a:endParaRPr lang="zh-CN"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mc:Choice>
        <mc:Fallback xmlns="">
          <p:sp>
            <p:nvSpPr>
              <p:cNvPr id="9" name="任意多边形: 形状 8">
                <a:extLst>
                  <a:ext uri="{FF2B5EF4-FFF2-40B4-BE49-F238E27FC236}">
                    <a16:creationId xmlns:a16="http://schemas.microsoft.com/office/drawing/2014/main" id="{D2EE32E5-94A4-4A6C-B6FD-55D8D5C8BA85}"/>
                  </a:ext>
                </a:extLst>
              </p:cNvPr>
              <p:cNvSpPr>
                <a:spLocks noRot="1" noChangeAspect="1" noMove="1" noResize="1" noEditPoints="1" noAdjustHandles="1" noChangeArrowheads="1" noChangeShapeType="1" noTextEdit="1"/>
              </p:cNvSpPr>
              <p:nvPr/>
            </p:nvSpPr>
            <p:spPr>
              <a:xfrm>
                <a:off x="1602643" y="3400585"/>
                <a:ext cx="8986713"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a:blipFill>
                <a:blip r:embed="rId3"/>
                <a:stretch>
                  <a:fillRect/>
                </a:stretch>
              </a:blipFill>
            </p:spPr>
            <p:txBody>
              <a:bodyPr/>
              <a:lstStyle/>
              <a:p>
                <a:r>
                  <a:rPr lang="zh-CN" altLang="en-US">
                    <a:noFill/>
                  </a:rPr>
                  <a:t> </a:t>
                </a:r>
              </a:p>
            </p:txBody>
          </p:sp>
        </mc:Fallback>
      </mc:AlternateContent>
      <p:sp>
        <p:nvSpPr>
          <p:cNvPr id="2" name="矩形: 圆角 1">
            <a:extLst>
              <a:ext uri="{FF2B5EF4-FFF2-40B4-BE49-F238E27FC236}">
                <a16:creationId xmlns:a16="http://schemas.microsoft.com/office/drawing/2014/main" id="{6105C2DF-CF15-401A-805E-BA89A432C283}"/>
              </a:ext>
            </a:extLst>
          </p:cNvPr>
          <p:cNvSpPr/>
          <p:nvPr/>
        </p:nvSpPr>
        <p:spPr>
          <a:xfrm>
            <a:off x="1731132" y="3249590"/>
            <a:ext cx="8729734" cy="982370"/>
          </a:xfrm>
          <a:prstGeom prst="roundRect">
            <a:avLst/>
          </a:prstGeom>
          <a:noFill/>
          <a:ln w="38100">
            <a:solidFill>
              <a:srgbClr val="FFD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任意多边形: 形状 7">
            <a:extLst>
              <a:ext uri="{FF2B5EF4-FFF2-40B4-BE49-F238E27FC236}">
                <a16:creationId xmlns:a16="http://schemas.microsoft.com/office/drawing/2014/main" id="{3AC7C1F8-9870-40A1-8E98-63993F4DF19C}"/>
              </a:ext>
            </a:extLst>
          </p:cNvPr>
          <p:cNvSpPr/>
          <p:nvPr/>
        </p:nvSpPr>
        <p:spPr>
          <a:xfrm>
            <a:off x="742950" y="4585061"/>
            <a:ext cx="11376204" cy="1879234"/>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a:spcBef>
                <a:spcPts val="600"/>
              </a:spcBef>
              <a:spcAft>
                <a:spcPts val="600"/>
              </a:spcAft>
            </a:pPr>
            <a:r>
              <a:rPr lang="en-US" altLang="zh-CN"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F: </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speed of print nozzle printing line XYZ in mm/min, here we recommend F=1800 mm/min;</a:t>
            </a:r>
          </a:p>
          <a:p>
            <a:pPr>
              <a:spcBef>
                <a:spcPts val="600"/>
              </a:spcBef>
              <a:spcAft>
                <a:spcPts val="600"/>
              </a:spcAft>
            </a:pPr>
            <a:r>
              <a:rPr lang="en-US" altLang="zh-CN"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X,</a:t>
            </a:r>
            <a:r>
              <a:rPr lang="zh-CN" altLang="en-US"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Y,</a:t>
            </a:r>
            <a:r>
              <a:rPr lang="zh-CN" altLang="en-US"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Z: </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coordinate of the target position of the print nozzle;</a:t>
            </a:r>
          </a:p>
          <a:p>
            <a:pPr>
              <a:spcBef>
                <a:spcPts val="600"/>
              </a:spcBef>
              <a:spcAft>
                <a:spcPts val="600"/>
              </a:spcAft>
            </a:pPr>
            <a:r>
              <a:rPr lang="en-US" altLang="zh-CN" sz="2200" b="1" i="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 </a:t>
            </a:r>
            <a:r>
              <a:rPr lang="en-US" altLang="zh-CN"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cumulative extrusion volume of clay from the beginning to current layer.</a:t>
            </a:r>
            <a:endParaRPr lang="zh-CN" altLang="en-US" sz="22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05822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任意多边形: 形状 24">
                <a:extLst>
                  <a:ext uri="{FF2B5EF4-FFF2-40B4-BE49-F238E27FC236}">
                    <a16:creationId xmlns:a16="http://schemas.microsoft.com/office/drawing/2014/main" id="{AA682E42-E60C-4C51-ABD2-4C4D5E49F94B}"/>
                  </a:ext>
                </a:extLst>
              </p:cNvPr>
              <p:cNvSpPr/>
              <p:nvPr/>
            </p:nvSpPr>
            <p:spPr>
              <a:xfrm>
                <a:off x="5613400" y="3007084"/>
                <a:ext cx="4288945" cy="2208629"/>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pPr/>
                <a14:m>
                  <m:oMathPara xmlns:m="http://schemas.openxmlformats.org/officeDocument/2006/math">
                    <m:oMathParaPr>
                      <m:jc m:val="centerGroup"/>
                    </m:oMathParaPr>
                    <m:oMath xmlns:m="http://schemas.openxmlformats.org/officeDocument/2006/math">
                      <m:r>
                        <a:rPr lang="en-US" altLang="zh-CN" sz="3600" b="1" i="1" smtClean="0">
                          <a:solidFill>
                            <a:schemeClr val="accent4">
                              <a:lumMod val="60000"/>
                              <a:lumOff val="40000"/>
                            </a:schemeClr>
                          </a:solidFill>
                          <a:latin typeface="Cambria Math" panose="02040503050406030204" pitchFamily="18" charset="0"/>
                        </a:rPr>
                        <m:t>𝒆</m:t>
                      </m:r>
                      <m:r>
                        <a:rPr lang="en-US" altLang="zh-CN" sz="3600" b="1" i="1" smtClean="0">
                          <a:solidFill>
                            <a:schemeClr val="accent4">
                              <a:lumMod val="60000"/>
                              <a:lumOff val="40000"/>
                            </a:schemeClr>
                          </a:solidFill>
                          <a:latin typeface="Cambria Math" panose="02040503050406030204" pitchFamily="18" charset="0"/>
                        </a:rPr>
                        <m:t>=</m:t>
                      </m:r>
                      <m:r>
                        <a:rPr lang="zh-CN" altLang="en-US" sz="3600" b="1" i="1" smtClean="0">
                          <a:solidFill>
                            <a:schemeClr val="accent4">
                              <a:lumMod val="60000"/>
                              <a:lumOff val="40000"/>
                            </a:schemeClr>
                          </a:solidFill>
                          <a:latin typeface="Cambria Math" panose="02040503050406030204" pitchFamily="18" charset="0"/>
                        </a:rPr>
                        <m:t>𝜶</m:t>
                      </m:r>
                      <m:r>
                        <a:rPr lang="en-US" altLang="zh-CN" sz="3600" b="1" i="1" smtClean="0">
                          <a:solidFill>
                            <a:schemeClr val="accent4">
                              <a:lumMod val="60000"/>
                              <a:lumOff val="40000"/>
                            </a:schemeClr>
                          </a:solidFill>
                          <a:latin typeface="Cambria Math" panose="02040503050406030204" pitchFamily="18" charset="0"/>
                        </a:rPr>
                        <m:t>𝑳𝒘</m:t>
                      </m:r>
                      <m:r>
                        <a:rPr lang="en-US" altLang="zh-CN" sz="3600" b="1" i="1" smtClean="0">
                          <a:solidFill>
                            <a:schemeClr val="accent4">
                              <a:lumMod val="60000"/>
                              <a:lumOff val="40000"/>
                            </a:schemeClr>
                          </a:solidFill>
                          <a:latin typeface="Cambria Math" panose="02040503050406030204" pitchFamily="18" charset="0"/>
                        </a:rPr>
                        <m:t>∆</m:t>
                      </m:r>
                      <m:r>
                        <a:rPr lang="en-US" altLang="zh-CN" sz="3600" b="1" i="1" smtClean="0">
                          <a:solidFill>
                            <a:schemeClr val="accent4">
                              <a:lumMod val="60000"/>
                              <a:lumOff val="40000"/>
                            </a:schemeClr>
                          </a:solidFill>
                          <a:latin typeface="Cambria Math" panose="02040503050406030204" pitchFamily="18" charset="0"/>
                        </a:rPr>
                        <m:t>𝒛</m:t>
                      </m:r>
                    </m:oMath>
                  </m:oMathPara>
                </a14:m>
                <a:endParaRPr lang="en-US" altLang="zh-CN" sz="36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endParaRPr lang="en-US" altLang="zh-CN" sz="36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a:p>
                <a:endParaRPr lang="en-US" altLang="zh-CN" sz="36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mc:Choice>
        <mc:Fallback xmlns="">
          <p:sp>
            <p:nvSpPr>
              <p:cNvPr id="25" name="任意多边形: 形状 24">
                <a:extLst>
                  <a:ext uri="{FF2B5EF4-FFF2-40B4-BE49-F238E27FC236}">
                    <a16:creationId xmlns:a16="http://schemas.microsoft.com/office/drawing/2014/main" id="{AA682E42-E60C-4C51-ABD2-4C4D5E49F94B}"/>
                  </a:ext>
                </a:extLst>
              </p:cNvPr>
              <p:cNvSpPr>
                <a:spLocks noRot="1" noChangeAspect="1" noMove="1" noResize="1" noEditPoints="1" noAdjustHandles="1" noChangeArrowheads="1" noChangeShapeType="1" noTextEdit="1"/>
              </p:cNvSpPr>
              <p:nvPr/>
            </p:nvSpPr>
            <p:spPr>
              <a:xfrm>
                <a:off x="5613400" y="3007084"/>
                <a:ext cx="4288945" cy="2208629"/>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a:blipFill>
                <a:blip r:embed="rId3"/>
                <a:stretch>
                  <a:fillRect/>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25499335-EADB-4C95-815E-DB2BE6F5939A}"/>
              </a:ext>
            </a:extLst>
          </p:cNvPr>
          <p:cNvPicPr/>
          <p:nvPr/>
        </p:nvPicPr>
        <p:blipFill>
          <a:blip r:embed="rId4"/>
          <a:stretch>
            <a:fillRect/>
          </a:stretch>
        </p:blipFill>
        <p:spPr>
          <a:xfrm>
            <a:off x="850900" y="2469146"/>
            <a:ext cx="5093653" cy="3081020"/>
          </a:xfrm>
          <a:prstGeom prst="rect">
            <a:avLst/>
          </a:prstGeom>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C42F5DB0-4D0A-4B24-80FB-151553A54DA9}"/>
                  </a:ext>
                </a:extLst>
              </p:cNvPr>
              <p:cNvSpPr/>
              <p:nvPr/>
            </p:nvSpPr>
            <p:spPr>
              <a:xfrm>
                <a:off x="742951" y="5847377"/>
                <a:ext cx="10083800" cy="461665"/>
              </a:xfrm>
              <a:prstGeom prst="rect">
                <a:avLst/>
              </a:prstGeom>
            </p:spPr>
            <p:txBody>
              <a:bodyPr wrap="square">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In this DIY topic</a:t>
                </a:r>
                <a:r>
                  <a:rPr lang="zh-CN" altLang="en-US"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we recommend </a:t>
                </a:r>
                <a:r>
                  <a:rPr lang="zh-CN" altLang="en-US"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z =1.2mm ,  w</a:t>
                </a:r>
                <a:r>
                  <a:rPr lang="en-US" altLang="zh-CN" sz="2400" baseline="-25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3mm, </a:t>
                </a:r>
                <a14:m>
                  <m:oMath xmlns:m="http://schemas.openxmlformats.org/officeDocument/2006/math">
                    <m:r>
                      <a:rPr lang="zh-CN" altLang="en-US" sz="2400" b="1" i="1">
                        <a:solidFill>
                          <a:schemeClr val="accent4">
                            <a:lumMod val="60000"/>
                            <a:lumOff val="40000"/>
                          </a:schemeClr>
                        </a:solidFill>
                        <a:latin typeface="Cambria Math" panose="02040503050406030204" pitchFamily="18" charset="0"/>
                      </a:rPr>
                      <m:t>𝜶</m:t>
                    </m:r>
                  </m:oMath>
                </a14:m>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 0.4.</a:t>
                </a:r>
                <a:endParaRPr lang="zh-CN" altLang="en-US"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mc:Choice>
        <mc:Fallback xmlns="">
          <p:sp>
            <p:nvSpPr>
              <p:cNvPr id="2" name="矩形 1">
                <a:extLst>
                  <a:ext uri="{FF2B5EF4-FFF2-40B4-BE49-F238E27FC236}">
                    <a16:creationId xmlns:a16="http://schemas.microsoft.com/office/drawing/2014/main" id="{C42F5DB0-4D0A-4B24-80FB-151553A54DA9}"/>
                  </a:ext>
                </a:extLst>
              </p:cNvPr>
              <p:cNvSpPr>
                <a:spLocks noRot="1" noChangeAspect="1" noMove="1" noResize="1" noEditPoints="1" noAdjustHandles="1" noChangeArrowheads="1" noChangeShapeType="1" noTextEdit="1"/>
              </p:cNvSpPr>
              <p:nvPr/>
            </p:nvSpPr>
            <p:spPr>
              <a:xfrm>
                <a:off x="742951" y="5847377"/>
                <a:ext cx="10083800" cy="461665"/>
              </a:xfrm>
              <a:prstGeom prst="rect">
                <a:avLst/>
              </a:prstGeom>
              <a:blipFill>
                <a:blip r:embed="rId5"/>
                <a:stretch>
                  <a:fillRect l="-967" t="-11842" b="-28947"/>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009A3C97-BB97-450B-9BB6-D6AB0ABBDC6D}"/>
              </a:ext>
            </a:extLst>
          </p:cNvPr>
          <p:cNvSpPr/>
          <p:nvPr/>
        </p:nvSpPr>
        <p:spPr>
          <a:xfrm>
            <a:off x="6095999" y="2545419"/>
            <a:ext cx="5736570" cy="461665"/>
          </a:xfrm>
          <a:prstGeom prst="rect">
            <a:avLst/>
          </a:prstGeom>
        </p:spPr>
        <p:txBody>
          <a:bodyPr wrap="none">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Extrusion volume of clay from point V</a:t>
            </a:r>
            <a:r>
              <a:rPr lang="en-US" altLang="zh-CN" sz="2400" baseline="-25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0</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to V</a:t>
            </a:r>
            <a:r>
              <a:rPr lang="en-US" altLang="zh-CN" sz="2400" baseline="-25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1</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zh-CN" alt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9F114516-C4E6-4F17-AC2C-8320ECDBF0AE}"/>
                  </a:ext>
                </a:extLst>
              </p:cNvPr>
              <p:cNvSpPr/>
              <p:nvPr/>
            </p:nvSpPr>
            <p:spPr>
              <a:xfrm>
                <a:off x="6654864" y="4704921"/>
                <a:ext cx="317734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600" b="1" i="1" smtClean="0">
                              <a:solidFill>
                                <a:schemeClr val="accent4">
                                  <a:lumMod val="60000"/>
                                  <a:lumOff val="40000"/>
                                </a:schemeClr>
                              </a:solidFill>
                              <a:latin typeface="Cambria Math" panose="02040503050406030204" pitchFamily="18" charset="0"/>
                            </a:rPr>
                          </m:ctrlPr>
                        </m:sSubPr>
                        <m:e>
                          <m:r>
                            <a:rPr lang="en-US" altLang="zh-CN" sz="3600" b="1" i="1">
                              <a:solidFill>
                                <a:schemeClr val="accent4">
                                  <a:lumMod val="60000"/>
                                  <a:lumOff val="40000"/>
                                </a:schemeClr>
                              </a:solidFill>
                              <a:latin typeface="Cambria Math" panose="02040503050406030204" pitchFamily="18" charset="0"/>
                            </a:rPr>
                            <m:t>𝑬</m:t>
                          </m:r>
                        </m:e>
                        <m:sub>
                          <m:r>
                            <a:rPr lang="en-US" altLang="zh-CN" sz="3600" b="1" i="1">
                              <a:solidFill>
                                <a:schemeClr val="accent4">
                                  <a:lumMod val="60000"/>
                                  <a:lumOff val="40000"/>
                                </a:schemeClr>
                              </a:solidFill>
                              <a:latin typeface="Cambria Math" panose="02040503050406030204" pitchFamily="18" charset="0"/>
                            </a:rPr>
                            <m:t>𝑽</m:t>
                          </m:r>
                          <m:r>
                            <a:rPr lang="en-US" altLang="zh-CN" sz="3600" b="1" i="1">
                              <a:solidFill>
                                <a:schemeClr val="accent4">
                                  <a:lumMod val="60000"/>
                                  <a:lumOff val="40000"/>
                                </a:schemeClr>
                              </a:solidFill>
                              <a:latin typeface="Cambria Math" panose="02040503050406030204" pitchFamily="18" charset="0"/>
                            </a:rPr>
                            <m:t>𝟏</m:t>
                          </m:r>
                        </m:sub>
                      </m:sSub>
                      <m:r>
                        <a:rPr lang="en-US" altLang="zh-CN" sz="3600" b="1" i="1">
                          <a:solidFill>
                            <a:schemeClr val="accent4">
                              <a:lumMod val="60000"/>
                              <a:lumOff val="40000"/>
                            </a:schemeClr>
                          </a:solidFill>
                          <a:latin typeface="Cambria Math" panose="02040503050406030204" pitchFamily="18" charset="0"/>
                        </a:rPr>
                        <m:t>=</m:t>
                      </m:r>
                      <m:sSub>
                        <m:sSubPr>
                          <m:ctrlPr>
                            <a:rPr lang="en-US" altLang="zh-CN" sz="3600" b="1" i="1">
                              <a:solidFill>
                                <a:schemeClr val="accent4">
                                  <a:lumMod val="60000"/>
                                  <a:lumOff val="40000"/>
                                </a:schemeClr>
                              </a:solidFill>
                              <a:latin typeface="Cambria Math" panose="02040503050406030204" pitchFamily="18" charset="0"/>
                            </a:rPr>
                          </m:ctrlPr>
                        </m:sSubPr>
                        <m:e>
                          <m:r>
                            <a:rPr lang="en-US" altLang="zh-CN" sz="3600" b="1" i="1">
                              <a:solidFill>
                                <a:schemeClr val="accent4">
                                  <a:lumMod val="60000"/>
                                  <a:lumOff val="40000"/>
                                </a:schemeClr>
                              </a:solidFill>
                              <a:latin typeface="Cambria Math" panose="02040503050406030204" pitchFamily="18" charset="0"/>
                            </a:rPr>
                            <m:t>𝑬</m:t>
                          </m:r>
                        </m:e>
                        <m:sub>
                          <m:r>
                            <a:rPr lang="en-US" altLang="zh-CN" sz="3600" b="1" i="1">
                              <a:solidFill>
                                <a:schemeClr val="accent4">
                                  <a:lumMod val="60000"/>
                                  <a:lumOff val="40000"/>
                                </a:schemeClr>
                              </a:solidFill>
                              <a:latin typeface="Cambria Math" panose="02040503050406030204" pitchFamily="18" charset="0"/>
                            </a:rPr>
                            <m:t>𝑽</m:t>
                          </m:r>
                          <m:r>
                            <a:rPr lang="en-US" altLang="zh-CN" sz="3600" b="1" i="1">
                              <a:solidFill>
                                <a:schemeClr val="accent4">
                                  <a:lumMod val="60000"/>
                                  <a:lumOff val="40000"/>
                                </a:schemeClr>
                              </a:solidFill>
                              <a:latin typeface="Cambria Math" panose="02040503050406030204" pitchFamily="18" charset="0"/>
                            </a:rPr>
                            <m:t>𝟎</m:t>
                          </m:r>
                        </m:sub>
                      </m:sSub>
                      <m:r>
                        <a:rPr lang="en-US" altLang="zh-CN" sz="3600" b="1" i="1">
                          <a:solidFill>
                            <a:schemeClr val="accent4">
                              <a:lumMod val="60000"/>
                              <a:lumOff val="40000"/>
                            </a:schemeClr>
                          </a:solidFill>
                          <a:latin typeface="Cambria Math" panose="02040503050406030204" pitchFamily="18" charset="0"/>
                        </a:rPr>
                        <m:t>+</m:t>
                      </m:r>
                      <m:r>
                        <a:rPr lang="en-US" altLang="zh-CN" sz="3600" b="1" i="1">
                          <a:solidFill>
                            <a:schemeClr val="accent4">
                              <a:lumMod val="60000"/>
                              <a:lumOff val="40000"/>
                            </a:schemeClr>
                          </a:solidFill>
                          <a:latin typeface="Cambria Math" panose="02040503050406030204" pitchFamily="18" charset="0"/>
                        </a:rPr>
                        <m:t>𝒆</m:t>
                      </m:r>
                    </m:oMath>
                  </m:oMathPara>
                </a14:m>
                <a:endParaRPr lang="en-US" altLang="zh-CN" sz="36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mc:Choice>
        <mc:Fallback xmlns="">
          <p:sp>
            <p:nvSpPr>
              <p:cNvPr id="6" name="矩形 5">
                <a:extLst>
                  <a:ext uri="{FF2B5EF4-FFF2-40B4-BE49-F238E27FC236}">
                    <a16:creationId xmlns:a16="http://schemas.microsoft.com/office/drawing/2014/main" id="{9F114516-C4E6-4F17-AC2C-8320ECDBF0AE}"/>
                  </a:ext>
                </a:extLst>
              </p:cNvPr>
              <p:cNvSpPr>
                <a:spLocks noRot="1" noChangeAspect="1" noMove="1" noResize="1" noEditPoints="1" noAdjustHandles="1" noChangeArrowheads="1" noChangeShapeType="1" noTextEdit="1"/>
              </p:cNvSpPr>
              <p:nvPr/>
            </p:nvSpPr>
            <p:spPr>
              <a:xfrm>
                <a:off x="6654864" y="4704921"/>
                <a:ext cx="3177345" cy="646331"/>
              </a:xfrm>
              <a:prstGeom prst="rect">
                <a:avLst/>
              </a:prstGeom>
              <a:blipFill>
                <a:blip r:embed="rId6"/>
                <a:stretch>
                  <a:fillRect/>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76CD27A8-BED7-427E-B717-940A9CD29463}"/>
              </a:ext>
            </a:extLst>
          </p:cNvPr>
          <p:cNvSpPr/>
          <p:nvPr/>
        </p:nvSpPr>
        <p:spPr>
          <a:xfrm>
            <a:off x="6095999" y="3946045"/>
            <a:ext cx="5082289" cy="461665"/>
          </a:xfrm>
          <a:prstGeom prst="rect">
            <a:avLst/>
          </a:prstGeom>
        </p:spPr>
        <p:txBody>
          <a:bodyPr wrap="none">
            <a:spAutoFit/>
          </a:bodyPr>
          <a:lstStyle/>
          <a:p>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The cumulative Extrusion volume at V</a:t>
            </a:r>
            <a:r>
              <a:rPr lang="en-US" altLang="zh-CN" sz="2400" baseline="-250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1</a:t>
            </a:r>
            <a:r>
              <a:rPr lang="en-US" altLang="zh-CN" sz="2400"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a:t>
            </a:r>
            <a:endParaRPr lang="zh-CN" altLang="en-US" sz="2400" dirty="0">
              <a:latin typeface="Calibri" panose="020F0502020204030204" pitchFamily="34" charset="0"/>
              <a:cs typeface="Calibri" panose="020F0502020204030204" pitchFamily="34" charset="0"/>
            </a:endParaRPr>
          </a:p>
        </p:txBody>
      </p:sp>
      <p:sp>
        <p:nvSpPr>
          <p:cNvPr id="12" name="文本占位符 2">
            <a:extLst>
              <a:ext uri="{FF2B5EF4-FFF2-40B4-BE49-F238E27FC236}">
                <a16:creationId xmlns:a16="http://schemas.microsoft.com/office/drawing/2014/main" id="{9A93EA2B-AD9E-4735-BE26-8D2B7A27B712}"/>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3"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260476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空心弧 5">
            <a:extLst>
              <a:ext uri="{FF2B5EF4-FFF2-40B4-BE49-F238E27FC236}">
                <a16:creationId xmlns:a16="http://schemas.microsoft.com/office/drawing/2014/main" id="{4518A21F-9339-4FD8-859D-68C30AA35A78}"/>
              </a:ext>
            </a:extLst>
          </p:cNvPr>
          <p:cNvSpPr/>
          <p:nvPr/>
        </p:nvSpPr>
        <p:spPr>
          <a:xfrm>
            <a:off x="-2530922" y="2651662"/>
            <a:ext cx="4122957" cy="4122957"/>
          </a:xfrm>
          <a:prstGeom prst="blockArc">
            <a:avLst>
              <a:gd name="adj1" fmla="val 18900000"/>
              <a:gd name="adj2" fmla="val 2700000"/>
              <a:gd name="adj3" fmla="val 524"/>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23" name="组合 22">
            <a:extLst>
              <a:ext uri="{FF2B5EF4-FFF2-40B4-BE49-F238E27FC236}">
                <a16:creationId xmlns:a16="http://schemas.microsoft.com/office/drawing/2014/main" id="{05EFC866-BF0F-4038-867A-9041B293E804}"/>
              </a:ext>
            </a:extLst>
          </p:cNvPr>
          <p:cNvGrpSpPr/>
          <p:nvPr/>
        </p:nvGrpSpPr>
        <p:grpSpPr>
          <a:xfrm>
            <a:off x="972222" y="3412793"/>
            <a:ext cx="5669878" cy="764910"/>
            <a:chOff x="972222" y="3412793"/>
            <a:chExt cx="5669878" cy="764910"/>
          </a:xfrm>
        </p:grpSpPr>
        <p:sp>
          <p:nvSpPr>
            <p:cNvPr id="17" name="任意多边形: 形状 16">
              <a:extLst>
                <a:ext uri="{FF2B5EF4-FFF2-40B4-BE49-F238E27FC236}">
                  <a16:creationId xmlns:a16="http://schemas.microsoft.com/office/drawing/2014/main" id="{50732A07-3C67-4E07-9F20-08A95C4377EE}"/>
                </a:ext>
              </a:extLst>
            </p:cNvPr>
            <p:cNvSpPr/>
            <p:nvPr/>
          </p:nvSpPr>
          <p:spPr>
            <a:xfrm>
              <a:off x="1354677" y="3489284"/>
              <a:ext cx="5287423" cy="611928"/>
            </a:xfrm>
            <a:custGeom>
              <a:avLst/>
              <a:gdLst>
                <a:gd name="connsiteX0" fmla="*/ 0 w 6949898"/>
                <a:gd name="connsiteY0" fmla="*/ 0 h 611928"/>
                <a:gd name="connsiteX1" fmla="*/ 6949898 w 6949898"/>
                <a:gd name="connsiteY1" fmla="*/ 0 h 611928"/>
                <a:gd name="connsiteX2" fmla="*/ 6949898 w 6949898"/>
                <a:gd name="connsiteY2" fmla="*/ 611928 h 611928"/>
                <a:gd name="connsiteX3" fmla="*/ 0 w 6949898"/>
                <a:gd name="connsiteY3" fmla="*/ 611928 h 611928"/>
                <a:gd name="connsiteX4" fmla="*/ 0 w 6949898"/>
                <a:gd name="connsiteY4" fmla="*/ 0 h 6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898" h="611928">
                  <a:moveTo>
                    <a:pt x="0" y="0"/>
                  </a:moveTo>
                  <a:lnTo>
                    <a:pt x="6949898" y="0"/>
                  </a:lnTo>
                  <a:lnTo>
                    <a:pt x="6949898" y="611928"/>
                  </a:lnTo>
                  <a:lnTo>
                    <a:pt x="0" y="6119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5718" tIns="60960" rIns="60960" bIns="6096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Simple </a:t>
              </a:r>
              <a:r>
                <a:rPr lang="en-US" sz="28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S</a:t>
              </a:r>
              <a:r>
                <a:rPr lang="en-US" sz="2800" b="1" kern="1200" dirty="0">
                  <a:solidFill>
                    <a:schemeClr val="tx1"/>
                  </a:solidFill>
                  <a:latin typeface="Calibri" panose="020F0502020204030204" pitchFamily="34" charset="0"/>
                  <a:ea typeface="微软雅黑" panose="020B0503020204020204" pitchFamily="34" charset="-122"/>
                  <a:cs typeface="Calibri" panose="020F0502020204030204" pitchFamily="34" charset="0"/>
                </a:rPr>
                <a:t>hapes</a:t>
              </a:r>
              <a:endParaRPr lang="zh-CN" altLang="en-US" sz="28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8" name="椭圆 17">
              <a:extLst>
                <a:ext uri="{FF2B5EF4-FFF2-40B4-BE49-F238E27FC236}">
                  <a16:creationId xmlns:a16="http://schemas.microsoft.com/office/drawing/2014/main" id="{206E089A-DC35-42ED-BB9E-044EC0714253}"/>
                </a:ext>
              </a:extLst>
            </p:cNvPr>
            <p:cNvSpPr/>
            <p:nvPr/>
          </p:nvSpPr>
          <p:spPr>
            <a:xfrm>
              <a:off x="972222" y="3412793"/>
              <a:ext cx="764910" cy="764910"/>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文本框 11">
              <a:extLst>
                <a:ext uri="{FF2B5EF4-FFF2-40B4-BE49-F238E27FC236}">
                  <a16:creationId xmlns:a16="http://schemas.microsoft.com/office/drawing/2014/main" id="{39A7761C-2778-462A-89F0-589D5893032F}"/>
                </a:ext>
              </a:extLst>
            </p:cNvPr>
            <p:cNvSpPr txBox="1"/>
            <p:nvPr/>
          </p:nvSpPr>
          <p:spPr>
            <a:xfrm>
              <a:off x="1162014" y="3515354"/>
              <a:ext cx="471747" cy="584775"/>
            </a:xfrm>
            <a:prstGeom prst="rect">
              <a:avLst/>
            </a:prstGeom>
            <a:noFill/>
          </p:spPr>
          <p:txBody>
            <a:bodyPr wrap="square" rtlCol="0">
              <a:spAutoFit/>
            </a:bodyPr>
            <a:lstStyle/>
            <a:p>
              <a:r>
                <a:rPr lang="en-US" altLang="zh-CN" sz="3200" b="1" dirty="0">
                  <a:latin typeface="Calibri" panose="020F0502020204030204" pitchFamily="34" charset="0"/>
                  <a:ea typeface="微软雅黑" panose="020B0503020204020204" pitchFamily="34" charset="-122"/>
                  <a:cs typeface="Calibri" panose="020F0502020204030204" pitchFamily="34" charset="0"/>
                </a:rPr>
                <a:t>1</a:t>
              </a:r>
              <a:endParaRPr lang="zh-CN" altLang="en-US" sz="3200" b="1" dirty="0">
                <a:latin typeface="Calibri" panose="020F0502020204030204" pitchFamily="34" charset="0"/>
                <a:ea typeface="微软雅黑" panose="020B0503020204020204" pitchFamily="34" charset="-122"/>
                <a:cs typeface="Calibri" panose="020F0502020204030204" pitchFamily="34" charset="0"/>
              </a:endParaRPr>
            </a:p>
          </p:txBody>
        </p:sp>
      </p:grpSp>
      <p:pic>
        <p:nvPicPr>
          <p:cNvPr id="24" name="图片 23">
            <a:extLst>
              <a:ext uri="{FF2B5EF4-FFF2-40B4-BE49-F238E27FC236}">
                <a16:creationId xmlns:a16="http://schemas.microsoft.com/office/drawing/2014/main" id="{A600237F-D599-470D-BCB3-FFA5D43C8E59}"/>
              </a:ext>
            </a:extLst>
          </p:cNvPr>
          <p:cNvPicPr/>
          <p:nvPr/>
        </p:nvPicPr>
        <p:blipFill>
          <a:blip r:embed="rId3"/>
          <a:stretch>
            <a:fillRect/>
          </a:stretch>
        </p:blipFill>
        <p:spPr>
          <a:xfrm>
            <a:off x="6910255" y="3396905"/>
            <a:ext cx="2235835" cy="2610485"/>
          </a:xfrm>
          <a:prstGeom prst="rect">
            <a:avLst/>
          </a:prstGeom>
        </p:spPr>
      </p:pic>
      <p:pic>
        <p:nvPicPr>
          <p:cNvPr id="25" name="图片 24">
            <a:extLst>
              <a:ext uri="{FF2B5EF4-FFF2-40B4-BE49-F238E27FC236}">
                <a16:creationId xmlns:a16="http://schemas.microsoft.com/office/drawing/2014/main" id="{BE21232E-18C3-43C1-8A08-16205F47C811}"/>
              </a:ext>
            </a:extLst>
          </p:cNvPr>
          <p:cNvPicPr/>
          <p:nvPr/>
        </p:nvPicPr>
        <p:blipFill>
          <a:blip r:embed="rId4"/>
          <a:stretch>
            <a:fillRect/>
          </a:stretch>
        </p:blipFill>
        <p:spPr>
          <a:xfrm>
            <a:off x="9303287" y="3390554"/>
            <a:ext cx="2760345" cy="2623185"/>
          </a:xfrm>
          <a:prstGeom prst="rect">
            <a:avLst/>
          </a:prstGeom>
        </p:spPr>
      </p:pic>
      <p:sp>
        <p:nvSpPr>
          <p:cNvPr id="13" name="文本占位符 2">
            <a:extLst>
              <a:ext uri="{FF2B5EF4-FFF2-40B4-BE49-F238E27FC236}">
                <a16:creationId xmlns:a16="http://schemas.microsoft.com/office/drawing/2014/main" id="{30A282AE-F41E-431E-B9F8-D5868C610106}"/>
              </a:ext>
            </a:extLst>
          </p:cNvPr>
          <p:cNvSpPr txBox="1">
            <a:spLocks/>
          </p:cNvSpPr>
          <p:nvPr/>
        </p:nvSpPr>
        <p:spPr>
          <a:xfrm>
            <a:off x="612780" y="568325"/>
            <a:ext cx="57209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3D Printing DIY</a:t>
            </a:r>
            <a:r>
              <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@2020</a:t>
            </a:r>
            <a:endParaRPr lang="zh-CN" altLang="en-US" sz="36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6" name="任意多边形: 形状 6">
            <a:extLst>
              <a:ext uri="{FF2B5EF4-FFF2-40B4-BE49-F238E27FC236}">
                <a16:creationId xmlns:a16="http://schemas.microsoft.com/office/drawing/2014/main" id="{9DBAA2A7-AD7D-4831-95C4-6D197736F5EB}"/>
              </a:ext>
            </a:extLst>
          </p:cNvPr>
          <p:cNvSpPr/>
          <p:nvPr/>
        </p:nvSpPr>
        <p:spPr>
          <a:xfrm>
            <a:off x="742950" y="1331704"/>
            <a:ext cx="10908000" cy="813155"/>
          </a:xfrm>
          <a:custGeom>
            <a:avLst/>
            <a:gdLst>
              <a:gd name="connsiteX0" fmla="*/ 0 w 9740900"/>
              <a:gd name="connsiteY0" fmla="*/ 180866 h 1085174"/>
              <a:gd name="connsiteX1" fmla="*/ 180866 w 9740900"/>
              <a:gd name="connsiteY1" fmla="*/ 0 h 1085174"/>
              <a:gd name="connsiteX2" fmla="*/ 9560034 w 9740900"/>
              <a:gd name="connsiteY2" fmla="*/ 0 h 1085174"/>
              <a:gd name="connsiteX3" fmla="*/ 9740900 w 9740900"/>
              <a:gd name="connsiteY3" fmla="*/ 180866 h 1085174"/>
              <a:gd name="connsiteX4" fmla="*/ 9740900 w 9740900"/>
              <a:gd name="connsiteY4" fmla="*/ 904308 h 1085174"/>
              <a:gd name="connsiteX5" fmla="*/ 9560034 w 9740900"/>
              <a:gd name="connsiteY5" fmla="*/ 1085174 h 1085174"/>
              <a:gd name="connsiteX6" fmla="*/ 180866 w 9740900"/>
              <a:gd name="connsiteY6" fmla="*/ 1085174 h 1085174"/>
              <a:gd name="connsiteX7" fmla="*/ 0 w 9740900"/>
              <a:gd name="connsiteY7" fmla="*/ 904308 h 1085174"/>
              <a:gd name="connsiteX8" fmla="*/ 0 w 9740900"/>
              <a:gd name="connsiteY8" fmla="*/ 180866 h 108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900" h="1085174">
                <a:moveTo>
                  <a:pt x="0" y="180866"/>
                </a:moveTo>
                <a:cubicBezTo>
                  <a:pt x="0" y="80976"/>
                  <a:pt x="80976" y="0"/>
                  <a:pt x="180866" y="0"/>
                </a:cubicBezTo>
                <a:lnTo>
                  <a:pt x="9560034" y="0"/>
                </a:lnTo>
                <a:cubicBezTo>
                  <a:pt x="9659924" y="0"/>
                  <a:pt x="9740900" y="80976"/>
                  <a:pt x="9740900" y="180866"/>
                </a:cubicBezTo>
                <a:lnTo>
                  <a:pt x="9740900" y="904308"/>
                </a:lnTo>
                <a:cubicBezTo>
                  <a:pt x="9740900" y="1004198"/>
                  <a:pt x="9659924" y="1085174"/>
                  <a:pt x="9560034" y="1085174"/>
                </a:cubicBezTo>
                <a:lnTo>
                  <a:pt x="180866" y="1085174"/>
                </a:lnTo>
                <a:cubicBezTo>
                  <a:pt x="80976" y="1085174"/>
                  <a:pt x="0" y="1004198"/>
                  <a:pt x="0" y="904308"/>
                </a:cubicBezTo>
                <a:lnTo>
                  <a:pt x="0" y="1808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6324" tIns="186324" rIns="186324" bIns="186324" numCol="1" spcCol="1270" anchor="ctr" anchorCtr="0">
            <a:noAutofit/>
          </a:bodyPr>
          <a:lstStyle/>
          <a:p>
            <a:pPr lvl="0" defTabSz="1555750">
              <a:lnSpc>
                <a:spcPct val="90000"/>
              </a:lnSpc>
              <a:spcBef>
                <a:spcPct val="0"/>
              </a:spcBef>
              <a:spcAft>
                <a:spcPct val="35000"/>
              </a:spcAft>
            </a:pPr>
            <a:r>
              <a:rPr lang="en-US" altLang="zh-CN" sz="4000" dirty="0">
                <a:solidFill>
                  <a:schemeClr val="tx1"/>
                </a:solidFill>
                <a:latin typeface="Calibri" panose="020F0502020204030204" pitchFamily="34" charset="0"/>
                <a:ea typeface="微软雅黑" panose="020B0503020204020204" pitchFamily="34" charset="-122"/>
                <a:cs typeface="Calibri" panose="020F0502020204030204" pitchFamily="34" charset="0"/>
              </a:rPr>
              <a:t>#1 Path Design for Clay Printing based on G-code</a:t>
            </a:r>
            <a:endParaRPr lang="zh-CN" altLang="en-US" sz="4000" kern="12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9" name="任意多边形: 形状 20">
            <a:extLst>
              <a:ext uri="{FF2B5EF4-FFF2-40B4-BE49-F238E27FC236}">
                <a16:creationId xmlns:a16="http://schemas.microsoft.com/office/drawing/2014/main" id="{166BF0B8-E778-4860-B4A3-35693A55876C}"/>
              </a:ext>
            </a:extLst>
          </p:cNvPr>
          <p:cNvSpPr/>
          <p:nvPr/>
        </p:nvSpPr>
        <p:spPr>
          <a:xfrm>
            <a:off x="508000" y="2380552"/>
            <a:ext cx="10896600" cy="849482"/>
          </a:xfrm>
          <a:custGeom>
            <a:avLst/>
            <a:gdLst>
              <a:gd name="connsiteX0" fmla="*/ 0 w 9740900"/>
              <a:gd name="connsiteY0" fmla="*/ 0 h 579600"/>
              <a:gd name="connsiteX1" fmla="*/ 9740900 w 9740900"/>
              <a:gd name="connsiteY1" fmla="*/ 0 h 579600"/>
              <a:gd name="connsiteX2" fmla="*/ 9740900 w 9740900"/>
              <a:gd name="connsiteY2" fmla="*/ 579600 h 579600"/>
              <a:gd name="connsiteX3" fmla="*/ 0 w 9740900"/>
              <a:gd name="connsiteY3" fmla="*/ 579600 h 579600"/>
              <a:gd name="connsiteX4" fmla="*/ 0 w 97409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900" h="579600">
                <a:moveTo>
                  <a:pt x="0" y="0"/>
                </a:moveTo>
                <a:lnTo>
                  <a:pt x="9740900" y="0"/>
                </a:lnTo>
                <a:lnTo>
                  <a:pt x="97409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9274" tIns="44450" rIns="248920" bIns="44450" numCol="1" spcCol="1270" anchor="t" anchorCtr="0">
            <a:noAutofit/>
          </a:bodyPr>
          <a:lstStyle/>
          <a:p>
            <a:r>
              <a:rPr lang="en-US"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rPr>
              <a:t>Examples:</a:t>
            </a:r>
          </a:p>
          <a:p>
            <a:endParaRPr lang="zh-CN" altLang="zh-CN" sz="3200" b="1" dirty="0">
              <a:solidFill>
                <a:schemeClr val="accent4">
                  <a:lumMod val="60000"/>
                  <a:lumOff val="40000"/>
                </a:schemeClr>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0993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1639</Words>
  <Application>Microsoft Office PowerPoint</Application>
  <PresentationFormat>宽屏</PresentationFormat>
  <Paragraphs>166</Paragraphs>
  <Slides>19</Slides>
  <Notes>19</Notes>
  <HiddenSlides>1</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等线</vt:lpstr>
      <vt:lpstr>等线 Light</vt:lpstr>
      <vt:lpstr>Arial</vt:lpstr>
      <vt:lpstr>Calibri</vt:lpstr>
      <vt:lpstr>Cambria Math</vt:lpstr>
      <vt:lpstr>Wingdings</vt:lpstr>
      <vt:lpstr>Office 主题​​</vt:lpstr>
      <vt:lpstr>3D Printing DIY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liuxk</dc:creator>
  <cp:lastModifiedBy>Liu Xiaokang</cp:lastModifiedBy>
  <cp:revision>80</cp:revision>
  <dcterms:created xsi:type="dcterms:W3CDTF">2020-07-05T07:45:21Z</dcterms:created>
  <dcterms:modified xsi:type="dcterms:W3CDTF">2020-07-17T03:27:07Z</dcterms:modified>
</cp:coreProperties>
</file>