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259" r:id="rId3"/>
    <p:sldId id="397" r:id="rId4"/>
    <p:sldId id="414" r:id="rId5"/>
    <p:sldId id="337" r:id="rId6"/>
    <p:sldId id="401" r:id="rId7"/>
    <p:sldId id="412" r:id="rId8"/>
    <p:sldId id="398" r:id="rId9"/>
    <p:sldId id="348" r:id="rId10"/>
    <p:sldId id="400" r:id="rId11"/>
    <p:sldId id="419" r:id="rId12"/>
    <p:sldId id="339" r:id="rId13"/>
    <p:sldId id="391" r:id="rId14"/>
    <p:sldId id="422" r:id="rId15"/>
    <p:sldId id="366" r:id="rId16"/>
    <p:sldId id="340" r:id="rId17"/>
    <p:sldId id="402" r:id="rId18"/>
    <p:sldId id="269" r:id="rId19"/>
    <p:sldId id="423" r:id="rId20"/>
    <p:sldId id="413" r:id="rId21"/>
    <p:sldId id="384" r:id="rId22"/>
    <p:sldId id="417" r:id="rId23"/>
    <p:sldId id="345" r:id="rId24"/>
    <p:sldId id="383" r:id="rId25"/>
    <p:sldId id="346" r:id="rId26"/>
    <p:sldId id="270" r:id="rId27"/>
    <p:sldId id="347" r:id="rId28"/>
    <p:sldId id="386" r:id="rId29"/>
    <p:sldId id="342" r:id="rId30"/>
    <p:sldId id="418"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0" autoAdjust="0"/>
    <p:restoredTop sz="72758" autoAdjust="0"/>
  </p:normalViewPr>
  <p:slideViewPr>
    <p:cSldViewPr snapToGrid="0">
      <p:cViewPr varScale="1">
        <p:scale>
          <a:sx n="84" d="100"/>
          <a:sy n="84" d="100"/>
        </p:scale>
        <p:origin x="1598" y="77"/>
      </p:cViewPr>
      <p:guideLst/>
    </p:cSldViewPr>
  </p:slideViewPr>
  <p:notesTextViewPr>
    <p:cViewPr>
      <p:scale>
        <a:sx n="1" d="1"/>
        <a:sy n="1" d="1"/>
      </p:scale>
      <p:origin x="0" y="0"/>
    </p:cViewPr>
  </p:notesTextViewPr>
  <p:sorterViewPr>
    <p:cViewPr>
      <p:scale>
        <a:sx n="100" d="100"/>
        <a:sy n="100" d="100"/>
      </p:scale>
      <p:origin x="0" y="-678"/>
    </p:cViewPr>
  </p:sorterViewPr>
  <p:notesViewPr>
    <p:cSldViewPr snapToGrid="0">
      <p:cViewPr varScale="1">
        <p:scale>
          <a:sx n="62" d="100"/>
          <a:sy n="62" d="100"/>
        </p:scale>
        <p:origin x="16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03B3075-836A-47BE-AEAC-25257533C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85444AE-E2DE-40DD-BC5D-C6C97B2016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C67680-6630-409B-97C6-25F270DBBCE2}" type="datetimeFigureOut">
              <a:rPr lang="zh-CN" altLang="en-US" smtClean="0"/>
              <a:t>2021/2/15</a:t>
            </a:fld>
            <a:endParaRPr lang="zh-CN" altLang="en-US"/>
          </a:p>
        </p:txBody>
      </p:sp>
      <p:sp>
        <p:nvSpPr>
          <p:cNvPr id="4" name="页脚占位符 3">
            <a:extLst>
              <a:ext uri="{FF2B5EF4-FFF2-40B4-BE49-F238E27FC236}">
                <a16:creationId xmlns:a16="http://schemas.microsoft.com/office/drawing/2014/main" id="{8742FFB3-F1F8-4396-9FD8-938C39D982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04913494-D570-4E71-A1BB-56F1696A9F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BFB09-D1DD-498D-90CA-5D02154D19BF}" type="slidenum">
              <a:rPr lang="zh-CN" altLang="en-US" smtClean="0"/>
              <a:t>‹#›</a:t>
            </a:fld>
            <a:endParaRPr lang="zh-CN" altLang="en-US"/>
          </a:p>
        </p:txBody>
      </p:sp>
    </p:spTree>
    <p:extLst>
      <p:ext uri="{BB962C8B-B14F-4D97-AF65-F5344CB8AC3E}">
        <p14:creationId xmlns:p14="http://schemas.microsoft.com/office/powerpoint/2010/main" val="261981641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A6BF1-5408-4B5D-B233-498AAA54EBDD}" type="datetimeFigureOut">
              <a:rPr lang="zh-CN" altLang="en-US" smtClean="0"/>
              <a:t>2021/2/15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54413-E82A-4118-9FE6-2D61262EA03F}" type="slidenum">
              <a:rPr lang="zh-CN" altLang="en-US" smtClean="0"/>
              <a:t>‹#›</a:t>
            </a:fld>
            <a:endParaRPr lang="zh-CN" altLang="en-US"/>
          </a:p>
        </p:txBody>
      </p:sp>
    </p:spTree>
    <p:extLst>
      <p:ext uri="{BB962C8B-B14F-4D97-AF65-F5344CB8AC3E}">
        <p14:creationId xmlns:p14="http://schemas.microsoft.com/office/powerpoint/2010/main" val="28019108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very much.</a:t>
            </a:r>
          </a:p>
          <a:p>
            <a:r>
              <a:rPr lang="en-US" altLang="zh-CN" dirty="0"/>
              <a:t>I’m Tian </a:t>
            </a:r>
            <a:r>
              <a:rPr lang="en-US" altLang="zh-CN" dirty="0" err="1"/>
              <a:t>Lihao</a:t>
            </a:r>
            <a:r>
              <a:rPr lang="en-US" altLang="zh-CN" dirty="0"/>
              <a:t> from Shandong University.</a:t>
            </a:r>
          </a:p>
          <a:p>
            <a:r>
              <a:rPr lang="en-US" altLang="zh-CN" dirty="0"/>
              <a:t>I’m going to talk about the organic open-cell porous structure modeling.</a:t>
            </a:r>
          </a:p>
        </p:txBody>
      </p:sp>
    </p:spTree>
    <p:extLst>
      <p:ext uri="{BB962C8B-B14F-4D97-AF65-F5344CB8AC3E}">
        <p14:creationId xmlns:p14="http://schemas.microsoft.com/office/powerpoint/2010/main" val="269952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figure, we show two different tensor fields from stress fields.</a:t>
            </a:r>
          </a:p>
          <a:p>
            <a:r>
              <a:rPr lang="en-US" altLang="zh-CN" dirty="0"/>
              <a:t>When we apply force on the boundary of the model, by the FEM method we can get the stress field of the model. </a:t>
            </a:r>
          </a:p>
        </p:txBody>
      </p:sp>
    </p:spTree>
    <p:extLst>
      <p:ext uri="{BB962C8B-B14F-4D97-AF65-F5344CB8AC3E}">
        <p14:creationId xmlns:p14="http://schemas.microsoft.com/office/powerpoint/2010/main" val="119976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4DF57E0-D170-4F26-BA1A-6385F82CF8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we have the point distribution, and I will talk about the Gaussian Kernel.</a:t>
            </a:r>
          </a:p>
          <a:p>
            <a:endParaRPr lang="zh-CN" altLang="en-US" dirty="0"/>
          </a:p>
        </p:txBody>
      </p:sp>
    </p:spTree>
    <p:extLst>
      <p:ext uri="{BB962C8B-B14F-4D97-AF65-F5344CB8AC3E}">
        <p14:creationId xmlns:p14="http://schemas.microsoft.com/office/powerpoint/2010/main" val="3069892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Why do we use the Gaussian kernel?</a:t>
            </a:r>
          </a:p>
          <a:p>
            <a:r>
              <a:rPr lang="en-US" altLang="zh-CN" dirty="0"/>
              <a:t>First, it’s can be represent as a implicit function in the model, and easily combined with level-set.</a:t>
            </a:r>
          </a:p>
          <a:p>
            <a:r>
              <a:rPr lang="en-US" altLang="zh-CN" dirty="0"/>
              <a:t>We can directly control the kernel with limited parameters to locally change pores.</a:t>
            </a:r>
          </a:p>
          <a:p>
            <a:r>
              <a:rPr lang="en-US" altLang="zh-CN" dirty="0"/>
              <a:t>And we call it transformed gaussian kernel. Because we adjust the function, to make the kernel shape transformed by the tensor.</a:t>
            </a:r>
          </a:p>
          <a:p>
            <a:endParaRPr lang="en-US" altLang="zh-CN" dirty="0"/>
          </a:p>
          <a:p>
            <a:r>
              <a:rPr lang="en-US" altLang="zh-CN" dirty="0"/>
              <a:t>We use this function to represent a pore. I use 2D figures to express the method easily.</a:t>
            </a:r>
          </a:p>
          <a:p>
            <a:r>
              <a:rPr lang="en-US" altLang="zh-CN" dirty="0"/>
              <a:t>For example, there are three pores, which are three kernels in the space.</a:t>
            </a:r>
          </a:p>
          <a:p>
            <a:r>
              <a:rPr lang="en-US" altLang="zh-CN" dirty="0"/>
              <a:t>When we apply a level-set, it separate the space to several parts.</a:t>
            </a:r>
          </a:p>
          <a:p>
            <a:r>
              <a:rPr lang="en-US" altLang="zh-CN" dirty="0"/>
              <a:t>We define the part with lower value is the solid part of the model.</a:t>
            </a:r>
          </a:p>
          <a:p>
            <a:endParaRPr lang="zh-CN" altLang="en-US" dirty="0"/>
          </a:p>
        </p:txBody>
      </p:sp>
    </p:spTree>
    <p:extLst>
      <p:ext uri="{BB962C8B-B14F-4D97-AF65-F5344CB8AC3E}">
        <p14:creationId xmlns:p14="http://schemas.microsoft.com/office/powerpoint/2010/main" val="208437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Assume there are two neighbor kernels pi and </a:t>
            </a:r>
            <a:r>
              <a:rPr lang="en-US" altLang="zh-CN" dirty="0" err="1"/>
              <a:t>pj</a:t>
            </a:r>
            <a:r>
              <a:rPr lang="en-US" altLang="zh-CN" dirty="0"/>
              <a:t>, and the level-set value is C. The red line.</a:t>
            </a:r>
          </a:p>
          <a:p>
            <a:r>
              <a:rPr lang="en-US" altLang="zh-CN" dirty="0"/>
              <a:t>I am going to discuss how the Pi’s value effect the </a:t>
            </a:r>
            <a:r>
              <a:rPr lang="en-US" altLang="zh-CN" dirty="0" err="1"/>
              <a:t>Pj</a:t>
            </a:r>
            <a:r>
              <a:rPr lang="en-US" altLang="zh-CN" dirty="0"/>
              <a:t> location.</a:t>
            </a:r>
          </a:p>
          <a:p>
            <a:r>
              <a:rPr lang="en-US" altLang="zh-CN" dirty="0"/>
              <a:t>If the pi</a:t>
            </a:r>
            <a:r>
              <a:rPr lang="zh-CN" altLang="en-US" dirty="0"/>
              <a:t> </a:t>
            </a:r>
            <a:r>
              <a:rPr lang="en-US" altLang="zh-CN" dirty="0"/>
              <a:t>has large size, it means at the </a:t>
            </a:r>
            <a:r>
              <a:rPr lang="en-US" altLang="zh-CN" dirty="0" err="1"/>
              <a:t>P_j</a:t>
            </a:r>
            <a:r>
              <a:rPr lang="en-US" altLang="zh-CN" dirty="0"/>
              <a:t> location, pi’s Gaussian function value is eta1.</a:t>
            </a:r>
          </a:p>
          <a:p>
            <a:endParaRPr lang="en-US" altLang="zh-CN" dirty="0"/>
          </a:p>
          <a:p>
            <a:r>
              <a:rPr lang="en-US" altLang="zh-CN" dirty="0"/>
              <a:t>As shown in the light blue color, two pores are merged. </a:t>
            </a:r>
          </a:p>
          <a:p>
            <a:endParaRPr lang="en-US" altLang="zh-CN" dirty="0"/>
          </a:p>
          <a:p>
            <a:r>
              <a:rPr lang="en-US" altLang="zh-CN" dirty="0"/>
              <a:t>We allowed user to set upper bound of gaussian parameters, to make sure the kernel is connected but not merged. Like this one.</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Two neighbor pores can be far and small. For example these two small circles. They should be neighbors, but due to the porosity constraint, they cannot connect to each other.</a:t>
            </a:r>
          </a:p>
        </p:txBody>
      </p:sp>
    </p:spTree>
    <p:extLst>
      <p:ext uri="{BB962C8B-B14F-4D97-AF65-F5344CB8AC3E}">
        <p14:creationId xmlns:p14="http://schemas.microsoft.com/office/powerpoint/2010/main" val="78564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4DF57E0-D170-4F26-BA1A-6385F82CF8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we offer a method to check if all neighbor pores are connected.</a:t>
            </a:r>
          </a:p>
          <a:p>
            <a:endParaRPr lang="zh-CN" altLang="en-US" dirty="0"/>
          </a:p>
        </p:txBody>
      </p:sp>
    </p:spTree>
    <p:extLst>
      <p:ext uri="{BB962C8B-B14F-4D97-AF65-F5344CB8AC3E}">
        <p14:creationId xmlns:p14="http://schemas.microsoft.com/office/powerpoint/2010/main" val="2085154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73BD7646-50C1-42DF-A2D6-A6595006B710}"/>
              </a:ext>
            </a:extLst>
          </p:cNvPr>
          <p:cNvSpPr>
            <a:spLocks noGrp="1"/>
          </p:cNvSpPr>
          <p:nvPr>
            <p:ph type="body" idx="1"/>
          </p:nvPr>
        </p:nvSpPr>
        <p:spPr/>
        <p:txBody>
          <a:bodyPr/>
          <a:lstStyle/>
          <a:p>
            <a:r>
              <a:rPr lang="en-US" altLang="zh-CN" dirty="0"/>
              <a:t>At first, we should get the topology information of the pores.</a:t>
            </a:r>
          </a:p>
          <a:p>
            <a:r>
              <a:rPr lang="en-US" altLang="zh-CN" dirty="0"/>
              <a:t>There are plenty of connection relationship, for a set of given pores.</a:t>
            </a:r>
          </a:p>
          <a:p>
            <a:r>
              <a:rPr lang="en-US" altLang="zh-CN" dirty="0"/>
              <a:t>We want to find a measurement that can offer neighbor information, without other man-made parameters.</a:t>
            </a:r>
          </a:p>
          <a:p>
            <a:r>
              <a:rPr lang="en-US" altLang="zh-CN" dirty="0"/>
              <a:t>For example the left figure shows a topology of 4 pores connection.</a:t>
            </a:r>
          </a:p>
          <a:p>
            <a:endParaRPr lang="en-US" altLang="zh-CN" dirty="0"/>
          </a:p>
          <a:p>
            <a:r>
              <a:rPr lang="en-US" altLang="zh-CN" dirty="0"/>
              <a:t>And we already have the Gaussian Kernels, we should find a connection strategy, just follow the information from the scalar field.</a:t>
            </a:r>
          </a:p>
          <a:p>
            <a:r>
              <a:rPr lang="en-US" altLang="zh-CN" dirty="0"/>
              <a:t>So, we use a concept called Morse-</a:t>
            </a:r>
            <a:r>
              <a:rPr lang="en-US" altLang="zh-CN" dirty="0" err="1"/>
              <a:t>smale</a:t>
            </a:r>
            <a:r>
              <a:rPr lang="en-US" altLang="zh-CN" dirty="0"/>
              <a:t> complex. I will call it MSC.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still use 2D case to introduce the MSC. </a:t>
            </a:r>
          </a:p>
          <a:p>
            <a:r>
              <a:rPr lang="en-US" altLang="zh-CN" dirty="0"/>
              <a:t>In a scalar field, the higher location has larger scalar value.</a:t>
            </a:r>
          </a:p>
          <a:p>
            <a:r>
              <a:rPr lang="en-US" altLang="zh-CN" dirty="0"/>
              <a:t>The whole space has three types special points. </a:t>
            </a:r>
          </a:p>
          <a:p>
            <a:endParaRPr lang="en-US" altLang="zh-CN" dirty="0"/>
          </a:p>
          <a:p>
            <a:r>
              <a:rPr lang="en-US" altLang="zh-CN" dirty="0"/>
              <a:t>The local minimum,</a:t>
            </a:r>
          </a:p>
          <a:p>
            <a:endParaRPr lang="en-US" altLang="zh-CN" dirty="0"/>
          </a:p>
          <a:p>
            <a:r>
              <a:rPr lang="en-US" altLang="zh-CN" dirty="0"/>
              <a:t>saddle points,</a:t>
            </a:r>
          </a:p>
          <a:p>
            <a:endParaRPr lang="en-US" altLang="zh-CN" dirty="0"/>
          </a:p>
          <a:p>
            <a:r>
              <a:rPr lang="en-US" altLang="zh-CN" dirty="0"/>
              <a:t>and the local maximum.</a:t>
            </a:r>
          </a:p>
          <a:p>
            <a:r>
              <a:rPr lang="en-US" altLang="zh-CN" dirty="0"/>
              <a:t>Along white color gradient lines, we can connect minimum, saddle, and maximum.</a:t>
            </a:r>
          </a:p>
          <a:p>
            <a:endParaRPr lang="en-US" altLang="zh-CN" dirty="0"/>
          </a:p>
          <a:p>
            <a:r>
              <a:rPr lang="en-US" altLang="zh-CN" dirty="0"/>
              <a:t>Then the space is divided to many cells of MSC. Like the red one.</a:t>
            </a:r>
          </a:p>
          <a:p>
            <a:endParaRPr lang="en-US" altLang="zh-CN" dirty="0"/>
          </a:p>
          <a:p>
            <a:r>
              <a:rPr lang="en-US" altLang="zh-CN" dirty="0"/>
              <a:t>When we focus on one cell, all the gradient lines start from the minimum will end at the maximum.</a:t>
            </a:r>
          </a:p>
          <a:p>
            <a:r>
              <a:rPr lang="en-US" altLang="zh-CN" dirty="0"/>
              <a:t>All cells have 2 saddle points, a minimum and a maximum.</a:t>
            </a:r>
          </a:p>
          <a:p>
            <a:endParaRPr lang="en-US" altLang="zh-CN" dirty="0"/>
          </a:p>
        </p:txBody>
      </p:sp>
    </p:spTree>
    <p:extLst>
      <p:ext uri="{BB962C8B-B14F-4D97-AF65-F5344CB8AC3E}">
        <p14:creationId xmlns:p14="http://schemas.microsoft.com/office/powerpoint/2010/main" val="4159959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3D case, the MSC cell is a little bit complicated.</a:t>
            </a:r>
          </a:p>
          <a:p>
            <a:r>
              <a:rPr lang="en-US" altLang="zh-CN" dirty="0"/>
              <a:t>The cell has 3 kinds of special points.</a:t>
            </a:r>
            <a:r>
              <a:rPr lang="zh-CN" altLang="en-US" dirty="0"/>
              <a:t> </a:t>
            </a:r>
            <a:r>
              <a:rPr lang="en-US" altLang="zh-CN" dirty="0"/>
              <a:t>Minimum</a:t>
            </a:r>
            <a:r>
              <a:rPr lang="zh-CN" altLang="en-US" dirty="0"/>
              <a:t> </a:t>
            </a:r>
            <a:r>
              <a:rPr lang="en-US" altLang="zh-CN" dirty="0"/>
              <a:t>connects to 1-saddle points, maximum connects to 2-saddle points.</a:t>
            </a:r>
          </a:p>
          <a:p>
            <a:endParaRPr lang="en-US" altLang="zh-CN" dirty="0"/>
          </a:p>
          <a:p>
            <a:r>
              <a:rPr lang="en-US" altLang="zh-CN" dirty="0"/>
              <a:t>In our work, we combine the Gaussian function and MSC. The kernel is the maximum point of MSC cell.</a:t>
            </a:r>
          </a:p>
          <a:p>
            <a:r>
              <a:rPr lang="en-US" altLang="zh-CN" dirty="0"/>
              <a:t>We do not need to represent all MSC cell in 3D, because we only use MSC to control the pore connectivity and solid connectivity.</a:t>
            </a:r>
          </a:p>
        </p:txBody>
      </p:sp>
    </p:spTree>
    <p:extLst>
      <p:ext uri="{BB962C8B-B14F-4D97-AF65-F5344CB8AC3E}">
        <p14:creationId xmlns:p14="http://schemas.microsoft.com/office/powerpoint/2010/main" val="3665876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61A5B5D-4201-4559-985F-1799B3EA619B}"/>
              </a:ext>
            </a:extLst>
          </p:cNvPr>
          <p:cNvSpPr>
            <a:spLocks noGrp="1"/>
          </p:cNvSpPr>
          <p:nvPr>
            <p:ph type="body" idx="1"/>
          </p:nvPr>
        </p:nvSpPr>
        <p:spPr/>
        <p:txBody>
          <a:bodyPr/>
          <a:lstStyle/>
          <a:p>
            <a:r>
              <a:rPr lang="en-US" altLang="zh-CN" dirty="0"/>
              <a:t>In the upper figure, the red points are gaussian kernels, at the same time it’s the maximums of the MSC cell.</a:t>
            </a:r>
          </a:p>
          <a:p>
            <a:r>
              <a:rPr lang="en-US" altLang="zh-CN" dirty="0"/>
              <a:t>The green points are all 2-saddle points.</a:t>
            </a:r>
          </a:p>
          <a:p>
            <a:r>
              <a:rPr lang="en-US" altLang="zh-CN" dirty="0"/>
              <a:t>So, we get the connection of all pores.</a:t>
            </a:r>
          </a:p>
          <a:p>
            <a:r>
              <a:rPr lang="en-US" altLang="zh-CN" dirty="0"/>
              <a:t>In the lower figure, the blue points are minimum, which are inside the solid part. And yellow points are 1-saddle.</a:t>
            </a:r>
          </a:p>
          <a:p>
            <a:r>
              <a:rPr lang="en-US" altLang="zh-CN" dirty="0"/>
              <a:t>If we detect there is a isolated solid part, we connect them by the same way.</a:t>
            </a:r>
          </a:p>
          <a:p>
            <a:endParaRPr lang="en-US" altLang="zh-CN" dirty="0"/>
          </a:p>
          <a:p>
            <a:r>
              <a:rPr lang="en-US" altLang="zh-CN" dirty="0"/>
              <a:t>These are the corresponding structures.</a:t>
            </a:r>
          </a:p>
          <a:p>
            <a:endParaRPr lang="en-US" altLang="zh-CN" dirty="0"/>
          </a:p>
          <a:p>
            <a:r>
              <a:rPr lang="en-US" altLang="zh-CN" dirty="0"/>
              <a:t>To generate the connection with smooth surface, we use fat curve. It is the trace by a moving sphere of a changing radius.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4DF57E0-D170-4F26-BA1A-6385F82CF8FB}"/>
              </a:ext>
            </a:extLst>
          </p:cNvPr>
          <p:cNvSpPr>
            <a:spLocks noGrp="1"/>
          </p:cNvSpPr>
          <p:nvPr>
            <p:ph type="body" idx="1"/>
          </p:nvPr>
        </p:nvSpPr>
        <p:spPr/>
        <p:txBody>
          <a:bodyPr/>
          <a:lstStyle/>
          <a:p>
            <a:r>
              <a:rPr lang="en-US" altLang="zh-CN" dirty="0"/>
              <a:t>After the connectivity enforcement, we can get the porous structure.</a:t>
            </a:r>
          </a:p>
          <a:p>
            <a:r>
              <a:rPr lang="en-US" altLang="zh-CN" dirty="0"/>
              <a:t>The green models are pores, and blue models are solid.</a:t>
            </a:r>
            <a:endParaRPr lang="zh-CN" altLang="en-US" dirty="0"/>
          </a:p>
        </p:txBody>
      </p:sp>
    </p:spTree>
    <p:extLst>
      <p:ext uri="{BB962C8B-B14F-4D97-AF65-F5344CB8AC3E}">
        <p14:creationId xmlns:p14="http://schemas.microsoft.com/office/powerpoint/2010/main" val="83827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D1C4697-C13B-4481-93E3-575B601CC14D}"/>
              </a:ext>
            </a:extLst>
          </p:cNvPr>
          <p:cNvSpPr>
            <a:spLocks noGrp="1"/>
          </p:cNvSpPr>
          <p:nvPr>
            <p:ph type="body" idx="1"/>
          </p:nvPr>
        </p:nvSpPr>
        <p:spPr/>
        <p:txBody>
          <a:bodyPr/>
          <a:lstStyle/>
          <a:p>
            <a:r>
              <a:rPr lang="en-US" altLang="zh-CN" dirty="0"/>
              <a:t>Porous structures can be found everywhere in nature.</a:t>
            </a:r>
          </a:p>
          <a:p>
            <a:r>
              <a:rPr lang="en-US" altLang="zh-CN" dirty="0"/>
              <a:t>For example the bubble, sponge and bone structure. </a:t>
            </a:r>
          </a:p>
          <a:p>
            <a:endParaRPr lang="en-US" altLang="zh-CN" dirty="0"/>
          </a:p>
          <a:p>
            <a:r>
              <a:rPr lang="en-US" altLang="zh-CN" dirty="0"/>
              <a:t>There are two categories of the cells. Closed cell and Open cell. Let me introduce these properties at first.</a:t>
            </a:r>
          </a:p>
          <a:p>
            <a:r>
              <a:rPr lang="en-US" altLang="zh-CN" dirty="0"/>
              <a:t>In this work, we prefer the open cell in the fabrication. Because it is not allowed to clean up the remaining internal materials, during the 3D printing, in the closed cells. And also in medical models, closed cells are not allowed at all.</a:t>
            </a:r>
          </a:p>
          <a:p>
            <a:endParaRPr lang="en-US" altLang="zh-CN" dirty="0"/>
          </a:p>
          <a:p>
            <a:r>
              <a:rPr lang="en-US" altLang="zh-CN" dirty="0"/>
              <a:t>Anisotropy means objects have different properties in different directions. </a:t>
            </a:r>
          </a:p>
          <a:p>
            <a:r>
              <a:rPr lang="en-US" altLang="zh-CN" dirty="0"/>
              <a:t>These two figures of the closed-cell and open-cell are isotropic. They are stochastic, and will show the same mechanical properties at any direction.</a:t>
            </a:r>
          </a:p>
          <a:p>
            <a:endParaRPr lang="en-US" altLang="zh-CN" dirty="0"/>
          </a:p>
          <a:p>
            <a:r>
              <a:rPr lang="en-US" altLang="zh-CN" dirty="0"/>
              <a:t>Specifically, the open-cell and anisotropic porous structure, provides pretty good physical properties and printability.</a:t>
            </a:r>
          </a:p>
          <a:p>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Calibri" panose="020F0502020204030204" pitchFamily="34" charset="0"/>
                <a:cs typeface="Calibri" panose="020F0502020204030204" pitchFamily="34" charset="0"/>
              </a:rPr>
              <a:t>Here </a:t>
            </a:r>
            <a:r>
              <a:rPr lang="en-US" altLang="zh-CN" b="1">
                <a:latin typeface="Calibri" panose="020F0502020204030204" pitchFamily="34" charset="0"/>
                <a:cs typeface="Calibri" panose="020F0502020204030204" pitchFamily="34" charset="0"/>
              </a:rPr>
              <a:t>are the </a:t>
            </a:r>
            <a:r>
              <a:rPr lang="en-US" altLang="zh-CN" b="1" dirty="0">
                <a:latin typeface="Calibri" panose="020F0502020204030204" pitchFamily="34" charset="0"/>
                <a:cs typeface="Calibri" panose="020F0502020204030204" pitchFamily="34" charset="0"/>
              </a:rPr>
              <a:t>Modelling Capabilities </a:t>
            </a:r>
            <a:r>
              <a:rPr lang="en-US" altLang="zh-CN" b="1">
                <a:latin typeface="Calibri" panose="020F0502020204030204" pitchFamily="34" charset="0"/>
                <a:cs typeface="Calibri" panose="020F0502020204030204" pitchFamily="34" charset="0"/>
              </a:rPr>
              <a:t>and Results of our modelling framework.</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93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can generate models with different porosity and cell size, in different tensor field input.</a:t>
            </a:r>
            <a:endParaRPr lang="zh-CN" altLang="en-US" dirty="0"/>
          </a:p>
          <a:p>
            <a:r>
              <a:rPr lang="en-US" altLang="zh-CN" dirty="0"/>
              <a:t>We show twenty and fifty percent volume, isotropic structures which has different pore number.</a:t>
            </a:r>
            <a:endParaRPr lang="zh-CN" altLang="en-US" dirty="0"/>
          </a:p>
        </p:txBody>
      </p:sp>
    </p:spTree>
    <p:extLst>
      <p:ext uri="{BB962C8B-B14F-4D97-AF65-F5344CB8AC3E}">
        <p14:creationId xmlns:p14="http://schemas.microsoft.com/office/powerpoint/2010/main" val="94673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these are some structures after we design a tensor field. The results are anisotropic.</a:t>
            </a:r>
            <a:endParaRPr lang="zh-CN" altLang="en-US" dirty="0"/>
          </a:p>
        </p:txBody>
      </p:sp>
    </p:spTree>
    <p:extLst>
      <p:ext uri="{BB962C8B-B14F-4D97-AF65-F5344CB8AC3E}">
        <p14:creationId xmlns:p14="http://schemas.microsoft.com/office/powerpoint/2010/main" val="319075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User can also design porous structures of pore shapes with given tensor fields.</a:t>
            </a:r>
          </a:p>
          <a:p>
            <a:r>
              <a:rPr lang="en-US" altLang="zh-CN" dirty="0"/>
              <a:t>For the given shape, the tensor field can be predesigned by interactive tools.</a:t>
            </a:r>
          </a:p>
          <a:p>
            <a:r>
              <a:rPr lang="en-US" altLang="zh-CN" dirty="0"/>
              <a:t>And the user can adjust the density, porosity, and pore shapes, to get artistic modeling.</a:t>
            </a:r>
          </a:p>
          <a:p>
            <a:endParaRPr lang="en-US" altLang="zh-CN" dirty="0"/>
          </a:p>
          <a:p>
            <a:endParaRPr lang="en-US" altLang="zh-CN" dirty="0"/>
          </a:p>
          <a:p>
            <a:r>
              <a:rPr lang="en-US" altLang="zh-CN" dirty="0"/>
              <a:t>//</a:t>
            </a:r>
          </a:p>
          <a:p>
            <a:r>
              <a:rPr lang="en-US" altLang="zh-CN" dirty="0"/>
              <a:t>Jonathan Palacios, Lawrence Roy, Prashant Kumar, Chen-Yuan Hsu, </a:t>
            </a:r>
            <a:r>
              <a:rPr lang="en-US" altLang="zh-CN" dirty="0" err="1"/>
              <a:t>Weikai</a:t>
            </a:r>
            <a:r>
              <a:rPr lang="en-US" altLang="zh-CN" dirty="0"/>
              <a:t> Chen, </a:t>
            </a:r>
            <a:r>
              <a:rPr lang="en-US" altLang="zh-CN" dirty="0" err="1"/>
              <a:t>Chongyang</a:t>
            </a:r>
            <a:r>
              <a:rPr lang="en-US" altLang="zh-CN" dirty="0"/>
              <a:t> Ma, Li-Yi Wei, and Eugene Zhang. 2017. Tensor Field Design in Volumes. ACM Transactions on Graphics (2017).</a:t>
            </a:r>
            <a:endParaRPr lang="zh-CN" altLang="en-US" dirty="0"/>
          </a:p>
        </p:txBody>
      </p:sp>
    </p:spTree>
    <p:extLst>
      <p:ext uri="{BB962C8B-B14F-4D97-AF65-F5344CB8AC3E}">
        <p14:creationId xmlns:p14="http://schemas.microsoft.com/office/powerpoint/2010/main" val="4216884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of the applications is medical implants design.</a:t>
            </a:r>
          </a:p>
          <a:p>
            <a:r>
              <a:rPr lang="en-US" altLang="zh-CN" dirty="0"/>
              <a:t>Based on the suggestions from medical doctors, for the vertebra, the porosity is around sixty percent, and the pore size around the surface is constraint.</a:t>
            </a:r>
          </a:p>
          <a:p>
            <a:r>
              <a:rPr lang="en-US" altLang="zh-CN" dirty="0"/>
              <a:t>Considering pressure direction and the boundary pore size, We design the tensor field.</a:t>
            </a:r>
          </a:p>
          <a:p>
            <a:r>
              <a:rPr lang="en-US" altLang="zh-CN" dirty="0"/>
              <a:t>It shows the anisotropy, and pore size of inside is larger than the surface.</a:t>
            </a:r>
          </a:p>
          <a:p>
            <a:endParaRPr lang="zh-CN" altLang="en-US" dirty="0"/>
          </a:p>
        </p:txBody>
      </p:sp>
    </p:spTree>
    <p:extLst>
      <p:ext uri="{BB962C8B-B14F-4D97-AF65-F5344CB8AC3E}">
        <p14:creationId xmlns:p14="http://schemas.microsoft.com/office/powerpoint/2010/main" val="1485627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the medical doctors also claim that,</a:t>
            </a:r>
          </a:p>
          <a:p>
            <a:r>
              <a:rPr lang="en-US" altLang="zh-CN" dirty="0"/>
              <a:t>For medical models, if the internal surface area is large, the tissue growth is better.</a:t>
            </a:r>
          </a:p>
          <a:p>
            <a:r>
              <a:rPr lang="en-US" altLang="zh-CN" dirty="0"/>
              <a:t>To this reason, we choose the surface area, as one of our optimization goal. </a:t>
            </a:r>
          </a:p>
          <a:p>
            <a:r>
              <a:rPr lang="en-US" altLang="zh-CN" dirty="0"/>
              <a:t>In this case, the tensor field is designed, too.</a:t>
            </a:r>
          </a:p>
          <a:p>
            <a:r>
              <a:rPr lang="en-US" altLang="zh-CN" dirty="0"/>
              <a:t>The left side is the initial structure. During several iterations, the result has the largest area.</a:t>
            </a:r>
          </a:p>
        </p:txBody>
      </p:sp>
    </p:spTree>
    <p:extLst>
      <p:ext uri="{BB962C8B-B14F-4D97-AF65-F5344CB8AC3E}">
        <p14:creationId xmlns:p14="http://schemas.microsoft.com/office/powerpoint/2010/main" val="1487572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optimize the strength-to-weight ratio.</a:t>
            </a:r>
          </a:p>
          <a:p>
            <a:r>
              <a:rPr lang="en-US" altLang="zh-CN" dirty="0"/>
              <a:t>Our goal is to get the lightest weight model. At the same time, it must has enough strength under the external force.</a:t>
            </a:r>
          </a:p>
          <a:p>
            <a:r>
              <a:rPr lang="en-US" altLang="zh-CN" dirty="0"/>
              <a:t>In this case, the tensor field is generated by the stress field, from the origin model.</a:t>
            </a:r>
          </a:p>
          <a:p>
            <a:endParaRPr lang="en-US" altLang="zh-CN" dirty="0"/>
          </a:p>
          <a:p>
            <a:r>
              <a:rPr lang="en-US" altLang="zh-CN" dirty="0"/>
              <a:t>The</a:t>
            </a:r>
            <a:r>
              <a:rPr lang="zh-CN" altLang="en-US" dirty="0"/>
              <a:t> </a:t>
            </a:r>
            <a:r>
              <a:rPr lang="en-US" altLang="zh-CN" dirty="0"/>
              <a:t>optimization variables are pores. This figure picks out 4 structures in a optimization iteration.</a:t>
            </a:r>
          </a:p>
          <a:p>
            <a:r>
              <a:rPr lang="en-US" altLang="zh-CN" dirty="0"/>
              <a:t>The initial model is weak, so it will be crashed by the external force.</a:t>
            </a:r>
          </a:p>
          <a:p>
            <a:r>
              <a:rPr lang="en-US" altLang="zh-CN" dirty="0"/>
              <a:t>After the optimization, the structure is strong enough.</a:t>
            </a:r>
          </a:p>
        </p:txBody>
      </p:sp>
    </p:spTree>
    <p:extLst>
      <p:ext uri="{BB962C8B-B14F-4D97-AF65-F5344CB8AC3E}">
        <p14:creationId xmlns:p14="http://schemas.microsoft.com/office/powerpoint/2010/main" val="1130519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are some comparisons.</a:t>
            </a:r>
          </a:p>
          <a:p>
            <a:r>
              <a:rPr lang="en-US" altLang="zh-CN" dirty="0"/>
              <a:t>As you can see, our organic porous structure are similar to the CT-</a:t>
            </a:r>
            <a:r>
              <a:rPr lang="en-US" altLang="zh-CN" dirty="0" err="1"/>
              <a:t>scaned</a:t>
            </a:r>
            <a:r>
              <a:rPr lang="en-US" altLang="zh-CN" dirty="0"/>
              <a:t> bone structure.</a:t>
            </a:r>
          </a:p>
          <a:p>
            <a:endParaRPr lang="en-US" altLang="zh-CN" dirty="0"/>
          </a:p>
          <a:p>
            <a:r>
              <a:rPr lang="en-US" altLang="zh-CN" dirty="0"/>
              <a:t>//ours is organic!</a:t>
            </a:r>
          </a:p>
        </p:txBody>
      </p:sp>
    </p:spTree>
    <p:extLst>
      <p:ext uri="{BB962C8B-B14F-4D97-AF65-F5344CB8AC3E}">
        <p14:creationId xmlns:p14="http://schemas.microsoft.com/office/powerpoint/2010/main" val="2428885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5122A31-AD33-4E2D-BEA7-011CA8C8823A}"/>
              </a:ext>
            </a:extLst>
          </p:cNvPr>
          <p:cNvSpPr>
            <a:spLocks noGrp="1"/>
          </p:cNvSpPr>
          <p:nvPr>
            <p:ph type="body" idx="1"/>
          </p:nvPr>
        </p:nvSpPr>
        <p:spPr/>
        <p:txBody>
          <a:bodyPr/>
          <a:lstStyle/>
          <a:p>
            <a:r>
              <a:rPr lang="en-US" altLang="zh-CN" dirty="0"/>
              <a:t>There are some 3d-printed models.</a:t>
            </a:r>
          </a:p>
          <a:p>
            <a:r>
              <a:rPr lang="en-US" altLang="zh-CN" dirty="0"/>
              <a:t>All models have appeared before.</a:t>
            </a:r>
          </a:p>
          <a:p>
            <a:endParaRPr lang="en-US" altLang="zh-CN" dirty="0"/>
          </a:p>
          <a:p>
            <a:r>
              <a:rPr lang="en-US" altLang="zh-CN" dirty="0"/>
              <a:t>About left side models, we print it by the FDM printer, with solvable supporting structure during the fabrication.</a:t>
            </a:r>
          </a:p>
          <a:p>
            <a:r>
              <a:rPr lang="en-US" altLang="zh-CN" dirty="0"/>
              <a:t>And the right side are models printed by the powder based 3d printing without any support.</a:t>
            </a:r>
          </a:p>
          <a:p>
            <a:r>
              <a:rPr lang="en-US" altLang="zh-CN" dirty="0"/>
              <a:t>We admit that our modeling framework does have the limitation.</a:t>
            </a:r>
          </a:p>
          <a:p>
            <a:r>
              <a:rPr lang="en-US" altLang="zh-CN" dirty="0"/>
              <a:t>That is, we don’t guarantee the self-supporting. And we are already working on this property, to make sure it can be fabricated more generally.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me make a brief conclusion.</a:t>
            </a:r>
          </a:p>
          <a:p>
            <a:r>
              <a:rPr lang="en-US" altLang="zh-CN" dirty="0"/>
              <a:t>We can generate organic porous structure.</a:t>
            </a:r>
          </a:p>
          <a:p>
            <a:r>
              <a:rPr lang="en-US" altLang="zh-CN" dirty="0"/>
              <a:t>And make sure the pores are connected.</a:t>
            </a:r>
          </a:p>
          <a:p>
            <a:r>
              <a:rPr lang="en-US" altLang="zh-CN" dirty="0"/>
              <a:t>We can control porosity, density and pore shapes.</a:t>
            </a:r>
          </a:p>
          <a:p>
            <a:r>
              <a:rPr lang="en-US" altLang="zh-CN" dirty="0"/>
              <a:t>After all, the framework can adapt to different optimization objectives.</a:t>
            </a:r>
            <a:endParaRPr lang="zh-CN" altLang="en-US" dirty="0"/>
          </a:p>
        </p:txBody>
      </p:sp>
    </p:spTree>
    <p:extLst>
      <p:ext uri="{BB962C8B-B14F-4D97-AF65-F5344CB8AC3E}">
        <p14:creationId xmlns:p14="http://schemas.microsoft.com/office/powerpoint/2010/main" val="128281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89652C7-25CE-4CE3-B561-7F75C5AAB18A}"/>
              </a:ext>
            </a:extLst>
          </p:cNvPr>
          <p:cNvSpPr>
            <a:spLocks noGrp="1"/>
          </p:cNvSpPr>
          <p:nvPr>
            <p:ph type="body" idx="1"/>
          </p:nvPr>
        </p:nvSpPr>
        <p:spPr/>
        <p:txBody>
          <a:bodyPr/>
          <a:lstStyle/>
          <a:p>
            <a:r>
              <a:rPr lang="en-US" altLang="zh-CN" dirty="0"/>
              <a:t>Our goal is achieve these abilities at the same time.</a:t>
            </a:r>
          </a:p>
          <a:p>
            <a:r>
              <a:rPr lang="en-US" altLang="zh-CN" dirty="0"/>
              <a:t>Printability and Permeability, need the solid and pores are fully connected.</a:t>
            </a:r>
          </a:p>
          <a:p>
            <a:r>
              <a:rPr lang="en-US" altLang="zh-CN" dirty="0"/>
              <a:t>We must make sure the structure is open-cell.</a:t>
            </a:r>
          </a:p>
          <a:p>
            <a:endParaRPr lang="en-US" altLang="zh-CN" dirty="0"/>
          </a:p>
          <a:p>
            <a:r>
              <a:rPr lang="en-US" altLang="zh-CN" dirty="0"/>
              <a:t>This blue model is the solid part, and the green model is the pore structure corresponding to it.</a:t>
            </a:r>
          </a:p>
          <a:p>
            <a:r>
              <a:rPr lang="en-US" altLang="zh-CN" dirty="0"/>
              <a:t>As we can see, the green part is fully connected, so the model is open-cell.</a:t>
            </a:r>
          </a:p>
          <a:p>
            <a:endParaRPr lang="en-US" altLang="zh-CN" dirty="0"/>
          </a:p>
          <a:p>
            <a:r>
              <a:rPr lang="en-US" altLang="zh-CN" dirty="0"/>
              <a:t>Other natural requirement is anisotropy. It can be controlled by a tensor field.</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Besides them, We want to find a way, to directly control the pores inside the structure, to get target porosity and other functionality.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the organic porous structure modeling, our modeling framework is the first one to achieve all the requirements.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our project link. You can download several porous models from this page!</a:t>
            </a:r>
          </a:p>
          <a:p>
            <a:endParaRPr lang="en-US" altLang="zh-CN" dirty="0"/>
          </a:p>
          <a:p>
            <a:r>
              <a:rPr lang="en-US" altLang="zh-CN" dirty="0"/>
              <a:t>Thank you very much for listening!</a:t>
            </a:r>
          </a:p>
        </p:txBody>
      </p:sp>
    </p:spTree>
    <p:extLst>
      <p:ext uri="{BB962C8B-B14F-4D97-AF65-F5344CB8AC3E}">
        <p14:creationId xmlns:p14="http://schemas.microsoft.com/office/powerpoint/2010/main" val="351067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list our ideas here.</a:t>
            </a:r>
          </a:p>
          <a:p>
            <a:r>
              <a:rPr lang="en-US" altLang="zh-CN" dirty="0"/>
              <a:t>We use tensor field and transformed Gaussian kernels, to achieve the anisotropy requirement.</a:t>
            </a:r>
          </a:p>
          <a:p>
            <a:r>
              <a:rPr lang="en-US" altLang="zh-CN" dirty="0"/>
              <a:t>We use level set to divide the solid part and pores.</a:t>
            </a:r>
          </a:p>
          <a:p>
            <a:r>
              <a:rPr lang="en-US" altLang="zh-CN" dirty="0"/>
              <a:t>And then the concept called Morse-</a:t>
            </a:r>
            <a:r>
              <a:rPr lang="en-US" altLang="zh-CN" dirty="0" err="1"/>
              <a:t>smale</a:t>
            </a:r>
            <a:r>
              <a:rPr lang="en-US" altLang="zh-CN" dirty="0"/>
              <a:t> complex, helps us guarantee the connectivity.</a:t>
            </a:r>
          </a:p>
          <a:p>
            <a:endParaRPr lang="zh-CN" altLang="en-US" dirty="0"/>
          </a:p>
        </p:txBody>
      </p:sp>
    </p:spTree>
    <p:extLst>
      <p:ext uri="{BB962C8B-B14F-4D97-AF65-F5344CB8AC3E}">
        <p14:creationId xmlns:p14="http://schemas.microsoft.com/office/powerpoint/2010/main" val="424782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me introduce related work.</a:t>
            </a:r>
          </a:p>
          <a:p>
            <a:r>
              <a:rPr lang="en-US" altLang="zh-CN" dirty="0"/>
              <a:t>There are many porous structure modeling related work proposed these years.</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example the centroidal </a:t>
            </a:r>
            <a:r>
              <a:rPr lang="en-US" altLang="zh-CN" dirty="0" err="1"/>
              <a:t>voronoi</a:t>
            </a:r>
            <a:r>
              <a:rPr lang="en-US" altLang="zh-CN" dirty="0"/>
              <a:t> tessellation, mimics the honeycomb structure. And the plate-lattices is one kind of microstructure.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These work optimize model’s strength.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Martinez use anisotropic Voronoi to get high elasticity.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These projects can generate models with good physical properties. However, they generate closed-cell structures, which is not our goal.</a:t>
            </a:r>
          </a:p>
        </p:txBody>
      </p:sp>
    </p:spTree>
    <p:extLst>
      <p:ext uri="{BB962C8B-B14F-4D97-AF65-F5344CB8AC3E}">
        <p14:creationId xmlns:p14="http://schemas.microsoft.com/office/powerpoint/2010/main" val="72510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These structures contains metamaterial design, edge structure of anisotropic Voronoi, and strength optimization, for example the topology optimization.</a:t>
            </a:r>
          </a:p>
          <a:p>
            <a:endParaRPr lang="en-US" altLang="zh-CN" dirty="0"/>
          </a:p>
          <a:p>
            <a:pPr fontAlgn="t"/>
            <a:r>
              <a:rPr lang="en-US" altLang="zh-CN" dirty="0"/>
              <a:t>These structures can be seen as the open-cell, because we can easily confirm, the hollowed part inside the model is connected.</a:t>
            </a:r>
          </a:p>
          <a:p>
            <a:pPr fontAlgn="t"/>
            <a:r>
              <a:rPr lang="en-US" altLang="zh-CN" dirty="0"/>
              <a:t>But they are based on the truss.</a:t>
            </a:r>
          </a:p>
          <a:p>
            <a:pPr fontAlgn="t"/>
            <a:r>
              <a:rPr lang="en-US" altLang="zh-CN" dirty="0"/>
              <a:t>The </a:t>
            </a:r>
            <a:r>
              <a:rPr lang="en-US" altLang="zh-CN" dirty="0">
                <a:solidFill>
                  <a:srgbClr val="000000"/>
                </a:solidFill>
                <a:effectLst/>
              </a:rPr>
              <a:t>appearance is not similar to the natural porous structure. It’s very hard to tell where is a single pore inside the structure.</a:t>
            </a:r>
          </a:p>
          <a:p>
            <a:pPr fontAlgn="t"/>
            <a:r>
              <a:rPr lang="en-US" altLang="zh-CN" dirty="0">
                <a:solidFill>
                  <a:srgbClr val="000000"/>
                </a:solidFill>
                <a:effectLst/>
              </a:rPr>
              <a:t>And we want to control it by the pores directly.</a:t>
            </a:r>
          </a:p>
          <a:p>
            <a:pPr fontAlgn="t"/>
            <a:r>
              <a:rPr lang="en-US" altLang="zh-CN" dirty="0">
                <a:solidFill>
                  <a:srgbClr val="000000"/>
                </a:solidFill>
                <a:effectLst/>
              </a:rPr>
              <a:t>So, their good methods are not suitable for us.</a:t>
            </a:r>
            <a:endParaRPr lang="en-US" altLang="zh-CN" dirty="0">
              <a:effectLst/>
            </a:endParaRPr>
          </a:p>
        </p:txBody>
      </p:sp>
    </p:spTree>
    <p:extLst>
      <p:ext uri="{BB962C8B-B14F-4D97-AF65-F5344CB8AC3E}">
        <p14:creationId xmlns:p14="http://schemas.microsoft.com/office/powerpoint/2010/main" val="205349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TPMS is other kind of inner structure design.</a:t>
            </a:r>
          </a:p>
          <a:p>
            <a:r>
              <a:rPr lang="en-US" altLang="zh-CN" dirty="0"/>
              <a:t>They can offer smooth surface inside the model and make sure the void part is connected.</a:t>
            </a:r>
          </a:p>
          <a:p>
            <a:r>
              <a:rPr lang="en-US" altLang="zh-CN" dirty="0"/>
              <a:t>However, this structure divides the void to 2 parts. And it is hard to fit a complicated tensor field, like, the direction of tensor change rapidly in the field. So, the TPMS is not suitable to represent anisotropy.</a:t>
            </a:r>
          </a:p>
        </p:txBody>
      </p:sp>
    </p:spTree>
    <p:extLst>
      <p:ext uri="{BB962C8B-B14F-4D97-AF65-F5344CB8AC3E}">
        <p14:creationId xmlns:p14="http://schemas.microsoft.com/office/powerpoint/2010/main" val="317060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4DF57E0-D170-4F26-BA1A-6385F82CF8FB}"/>
              </a:ext>
            </a:extLst>
          </p:cNvPr>
          <p:cNvSpPr>
            <a:spLocks noGrp="1"/>
          </p:cNvSpPr>
          <p:nvPr>
            <p:ph type="body" idx="1"/>
          </p:nvPr>
        </p:nvSpPr>
        <p:spPr/>
        <p:txBody>
          <a:bodyPr/>
          <a:lstStyle/>
          <a:p>
            <a:r>
              <a:rPr lang="en-US" altLang="zh-CN" dirty="0"/>
              <a:t>Here is the overview of our work. At first, user inputs a tensor field. </a:t>
            </a:r>
          </a:p>
          <a:p>
            <a:endParaRPr lang="en-US" altLang="zh-CN" dirty="0"/>
          </a:p>
          <a:p>
            <a:r>
              <a:rPr lang="en-US" altLang="zh-CN" dirty="0"/>
              <a:t>Then we get point distribution by the blue-noise sampling. </a:t>
            </a:r>
          </a:p>
          <a:p>
            <a:endParaRPr lang="en-US" altLang="zh-CN" dirty="0"/>
          </a:p>
          <a:p>
            <a:r>
              <a:rPr lang="en-US" altLang="zh-CN" dirty="0"/>
              <a:t>Next step is to generate a scalar field. Each point is a Gaussian Kernel.</a:t>
            </a:r>
          </a:p>
          <a:p>
            <a:endParaRPr lang="en-US" altLang="zh-CN" dirty="0"/>
          </a:p>
          <a:p>
            <a:r>
              <a:rPr lang="en-US" altLang="zh-CN" dirty="0"/>
              <a:t>We use level-surface to separate the solid part and void part of the structure.</a:t>
            </a:r>
          </a:p>
          <a:p>
            <a:endParaRPr lang="en-US" altLang="zh-CN" dirty="0"/>
          </a:p>
          <a:p>
            <a:r>
              <a:rPr lang="en-US" altLang="zh-CN" dirty="0"/>
              <a:t>We check the connectivity of all pores and enforce it by MSC, I will introduce it later.</a:t>
            </a:r>
          </a:p>
          <a:p>
            <a:endParaRPr lang="en-US" altLang="zh-CN" dirty="0"/>
          </a:p>
          <a:p>
            <a:r>
              <a:rPr lang="en-US" altLang="zh-CN" dirty="0"/>
              <a:t>Then we extract the final structure.</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please let me introduce these steps one by one.</a:t>
            </a:r>
          </a:p>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of all, the tensor field.</a:t>
            </a:r>
          </a:p>
          <a:p>
            <a:r>
              <a:rPr lang="en-US" altLang="zh-CN" dirty="0"/>
              <a:t>We use tensor to represent the anisotropy in this work. Tensor has different values in three orthogonal principal directions.</a:t>
            </a:r>
          </a:p>
          <a:p>
            <a:r>
              <a:rPr lang="en-US" altLang="zh-CN" dirty="0"/>
              <a:t>In this figure, a tensor change the iso-surface from a sphere shape to an ellipsoid shape.</a:t>
            </a:r>
          </a:p>
          <a:p>
            <a:endParaRPr lang="en-US" altLang="zh-CN" dirty="0"/>
          </a:p>
          <a:p>
            <a:r>
              <a:rPr lang="en-US" altLang="zh-CN" dirty="0"/>
              <a:t>In our work, the tensor field is an input. The field can be designed or generated from a stress field.</a:t>
            </a:r>
          </a:p>
          <a:p>
            <a:r>
              <a:rPr lang="en-US" altLang="zh-CN" dirty="0"/>
              <a:t>In this picture, tensor field is designed.</a:t>
            </a:r>
          </a:p>
          <a:p>
            <a:r>
              <a:rPr lang="en-US" altLang="zh-CN" dirty="0"/>
              <a:t>Then the user selects the kernel number, for example one thousand, which means there are thousand pores in this model.</a:t>
            </a:r>
          </a:p>
          <a:p>
            <a:r>
              <a:rPr lang="en-US" altLang="zh-CN" dirty="0"/>
              <a:t>During our pipeline, the point distribution follows the blue-noise sampling method.</a:t>
            </a:r>
          </a:p>
          <a:p>
            <a:endParaRPr lang="en-US" altLang="zh-CN" dirty="0"/>
          </a:p>
        </p:txBody>
      </p:sp>
    </p:spTree>
    <p:extLst>
      <p:ext uri="{BB962C8B-B14F-4D97-AF65-F5344CB8AC3E}">
        <p14:creationId xmlns:p14="http://schemas.microsoft.com/office/powerpoint/2010/main" val="15797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039766-9AED-4DD8-80A3-6264B28985A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2BDCF27-534A-44C5-B250-4CDAA5266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AFD26DB-4599-4346-BA04-D52319875D7F}"/>
              </a:ext>
            </a:extLst>
          </p:cNvPr>
          <p:cNvSpPr>
            <a:spLocks noGrp="1"/>
          </p:cNvSpPr>
          <p:nvPr>
            <p:ph type="dt" sz="half" idx="10"/>
          </p:nvPr>
        </p:nvSpPr>
        <p:spPr/>
        <p:txBody>
          <a:bodyPr/>
          <a:lstStyle/>
          <a:p>
            <a:fld id="{B26D5C10-9DB7-479E-A8E6-72485210F1C6}" type="datetime1">
              <a:rPr lang="zh-CN" altLang="en-US" smtClean="0"/>
              <a:t>2021/2/15</a:t>
            </a:fld>
            <a:endParaRPr lang="zh-CN" altLang="en-US"/>
          </a:p>
        </p:txBody>
      </p:sp>
      <p:sp>
        <p:nvSpPr>
          <p:cNvPr id="5" name="页脚占位符 4">
            <a:extLst>
              <a:ext uri="{FF2B5EF4-FFF2-40B4-BE49-F238E27FC236}">
                <a16:creationId xmlns:a16="http://schemas.microsoft.com/office/drawing/2014/main" id="{D6402256-696F-4399-8CCB-C5B4647F04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6F04ED-A6BA-40DB-B07A-819733E70E2B}"/>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336293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A835EE-2A5A-4144-8E54-27204B82157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681057B-D0EC-40B9-8344-F4B09354244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7B16AC0-26D1-4B52-8119-C65666CD05F3}"/>
              </a:ext>
            </a:extLst>
          </p:cNvPr>
          <p:cNvSpPr>
            <a:spLocks noGrp="1"/>
          </p:cNvSpPr>
          <p:nvPr>
            <p:ph type="dt" sz="half" idx="10"/>
          </p:nvPr>
        </p:nvSpPr>
        <p:spPr/>
        <p:txBody>
          <a:bodyPr/>
          <a:lstStyle/>
          <a:p>
            <a:fld id="{9738705B-993D-43AD-8D6D-DCFD6C309F7E}" type="datetime1">
              <a:rPr lang="zh-CN" altLang="en-US" smtClean="0"/>
              <a:t>2021/2/15</a:t>
            </a:fld>
            <a:endParaRPr lang="zh-CN" altLang="en-US"/>
          </a:p>
        </p:txBody>
      </p:sp>
      <p:sp>
        <p:nvSpPr>
          <p:cNvPr id="5" name="页脚占位符 4">
            <a:extLst>
              <a:ext uri="{FF2B5EF4-FFF2-40B4-BE49-F238E27FC236}">
                <a16:creationId xmlns:a16="http://schemas.microsoft.com/office/drawing/2014/main" id="{E7767179-33E9-401C-B75B-7327BC51B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5CE99FD-018D-479F-9B62-DD2A5F6EDBF9}"/>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286064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E47669C-EB77-4894-887C-AFDBFFE84A5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52F416-4E48-4A58-B823-6F913082D83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9FC270-0B8A-43A0-9305-F982599BB0FB}"/>
              </a:ext>
            </a:extLst>
          </p:cNvPr>
          <p:cNvSpPr>
            <a:spLocks noGrp="1"/>
          </p:cNvSpPr>
          <p:nvPr>
            <p:ph type="dt" sz="half" idx="10"/>
          </p:nvPr>
        </p:nvSpPr>
        <p:spPr/>
        <p:txBody>
          <a:bodyPr/>
          <a:lstStyle/>
          <a:p>
            <a:fld id="{FA4AA8C2-2921-4FAA-9503-195E3CC792A4}" type="datetime1">
              <a:rPr lang="zh-CN" altLang="en-US" smtClean="0"/>
              <a:t>2021/2/15</a:t>
            </a:fld>
            <a:endParaRPr lang="zh-CN" altLang="en-US"/>
          </a:p>
        </p:txBody>
      </p:sp>
      <p:sp>
        <p:nvSpPr>
          <p:cNvPr id="5" name="页脚占位符 4">
            <a:extLst>
              <a:ext uri="{FF2B5EF4-FFF2-40B4-BE49-F238E27FC236}">
                <a16:creationId xmlns:a16="http://schemas.microsoft.com/office/drawing/2014/main" id="{761AE684-FCE8-4AB8-B5FA-AAA5DCA79A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DCDC8-8115-4616-B3AE-4C0EE342B890}"/>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358524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3689A6-BCAD-4337-9FAB-AE607C9610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5E34D0-49FD-4935-8C9A-87C9FFC517C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0F7517-7A13-445B-A985-A308B120043E}"/>
              </a:ext>
            </a:extLst>
          </p:cNvPr>
          <p:cNvSpPr>
            <a:spLocks noGrp="1"/>
          </p:cNvSpPr>
          <p:nvPr>
            <p:ph type="dt" sz="half" idx="10"/>
          </p:nvPr>
        </p:nvSpPr>
        <p:spPr/>
        <p:txBody>
          <a:bodyPr/>
          <a:lstStyle/>
          <a:p>
            <a:fld id="{3D58EA53-499A-4D2C-892C-4E794FAEDD52}" type="datetime1">
              <a:rPr lang="zh-CN" altLang="en-US" smtClean="0"/>
              <a:t>2021/2/15</a:t>
            </a:fld>
            <a:endParaRPr lang="zh-CN" altLang="en-US"/>
          </a:p>
        </p:txBody>
      </p:sp>
      <p:sp>
        <p:nvSpPr>
          <p:cNvPr id="5" name="页脚占位符 4">
            <a:extLst>
              <a:ext uri="{FF2B5EF4-FFF2-40B4-BE49-F238E27FC236}">
                <a16:creationId xmlns:a16="http://schemas.microsoft.com/office/drawing/2014/main" id="{F53662CF-B950-455A-9C51-E8FC647E4B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07494D-FC4F-4CCB-A5C0-9C24B320EC80}"/>
              </a:ext>
            </a:extLst>
          </p:cNvPr>
          <p:cNvSpPr>
            <a:spLocks noGrp="1"/>
          </p:cNvSpPr>
          <p:nvPr>
            <p:ph type="sldNum" sz="quarter" idx="12"/>
          </p:nvPr>
        </p:nvSpPr>
        <p:spPr>
          <a:xfrm>
            <a:off x="9448800" y="6480509"/>
            <a:ext cx="2743200" cy="365125"/>
          </a:xfrm>
        </p:spPr>
        <p:txBody>
          <a:bodyPr/>
          <a:lstStyle>
            <a:lvl1pPr>
              <a:defRPr sz="1600" b="1"/>
            </a:lvl1pPr>
          </a:lstStyle>
          <a:p>
            <a:fld id="{34BF821A-40F1-4CAB-960F-F4AAC66E2252}" type="slidenum">
              <a:rPr lang="zh-CN" altLang="en-US" smtClean="0"/>
              <a:pPr/>
              <a:t>‹#›</a:t>
            </a:fld>
            <a:endParaRPr lang="zh-CN" altLang="en-US" sz="1600" dirty="0"/>
          </a:p>
        </p:txBody>
      </p:sp>
    </p:spTree>
    <p:extLst>
      <p:ext uri="{BB962C8B-B14F-4D97-AF65-F5344CB8AC3E}">
        <p14:creationId xmlns:p14="http://schemas.microsoft.com/office/powerpoint/2010/main" val="154816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9FFA7B-99DD-4DEB-9998-177F6103361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8AC2399-6963-448B-89B8-C4523ECB3F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3A9D51-1FFD-4976-9262-27B314254EC0}"/>
              </a:ext>
            </a:extLst>
          </p:cNvPr>
          <p:cNvSpPr>
            <a:spLocks noGrp="1"/>
          </p:cNvSpPr>
          <p:nvPr>
            <p:ph type="dt" sz="half" idx="10"/>
          </p:nvPr>
        </p:nvSpPr>
        <p:spPr/>
        <p:txBody>
          <a:bodyPr/>
          <a:lstStyle/>
          <a:p>
            <a:fld id="{B43DFC91-C905-4F36-9DD8-B893DA7338D4}" type="datetime1">
              <a:rPr lang="zh-CN" altLang="en-US" smtClean="0"/>
              <a:t>2021/2/15</a:t>
            </a:fld>
            <a:endParaRPr lang="zh-CN" altLang="en-US"/>
          </a:p>
        </p:txBody>
      </p:sp>
      <p:sp>
        <p:nvSpPr>
          <p:cNvPr id="5" name="页脚占位符 4">
            <a:extLst>
              <a:ext uri="{FF2B5EF4-FFF2-40B4-BE49-F238E27FC236}">
                <a16:creationId xmlns:a16="http://schemas.microsoft.com/office/drawing/2014/main" id="{7FAF2B5E-69CB-4C9B-9665-81F5F89C9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257F3A3-0482-4A27-AAC1-0F9006CEEEFA}"/>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421054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3207DA-EFF3-46E5-9C2B-FB71174CDC4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EEE366-3C91-495E-9E7F-A04B6C1F940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02E9642-DD65-412D-94DF-5183F65A66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2F2BD3-85C4-46BB-9FAD-8C14C593E677}"/>
              </a:ext>
            </a:extLst>
          </p:cNvPr>
          <p:cNvSpPr>
            <a:spLocks noGrp="1"/>
          </p:cNvSpPr>
          <p:nvPr>
            <p:ph type="dt" sz="half" idx="10"/>
          </p:nvPr>
        </p:nvSpPr>
        <p:spPr/>
        <p:txBody>
          <a:bodyPr/>
          <a:lstStyle/>
          <a:p>
            <a:fld id="{E8306B3E-E2BC-45E0-9994-92AD34EEB578}" type="datetime1">
              <a:rPr lang="zh-CN" altLang="en-US" smtClean="0"/>
              <a:t>2021/2/15</a:t>
            </a:fld>
            <a:endParaRPr lang="zh-CN" altLang="en-US"/>
          </a:p>
        </p:txBody>
      </p:sp>
      <p:sp>
        <p:nvSpPr>
          <p:cNvPr id="6" name="页脚占位符 5">
            <a:extLst>
              <a:ext uri="{FF2B5EF4-FFF2-40B4-BE49-F238E27FC236}">
                <a16:creationId xmlns:a16="http://schemas.microsoft.com/office/drawing/2014/main" id="{B5ED26F7-989F-47B9-985B-E211C0221B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E9AEE0-4A45-4C14-88C6-43F2983BDB1B}"/>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287589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D5C6F0-3BA9-4065-B891-10CC3BCE9A2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54035-76F5-46A6-85A5-1685283AFC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52D1D3B-B145-430B-93E2-F3527740B5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2F461-8A69-4045-8DFB-879E425DC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380D9BB-A7AD-4DB2-9B59-0EEFF29D282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3BE028-7250-4452-8AA2-C460CC6661A8}"/>
              </a:ext>
            </a:extLst>
          </p:cNvPr>
          <p:cNvSpPr>
            <a:spLocks noGrp="1"/>
          </p:cNvSpPr>
          <p:nvPr>
            <p:ph type="dt" sz="half" idx="10"/>
          </p:nvPr>
        </p:nvSpPr>
        <p:spPr/>
        <p:txBody>
          <a:bodyPr/>
          <a:lstStyle/>
          <a:p>
            <a:fld id="{88C48881-DA10-40CD-A304-60518952BD8B}" type="datetime1">
              <a:rPr lang="zh-CN" altLang="en-US" smtClean="0"/>
              <a:t>2021/2/15</a:t>
            </a:fld>
            <a:endParaRPr lang="zh-CN" altLang="en-US"/>
          </a:p>
        </p:txBody>
      </p:sp>
      <p:sp>
        <p:nvSpPr>
          <p:cNvPr id="8" name="页脚占位符 7">
            <a:extLst>
              <a:ext uri="{FF2B5EF4-FFF2-40B4-BE49-F238E27FC236}">
                <a16:creationId xmlns:a16="http://schemas.microsoft.com/office/drawing/2014/main" id="{F2928417-7681-4306-B43F-C307DDFEB71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5686DE-CD78-4808-8459-8CD04CF67750}"/>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1630140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C5FF12-2B21-45DF-953D-720058113A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B8E00D7-9611-4125-B8DE-39F0F156B8BB}"/>
              </a:ext>
            </a:extLst>
          </p:cNvPr>
          <p:cNvSpPr>
            <a:spLocks noGrp="1"/>
          </p:cNvSpPr>
          <p:nvPr>
            <p:ph type="dt" sz="half" idx="10"/>
          </p:nvPr>
        </p:nvSpPr>
        <p:spPr/>
        <p:txBody>
          <a:bodyPr/>
          <a:lstStyle/>
          <a:p>
            <a:fld id="{C1C2CF29-D5FD-467B-86B5-60A5754D1F21}" type="datetime1">
              <a:rPr lang="zh-CN" altLang="en-US" smtClean="0"/>
              <a:t>2021/2/15</a:t>
            </a:fld>
            <a:endParaRPr lang="zh-CN" altLang="en-US"/>
          </a:p>
        </p:txBody>
      </p:sp>
      <p:sp>
        <p:nvSpPr>
          <p:cNvPr id="4" name="页脚占位符 3">
            <a:extLst>
              <a:ext uri="{FF2B5EF4-FFF2-40B4-BE49-F238E27FC236}">
                <a16:creationId xmlns:a16="http://schemas.microsoft.com/office/drawing/2014/main" id="{9A73888E-9F5A-4892-A516-8B5473D2EC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F1BFA22-9B7F-4DA8-B1CD-B314C56566C9}"/>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271523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A7CE8D-EA5A-4CFA-B201-BF19C428B435}"/>
              </a:ext>
            </a:extLst>
          </p:cNvPr>
          <p:cNvSpPr>
            <a:spLocks noGrp="1"/>
          </p:cNvSpPr>
          <p:nvPr>
            <p:ph type="dt" sz="half" idx="10"/>
          </p:nvPr>
        </p:nvSpPr>
        <p:spPr/>
        <p:txBody>
          <a:bodyPr/>
          <a:lstStyle/>
          <a:p>
            <a:fld id="{FF86922D-77AE-4238-9BE4-510C783EEA17}" type="datetime1">
              <a:rPr lang="zh-CN" altLang="en-US" smtClean="0"/>
              <a:t>2021/2/15</a:t>
            </a:fld>
            <a:endParaRPr lang="zh-CN" altLang="en-US"/>
          </a:p>
        </p:txBody>
      </p:sp>
      <p:sp>
        <p:nvSpPr>
          <p:cNvPr id="3" name="页脚占位符 2">
            <a:extLst>
              <a:ext uri="{FF2B5EF4-FFF2-40B4-BE49-F238E27FC236}">
                <a16:creationId xmlns:a16="http://schemas.microsoft.com/office/drawing/2014/main" id="{02F93E3D-7A8C-46A0-A74A-25EDE5280FE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9C7CE4-4CC3-4A84-B712-E6D660A8E0AE}"/>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292036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92CF5-62CB-4F24-9459-F880E8D58A5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C21AFAA-89C4-4864-BD2D-A0E0D1FCF7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F8E456-9D6A-4C71-A3AA-6A12B9E3D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2287A7-01C5-4094-BF3A-F249E699EA13}"/>
              </a:ext>
            </a:extLst>
          </p:cNvPr>
          <p:cNvSpPr>
            <a:spLocks noGrp="1"/>
          </p:cNvSpPr>
          <p:nvPr>
            <p:ph type="dt" sz="half" idx="10"/>
          </p:nvPr>
        </p:nvSpPr>
        <p:spPr/>
        <p:txBody>
          <a:bodyPr/>
          <a:lstStyle/>
          <a:p>
            <a:fld id="{E5036FDE-DF4E-493D-83C4-F520D267E6C8}" type="datetime1">
              <a:rPr lang="zh-CN" altLang="en-US" smtClean="0"/>
              <a:t>2021/2/15</a:t>
            </a:fld>
            <a:endParaRPr lang="zh-CN" altLang="en-US"/>
          </a:p>
        </p:txBody>
      </p:sp>
      <p:sp>
        <p:nvSpPr>
          <p:cNvPr id="6" name="页脚占位符 5">
            <a:extLst>
              <a:ext uri="{FF2B5EF4-FFF2-40B4-BE49-F238E27FC236}">
                <a16:creationId xmlns:a16="http://schemas.microsoft.com/office/drawing/2014/main" id="{80D7EE7B-5178-4B77-8E2A-6E7841AA3E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DEC2B3-06A1-47DC-ACD8-5AE9D7484EA3}"/>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75819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66F6C-F07A-4BD2-87DF-F11C23A5220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29AF66-7EF7-4DA5-AC76-FB61DE7D10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1B0D44F-E383-4E86-AA0F-F22DC4F51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DE4DB0-5E0E-47FD-9E56-59FCF4B1BFB9}"/>
              </a:ext>
            </a:extLst>
          </p:cNvPr>
          <p:cNvSpPr>
            <a:spLocks noGrp="1"/>
          </p:cNvSpPr>
          <p:nvPr>
            <p:ph type="dt" sz="half" idx="10"/>
          </p:nvPr>
        </p:nvSpPr>
        <p:spPr/>
        <p:txBody>
          <a:bodyPr/>
          <a:lstStyle/>
          <a:p>
            <a:fld id="{C8872A84-3D71-4EF4-9399-0A892A9D0CE0}" type="datetime1">
              <a:rPr lang="zh-CN" altLang="en-US" smtClean="0"/>
              <a:t>2021/2/15</a:t>
            </a:fld>
            <a:endParaRPr lang="zh-CN" altLang="en-US"/>
          </a:p>
        </p:txBody>
      </p:sp>
      <p:sp>
        <p:nvSpPr>
          <p:cNvPr id="6" name="页脚占位符 5">
            <a:extLst>
              <a:ext uri="{FF2B5EF4-FFF2-40B4-BE49-F238E27FC236}">
                <a16:creationId xmlns:a16="http://schemas.microsoft.com/office/drawing/2014/main" id="{B583462B-F2BB-4B01-9564-C39D4773F3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FE8C89-D7DF-4672-BD8D-F85FEE4EF4E9}"/>
              </a:ext>
            </a:extLst>
          </p:cNvPr>
          <p:cNvSpPr>
            <a:spLocks noGrp="1"/>
          </p:cNvSpPr>
          <p:nvPr>
            <p:ph type="sldNum" sz="quarter" idx="12"/>
          </p:nvPr>
        </p:nvSpPr>
        <p:spPr/>
        <p:txBody>
          <a:body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206783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6319491-D20A-49A7-8EA6-6E6F6A5AC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C347507-4078-48B4-874E-A4221B4F4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4FD1AB-F8B7-495E-9EA6-57F31363A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C56BF-7599-4675-9DA9-66F6996F8D49}" type="datetime1">
              <a:rPr lang="zh-CN" altLang="en-US" smtClean="0"/>
              <a:t>2021/2/15</a:t>
            </a:fld>
            <a:endParaRPr lang="zh-CN" altLang="en-US"/>
          </a:p>
        </p:txBody>
      </p:sp>
      <p:sp>
        <p:nvSpPr>
          <p:cNvPr id="5" name="页脚占位符 4">
            <a:extLst>
              <a:ext uri="{FF2B5EF4-FFF2-40B4-BE49-F238E27FC236}">
                <a16:creationId xmlns:a16="http://schemas.microsoft.com/office/drawing/2014/main" id="{F033ACF6-45D5-43D1-BDF1-07DB18098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70B9A3-C1F0-4B2C-93E7-10F50F20B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F821A-40F1-4CAB-960F-F4AAC66E2252}" type="slidenum">
              <a:rPr lang="zh-CN" altLang="en-US" smtClean="0"/>
              <a:t>‹#›</a:t>
            </a:fld>
            <a:endParaRPr lang="zh-CN" altLang="en-US"/>
          </a:p>
        </p:txBody>
      </p:sp>
    </p:spTree>
    <p:extLst>
      <p:ext uri="{BB962C8B-B14F-4D97-AF65-F5344CB8AC3E}">
        <p14:creationId xmlns:p14="http://schemas.microsoft.com/office/powerpoint/2010/main" val="110227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hyperlink" Target="http://www.posterus.sk/wp-content/uploads/Fig11.JP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emf"/></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28.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irc.cs.sdu.edu.cn/Porous/index.html" TargetMode="External"/><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png"/><Relationship Id="rId4" Type="http://schemas.openxmlformats.org/officeDocument/2006/relationships/image" Target="../media/image2.jpeg"/><Relationship Id="rId9" Type="http://schemas.openxmlformats.org/officeDocument/2006/relationships/image" Target="../media/image10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4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B74927-47F9-4EE6-BEFF-C4420B0ADC06}"/>
              </a:ext>
            </a:extLst>
          </p:cNvPr>
          <p:cNvSpPr>
            <a:spLocks noGrp="1"/>
          </p:cNvSpPr>
          <p:nvPr>
            <p:ph type="ctrTitle"/>
          </p:nvPr>
        </p:nvSpPr>
        <p:spPr>
          <a:xfrm>
            <a:off x="1524000" y="2566915"/>
            <a:ext cx="9144000" cy="2387600"/>
          </a:xfrm>
        </p:spPr>
        <p:txBody>
          <a:bodyPr/>
          <a:lstStyle/>
          <a:p>
            <a:r>
              <a:rPr lang="en-US" altLang="zh-CN" dirty="0"/>
              <a:t>Organic Open-cell Porous Structure Modeling</a:t>
            </a:r>
            <a:endParaRPr lang="zh-CN" altLang="en-US" dirty="0"/>
          </a:p>
        </p:txBody>
      </p:sp>
      <p:sp>
        <p:nvSpPr>
          <p:cNvPr id="3" name="副标题 2">
            <a:extLst>
              <a:ext uri="{FF2B5EF4-FFF2-40B4-BE49-F238E27FC236}">
                <a16:creationId xmlns:a16="http://schemas.microsoft.com/office/drawing/2014/main" id="{78D9502A-E6F0-4FA3-B857-D548ECD89CD8}"/>
              </a:ext>
            </a:extLst>
          </p:cNvPr>
          <p:cNvSpPr>
            <a:spLocks noGrp="1"/>
          </p:cNvSpPr>
          <p:nvPr>
            <p:ph type="subTitle" idx="1"/>
          </p:nvPr>
        </p:nvSpPr>
        <p:spPr>
          <a:xfrm>
            <a:off x="489284" y="5074841"/>
            <a:ext cx="11213432" cy="1655762"/>
          </a:xfrm>
        </p:spPr>
        <p:txBody>
          <a:bodyPr/>
          <a:lstStyle/>
          <a:p>
            <a:r>
              <a:rPr lang="en-US" altLang="zh-CN" b="1" dirty="0" err="1"/>
              <a:t>Lihao</a:t>
            </a:r>
            <a:r>
              <a:rPr lang="en-US" altLang="zh-CN" b="1" dirty="0"/>
              <a:t> Tian</a:t>
            </a:r>
            <a:r>
              <a:rPr lang="en-US" altLang="zh-CN" dirty="0"/>
              <a:t>, Lin Lu*, </a:t>
            </a:r>
            <a:r>
              <a:rPr lang="en-US" altLang="zh-CN" dirty="0" err="1"/>
              <a:t>Weikai</a:t>
            </a:r>
            <a:r>
              <a:rPr lang="en-US" altLang="zh-CN" dirty="0"/>
              <a:t> Chen, Yang Xia, Charlie C. L. Wang, </a:t>
            </a:r>
            <a:r>
              <a:rPr lang="en-US" altLang="zh-CN" dirty="0" err="1"/>
              <a:t>Wenping</a:t>
            </a:r>
            <a:r>
              <a:rPr lang="en-US" altLang="zh-CN" dirty="0"/>
              <a:t> Wang</a:t>
            </a:r>
            <a:endParaRPr lang="zh-CN" altLang="en-US" dirty="0"/>
          </a:p>
        </p:txBody>
      </p:sp>
      <p:pic>
        <p:nvPicPr>
          <p:cNvPr id="10" name="内容占位符 4">
            <a:extLst>
              <a:ext uri="{FF2B5EF4-FFF2-40B4-BE49-F238E27FC236}">
                <a16:creationId xmlns:a16="http://schemas.microsoft.com/office/drawing/2014/main" id="{AA9D98C8-CE3D-454B-A48B-D8A9FDFCD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6" y="0"/>
            <a:ext cx="12217998" cy="3200400"/>
          </a:xfrm>
          <a:prstGeom prst="rect">
            <a:avLst/>
          </a:prstGeom>
        </p:spPr>
      </p:pic>
      <p:pic>
        <p:nvPicPr>
          <p:cNvPr id="11" name="Picture 2">
            <a:extLst>
              <a:ext uri="{FF2B5EF4-FFF2-40B4-BE49-F238E27FC236}">
                <a16:creationId xmlns:a16="http://schemas.microsoft.com/office/drawing/2014/main" id="{F3D42B9A-0D28-4632-AA46-1B0EB6A90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349" y="5935401"/>
            <a:ext cx="913617" cy="913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F33C5FF2-0DF0-4CE1-A2E2-7C4B078A5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028" y="5967664"/>
            <a:ext cx="809687" cy="8113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4F83FF6B-1C25-41BE-907E-EE5E02FB1A61}"/>
              </a:ext>
            </a:extLst>
          </p:cNvPr>
          <p:cNvPicPr>
            <a:picLocks noChangeAspect="1"/>
          </p:cNvPicPr>
          <p:nvPr/>
        </p:nvPicPr>
        <p:blipFill rotWithShape="1">
          <a:blip r:embed="rId6"/>
          <a:srcRect r="30150" b="8299"/>
          <a:stretch/>
        </p:blipFill>
        <p:spPr>
          <a:xfrm>
            <a:off x="7001836" y="6098311"/>
            <a:ext cx="1669362" cy="550011"/>
          </a:xfrm>
          <a:prstGeom prst="rect">
            <a:avLst/>
          </a:prstGeom>
        </p:spPr>
      </p:pic>
      <p:pic>
        <p:nvPicPr>
          <p:cNvPr id="14" name="Picture 10">
            <a:extLst>
              <a:ext uri="{FF2B5EF4-FFF2-40B4-BE49-F238E27FC236}">
                <a16:creationId xmlns:a16="http://schemas.microsoft.com/office/drawing/2014/main" id="{46203C31-9E45-4765-9458-F0F04EB5D0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0885" y="5967664"/>
            <a:ext cx="1943362" cy="8113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CL logo and HKU crest">
            <a:extLst>
              <a:ext uri="{FF2B5EF4-FFF2-40B4-BE49-F238E27FC236}">
                <a16:creationId xmlns:a16="http://schemas.microsoft.com/office/drawing/2014/main" id="{767AC323-9933-46D2-A7D8-390E1AFD6F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931"/>
          <a:stretch/>
        </p:blipFill>
        <p:spPr bwMode="auto">
          <a:xfrm>
            <a:off x="11424247" y="5973039"/>
            <a:ext cx="809687" cy="884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
            <a:extLst>
              <a:ext uri="{FF2B5EF4-FFF2-40B4-BE49-F238E27FC236}">
                <a16:creationId xmlns:a16="http://schemas.microsoft.com/office/drawing/2014/main" id="{6EBF957F-CA6D-4F9D-8DF2-D596839129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608" b="5944"/>
          <a:stretch/>
        </p:blipFill>
        <p:spPr bwMode="auto">
          <a:xfrm>
            <a:off x="0" y="5463505"/>
            <a:ext cx="1688068" cy="139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6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12A785-5699-499C-AB64-44EF0B440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09" y="2343237"/>
            <a:ext cx="1674292" cy="3475745"/>
          </a:xfrm>
          <a:prstGeom prst="rect">
            <a:avLst/>
          </a:prstGeom>
        </p:spPr>
      </p:pic>
      <p:pic>
        <p:nvPicPr>
          <p:cNvPr id="7" name="图片 6">
            <a:extLst>
              <a:ext uri="{FF2B5EF4-FFF2-40B4-BE49-F238E27FC236}">
                <a16:creationId xmlns:a16="http://schemas.microsoft.com/office/drawing/2014/main" id="{B38F94C4-0373-4423-A871-CBCD05F96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554" y="2343237"/>
            <a:ext cx="1674292" cy="3475745"/>
          </a:xfrm>
          <a:prstGeom prst="rect">
            <a:avLst/>
          </a:prstGeom>
        </p:spPr>
      </p:pic>
      <p:pic>
        <p:nvPicPr>
          <p:cNvPr id="9" name="图片 8">
            <a:extLst>
              <a:ext uri="{FF2B5EF4-FFF2-40B4-BE49-F238E27FC236}">
                <a16:creationId xmlns:a16="http://schemas.microsoft.com/office/drawing/2014/main" id="{36EDDDC3-8E55-4585-B378-7E715B355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188" y="2343238"/>
            <a:ext cx="1674292" cy="3475745"/>
          </a:xfrm>
          <a:prstGeom prst="rect">
            <a:avLst/>
          </a:prstGeom>
        </p:spPr>
      </p:pic>
      <p:pic>
        <p:nvPicPr>
          <p:cNvPr id="11" name="图片 10">
            <a:extLst>
              <a:ext uri="{FF2B5EF4-FFF2-40B4-BE49-F238E27FC236}">
                <a16:creationId xmlns:a16="http://schemas.microsoft.com/office/drawing/2014/main" id="{B94FE863-5F5D-4890-A5D3-494CB571F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205" y="2343237"/>
            <a:ext cx="1674292" cy="3475745"/>
          </a:xfrm>
          <a:prstGeom prst="rect">
            <a:avLst/>
          </a:prstGeom>
        </p:spPr>
      </p:pic>
      <p:pic>
        <p:nvPicPr>
          <p:cNvPr id="17" name="图片 16">
            <a:extLst>
              <a:ext uri="{FF2B5EF4-FFF2-40B4-BE49-F238E27FC236}">
                <a16:creationId xmlns:a16="http://schemas.microsoft.com/office/drawing/2014/main" id="{AF65F4B2-76D4-4438-9D29-293F033DA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8567" y="2112982"/>
            <a:ext cx="1909116" cy="3815318"/>
          </a:xfrm>
          <a:prstGeom prst="rect">
            <a:avLst/>
          </a:prstGeom>
        </p:spPr>
      </p:pic>
      <p:pic>
        <p:nvPicPr>
          <p:cNvPr id="21" name="图片 20">
            <a:extLst>
              <a:ext uri="{FF2B5EF4-FFF2-40B4-BE49-F238E27FC236}">
                <a16:creationId xmlns:a16="http://schemas.microsoft.com/office/drawing/2014/main" id="{044CBAB1-A9F5-4D3C-93C1-EB3AD9EBA6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5588" y="2071270"/>
            <a:ext cx="1909116" cy="3815318"/>
          </a:xfrm>
          <a:prstGeom prst="rect">
            <a:avLst/>
          </a:prstGeom>
        </p:spPr>
      </p:pic>
      <p:sp>
        <p:nvSpPr>
          <p:cNvPr id="10" name="标题 1">
            <a:extLst>
              <a:ext uri="{FF2B5EF4-FFF2-40B4-BE49-F238E27FC236}">
                <a16:creationId xmlns:a16="http://schemas.microsoft.com/office/drawing/2014/main" id="{D0549D3B-EDAF-41F1-933F-F77816E5DBE2}"/>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Tensor Fields</a:t>
            </a:r>
            <a:endParaRPr lang="zh-CN" altLang="en-US" b="1"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CB0E7A7D-B475-494A-BC31-1659C1AC1CDA}"/>
              </a:ext>
            </a:extLst>
          </p:cNvPr>
          <p:cNvSpPr>
            <a:spLocks noGrp="1"/>
          </p:cNvSpPr>
          <p:nvPr>
            <p:ph type="sldNum" sz="quarter" idx="12"/>
          </p:nvPr>
        </p:nvSpPr>
        <p:spPr/>
        <p:txBody>
          <a:bodyPr/>
          <a:lstStyle/>
          <a:p>
            <a:fld id="{34BF821A-40F1-4CAB-960F-F4AAC66E2252}" type="slidenum">
              <a:rPr lang="zh-CN" altLang="en-US" smtClean="0"/>
              <a:t>10</a:t>
            </a:fld>
            <a:endParaRPr lang="zh-CN" altLang="en-US"/>
          </a:p>
        </p:txBody>
      </p:sp>
      <p:sp>
        <p:nvSpPr>
          <p:cNvPr id="3" name="文本框 2">
            <a:extLst>
              <a:ext uri="{FF2B5EF4-FFF2-40B4-BE49-F238E27FC236}">
                <a16:creationId xmlns:a16="http://schemas.microsoft.com/office/drawing/2014/main" id="{B818CEC2-32F3-41D6-86E0-9F2E1F175851}"/>
              </a:ext>
            </a:extLst>
          </p:cNvPr>
          <p:cNvSpPr txBox="1"/>
          <p:nvPr/>
        </p:nvSpPr>
        <p:spPr>
          <a:xfrm>
            <a:off x="832362" y="5818982"/>
            <a:ext cx="737702" cy="369332"/>
          </a:xfrm>
          <a:prstGeom prst="rect">
            <a:avLst/>
          </a:prstGeom>
          <a:noFill/>
        </p:spPr>
        <p:txBody>
          <a:bodyPr wrap="none" rtlCol="0">
            <a:spAutoFit/>
          </a:bodyPr>
          <a:lstStyle/>
          <a:p>
            <a:r>
              <a:rPr lang="en-US" altLang="zh-CN" dirty="0"/>
              <a:t>Value</a:t>
            </a:r>
            <a:endParaRPr lang="zh-CN" altLang="en-US" dirty="0"/>
          </a:p>
        </p:txBody>
      </p:sp>
      <p:sp>
        <p:nvSpPr>
          <p:cNvPr id="4" name="文本框 3">
            <a:extLst>
              <a:ext uri="{FF2B5EF4-FFF2-40B4-BE49-F238E27FC236}">
                <a16:creationId xmlns:a16="http://schemas.microsoft.com/office/drawing/2014/main" id="{3C1A78D5-B0FC-47BE-91FB-EB8F5D35ADEA}"/>
              </a:ext>
            </a:extLst>
          </p:cNvPr>
          <p:cNvSpPr txBox="1"/>
          <p:nvPr/>
        </p:nvSpPr>
        <p:spPr>
          <a:xfrm>
            <a:off x="2028484" y="5818982"/>
            <a:ext cx="1308371" cy="369332"/>
          </a:xfrm>
          <a:prstGeom prst="rect">
            <a:avLst/>
          </a:prstGeom>
          <a:noFill/>
        </p:spPr>
        <p:txBody>
          <a:bodyPr wrap="none" rtlCol="0">
            <a:spAutoFit/>
          </a:bodyPr>
          <a:lstStyle/>
          <a:p>
            <a:r>
              <a:rPr lang="en-US" altLang="zh-CN" dirty="0"/>
              <a:t>Orientation</a:t>
            </a:r>
            <a:endParaRPr lang="zh-CN" altLang="en-US" dirty="0"/>
          </a:p>
        </p:txBody>
      </p:sp>
      <p:sp>
        <p:nvSpPr>
          <p:cNvPr id="6" name="文本框 5">
            <a:extLst>
              <a:ext uri="{FF2B5EF4-FFF2-40B4-BE49-F238E27FC236}">
                <a16:creationId xmlns:a16="http://schemas.microsoft.com/office/drawing/2014/main" id="{4C3EB7FE-AD98-4FFD-82B3-BC7C29F4C2E4}"/>
              </a:ext>
            </a:extLst>
          </p:cNvPr>
          <p:cNvSpPr txBox="1"/>
          <p:nvPr/>
        </p:nvSpPr>
        <p:spPr>
          <a:xfrm>
            <a:off x="3838221" y="5818982"/>
            <a:ext cx="1925527" cy="369332"/>
          </a:xfrm>
          <a:prstGeom prst="rect">
            <a:avLst/>
          </a:prstGeom>
          <a:noFill/>
        </p:spPr>
        <p:txBody>
          <a:bodyPr wrap="none" rtlCol="0">
            <a:spAutoFit/>
          </a:bodyPr>
          <a:lstStyle/>
          <a:p>
            <a:r>
              <a:rPr lang="en-US" altLang="zh-CN" dirty="0"/>
              <a:t>Pores distribution</a:t>
            </a:r>
            <a:endParaRPr lang="zh-CN" altLang="en-US" dirty="0"/>
          </a:p>
        </p:txBody>
      </p:sp>
      <p:sp>
        <p:nvSpPr>
          <p:cNvPr id="8" name="文本框 7">
            <a:extLst>
              <a:ext uri="{FF2B5EF4-FFF2-40B4-BE49-F238E27FC236}">
                <a16:creationId xmlns:a16="http://schemas.microsoft.com/office/drawing/2014/main" id="{F9829C35-7FB3-4242-A6AF-348ACB135B43}"/>
              </a:ext>
            </a:extLst>
          </p:cNvPr>
          <p:cNvSpPr txBox="1"/>
          <p:nvPr/>
        </p:nvSpPr>
        <p:spPr>
          <a:xfrm>
            <a:off x="6833664" y="5818982"/>
            <a:ext cx="737702" cy="369332"/>
          </a:xfrm>
          <a:prstGeom prst="rect">
            <a:avLst/>
          </a:prstGeom>
          <a:noFill/>
        </p:spPr>
        <p:txBody>
          <a:bodyPr wrap="none" rtlCol="0">
            <a:spAutoFit/>
          </a:bodyPr>
          <a:lstStyle/>
          <a:p>
            <a:r>
              <a:rPr lang="en-US" altLang="zh-CN" dirty="0"/>
              <a:t>Value</a:t>
            </a:r>
            <a:endParaRPr lang="zh-CN" altLang="en-US" dirty="0"/>
          </a:p>
        </p:txBody>
      </p:sp>
      <p:sp>
        <p:nvSpPr>
          <p:cNvPr id="14" name="文本框 13">
            <a:extLst>
              <a:ext uri="{FF2B5EF4-FFF2-40B4-BE49-F238E27FC236}">
                <a16:creationId xmlns:a16="http://schemas.microsoft.com/office/drawing/2014/main" id="{5472CB01-BFA0-4264-9234-5021D2A5AB7E}"/>
              </a:ext>
            </a:extLst>
          </p:cNvPr>
          <p:cNvSpPr txBox="1"/>
          <p:nvPr/>
        </p:nvSpPr>
        <p:spPr>
          <a:xfrm>
            <a:off x="8128131" y="5818982"/>
            <a:ext cx="1308371" cy="369332"/>
          </a:xfrm>
          <a:prstGeom prst="rect">
            <a:avLst/>
          </a:prstGeom>
          <a:noFill/>
        </p:spPr>
        <p:txBody>
          <a:bodyPr wrap="none" rtlCol="0">
            <a:spAutoFit/>
          </a:bodyPr>
          <a:lstStyle/>
          <a:p>
            <a:r>
              <a:rPr lang="en-US" altLang="zh-CN" dirty="0"/>
              <a:t>Orientation</a:t>
            </a:r>
            <a:endParaRPr lang="zh-CN" altLang="en-US" dirty="0"/>
          </a:p>
        </p:txBody>
      </p:sp>
      <p:sp>
        <p:nvSpPr>
          <p:cNvPr id="16" name="文本框 15">
            <a:extLst>
              <a:ext uri="{FF2B5EF4-FFF2-40B4-BE49-F238E27FC236}">
                <a16:creationId xmlns:a16="http://schemas.microsoft.com/office/drawing/2014/main" id="{9B41DF65-7B68-4FEB-9500-15E80F645582}"/>
              </a:ext>
            </a:extLst>
          </p:cNvPr>
          <p:cNvSpPr txBox="1"/>
          <p:nvPr/>
        </p:nvSpPr>
        <p:spPr>
          <a:xfrm>
            <a:off x="9839523" y="5818982"/>
            <a:ext cx="1925527" cy="369332"/>
          </a:xfrm>
          <a:prstGeom prst="rect">
            <a:avLst/>
          </a:prstGeom>
          <a:noFill/>
        </p:spPr>
        <p:txBody>
          <a:bodyPr wrap="none" rtlCol="0">
            <a:spAutoFit/>
          </a:bodyPr>
          <a:lstStyle/>
          <a:p>
            <a:r>
              <a:rPr lang="en-US" altLang="zh-CN" dirty="0"/>
              <a:t>Pores distribution</a:t>
            </a:r>
            <a:endParaRPr lang="zh-CN" altLang="en-US" dirty="0"/>
          </a:p>
        </p:txBody>
      </p:sp>
    </p:spTree>
    <p:extLst>
      <p:ext uri="{BB962C8B-B14F-4D97-AF65-F5344CB8AC3E}">
        <p14:creationId xmlns:p14="http://schemas.microsoft.com/office/powerpoint/2010/main" val="107478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0C4F4E6-7CBB-4E86-9C5F-68CF2C8BD61C}"/>
              </a:ext>
            </a:extLst>
          </p:cNvPr>
          <p:cNvPicPr>
            <a:picLocks noChangeAspect="1"/>
          </p:cNvPicPr>
          <p:nvPr/>
        </p:nvPicPr>
        <p:blipFill rotWithShape="1">
          <a:blip r:embed="rId3"/>
          <a:srcRect l="37564" t="6805"/>
          <a:stretch/>
        </p:blipFill>
        <p:spPr>
          <a:xfrm>
            <a:off x="8156210" y="4376000"/>
            <a:ext cx="4072852" cy="2093884"/>
          </a:xfrm>
          <a:prstGeom prst="rect">
            <a:avLst/>
          </a:prstGeom>
        </p:spPr>
      </p:pic>
      <p:sp>
        <p:nvSpPr>
          <p:cNvPr id="5" name="AutoShape 2" descr="porous_pavemen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文本框 8">
            <a:extLst>
              <a:ext uri="{FF2B5EF4-FFF2-40B4-BE49-F238E27FC236}">
                <a16:creationId xmlns:a16="http://schemas.microsoft.com/office/drawing/2014/main" id="{2C89E83C-0B7C-45EF-BA73-8EC2AD8514D5}"/>
              </a:ext>
            </a:extLst>
          </p:cNvPr>
          <p:cNvSpPr txBox="1"/>
          <p:nvPr/>
        </p:nvSpPr>
        <p:spPr>
          <a:xfrm>
            <a:off x="4753352" y="3363566"/>
            <a:ext cx="2364750" cy="369332"/>
          </a:xfrm>
          <a:prstGeom prst="rect">
            <a:avLst/>
          </a:prstGeom>
          <a:noFill/>
        </p:spPr>
        <p:txBody>
          <a:bodyPr wrap="none" rtlCol="0">
            <a:spAutoFit/>
          </a:bodyPr>
          <a:lstStyle/>
          <a:p>
            <a:r>
              <a:rPr lang="en-US" altLang="zh-CN" b="1" dirty="0"/>
              <a:t>Blue-noise Sampling</a:t>
            </a:r>
            <a:endParaRPr lang="en-US" b="1" dirty="0"/>
          </a:p>
        </p:txBody>
      </p:sp>
      <p:sp>
        <p:nvSpPr>
          <p:cNvPr id="14" name="文本框 13">
            <a:extLst>
              <a:ext uri="{FF2B5EF4-FFF2-40B4-BE49-F238E27FC236}">
                <a16:creationId xmlns:a16="http://schemas.microsoft.com/office/drawing/2014/main" id="{DD55210E-8E78-47EF-9EAC-C009FB9FDE8D}"/>
              </a:ext>
            </a:extLst>
          </p:cNvPr>
          <p:cNvSpPr txBox="1"/>
          <p:nvPr/>
        </p:nvSpPr>
        <p:spPr>
          <a:xfrm>
            <a:off x="998592" y="3363566"/>
            <a:ext cx="2000869" cy="369332"/>
          </a:xfrm>
          <a:prstGeom prst="rect">
            <a:avLst/>
          </a:prstGeom>
          <a:noFill/>
        </p:spPr>
        <p:txBody>
          <a:bodyPr wrap="none" rtlCol="0">
            <a:spAutoFit/>
          </a:bodyPr>
          <a:lstStyle/>
          <a:p>
            <a:pPr algn="ctr"/>
            <a:r>
              <a:rPr lang="en-US" b="1" dirty="0"/>
              <a:t>Input tensor field</a:t>
            </a:r>
          </a:p>
        </p:txBody>
      </p:sp>
      <p:pic>
        <p:nvPicPr>
          <p:cNvPr id="15" name="图片 14">
            <a:extLst>
              <a:ext uri="{FF2B5EF4-FFF2-40B4-BE49-F238E27FC236}">
                <a16:creationId xmlns:a16="http://schemas.microsoft.com/office/drawing/2014/main" id="{3568CB01-93C1-428F-944E-432D1B9333BB}"/>
              </a:ext>
            </a:extLst>
          </p:cNvPr>
          <p:cNvPicPr>
            <a:picLocks noChangeAspect="1"/>
          </p:cNvPicPr>
          <p:nvPr/>
        </p:nvPicPr>
        <p:blipFill rotWithShape="1">
          <a:blip r:embed="rId4"/>
          <a:srcRect l="1410" t="3384" r="85733" b="60008"/>
          <a:stretch/>
        </p:blipFill>
        <p:spPr>
          <a:xfrm>
            <a:off x="798934" y="900573"/>
            <a:ext cx="2405406" cy="2503513"/>
          </a:xfrm>
          <a:prstGeom prst="rect">
            <a:avLst/>
          </a:prstGeom>
        </p:spPr>
      </p:pic>
      <p:pic>
        <p:nvPicPr>
          <p:cNvPr id="18" name="图片 17">
            <a:extLst>
              <a:ext uri="{FF2B5EF4-FFF2-40B4-BE49-F238E27FC236}">
                <a16:creationId xmlns:a16="http://schemas.microsoft.com/office/drawing/2014/main" id="{3F5E893E-E87A-415F-B864-704D56514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451" y="911599"/>
            <a:ext cx="2281776" cy="2281776"/>
          </a:xfrm>
          <a:prstGeom prst="rect">
            <a:avLst/>
          </a:prstGeom>
        </p:spPr>
      </p:pic>
      <p:pic>
        <p:nvPicPr>
          <p:cNvPr id="19" name="图片 18">
            <a:extLst>
              <a:ext uri="{FF2B5EF4-FFF2-40B4-BE49-F238E27FC236}">
                <a16:creationId xmlns:a16="http://schemas.microsoft.com/office/drawing/2014/main" id="{112DE3F5-DB91-4130-8C79-69AF8E958645}"/>
              </a:ext>
            </a:extLst>
          </p:cNvPr>
          <p:cNvPicPr>
            <a:picLocks noChangeAspect="1"/>
          </p:cNvPicPr>
          <p:nvPr/>
        </p:nvPicPr>
        <p:blipFill rotWithShape="1">
          <a:blip r:embed="rId3"/>
          <a:srcRect r="66005" b="802"/>
          <a:stretch/>
        </p:blipFill>
        <p:spPr>
          <a:xfrm>
            <a:off x="8776700" y="776350"/>
            <a:ext cx="2831872" cy="2846126"/>
          </a:xfrm>
          <a:prstGeom prst="rect">
            <a:avLst/>
          </a:prstGeom>
        </p:spPr>
      </p:pic>
      <p:sp>
        <p:nvSpPr>
          <p:cNvPr id="24" name="箭头: 右 23">
            <a:extLst>
              <a:ext uri="{FF2B5EF4-FFF2-40B4-BE49-F238E27FC236}">
                <a16:creationId xmlns:a16="http://schemas.microsoft.com/office/drawing/2014/main" id="{32F138D6-1AD3-4381-B79E-CA34FC48E432}"/>
              </a:ext>
            </a:extLst>
          </p:cNvPr>
          <p:cNvSpPr/>
          <p:nvPr/>
        </p:nvSpPr>
        <p:spPr>
          <a:xfrm>
            <a:off x="392442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箭头: 右 24">
            <a:extLst>
              <a:ext uri="{FF2B5EF4-FFF2-40B4-BE49-F238E27FC236}">
                <a16:creationId xmlns:a16="http://schemas.microsoft.com/office/drawing/2014/main" id="{68D1A75F-BFC2-443C-BCB0-AEEA02340B8C}"/>
              </a:ext>
            </a:extLst>
          </p:cNvPr>
          <p:cNvSpPr/>
          <p:nvPr/>
        </p:nvSpPr>
        <p:spPr>
          <a:xfrm>
            <a:off x="749239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箭头: 右 25">
            <a:extLst>
              <a:ext uri="{FF2B5EF4-FFF2-40B4-BE49-F238E27FC236}">
                <a16:creationId xmlns:a16="http://schemas.microsoft.com/office/drawing/2014/main" id="{2016ACED-60EC-42B2-9C50-2086088FB5D2}"/>
              </a:ext>
            </a:extLst>
          </p:cNvPr>
          <p:cNvSpPr/>
          <p:nvPr/>
        </p:nvSpPr>
        <p:spPr>
          <a:xfrm rot="5400000">
            <a:off x="10068874" y="3813687"/>
            <a:ext cx="329335"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标题 1">
            <a:extLst>
              <a:ext uri="{FF2B5EF4-FFF2-40B4-BE49-F238E27FC236}">
                <a16:creationId xmlns:a16="http://schemas.microsoft.com/office/drawing/2014/main" id="{B1A189CE-4F3D-4C6C-AECA-29473AED4634}"/>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Pipeline</a:t>
            </a:r>
            <a:endParaRPr lang="zh-CN" altLang="en-US" b="1" dirty="0">
              <a:latin typeface="Calibri" panose="020F0502020204030204" pitchFamily="34" charset="0"/>
              <a:cs typeface="Calibri" panose="020F0502020204030204" pitchFamily="34" charset="0"/>
            </a:endParaRPr>
          </a:p>
        </p:txBody>
      </p:sp>
      <p:sp>
        <p:nvSpPr>
          <p:cNvPr id="30" name="矩形 29">
            <a:extLst>
              <a:ext uri="{FF2B5EF4-FFF2-40B4-BE49-F238E27FC236}">
                <a16:creationId xmlns:a16="http://schemas.microsoft.com/office/drawing/2014/main" id="{4A5B47B4-C171-4460-A1AE-66BDBA112E84}"/>
              </a:ext>
            </a:extLst>
          </p:cNvPr>
          <p:cNvSpPr/>
          <p:nvPr/>
        </p:nvSpPr>
        <p:spPr>
          <a:xfrm>
            <a:off x="8097398" y="655661"/>
            <a:ext cx="4094602" cy="61575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84DC0E9F-E0CC-434A-9D38-54A2343F4573}"/>
              </a:ext>
            </a:extLst>
          </p:cNvPr>
          <p:cNvSpPr>
            <a:spLocks noGrp="1"/>
          </p:cNvSpPr>
          <p:nvPr>
            <p:ph type="sldNum" sz="quarter" idx="12"/>
          </p:nvPr>
        </p:nvSpPr>
        <p:spPr/>
        <p:txBody>
          <a:bodyPr/>
          <a:lstStyle/>
          <a:p>
            <a:fld id="{34BF821A-40F1-4CAB-960F-F4AAC66E2252}" type="slidenum">
              <a:rPr lang="zh-CN" altLang="en-US" smtClean="0"/>
              <a:t>11</a:t>
            </a:fld>
            <a:endParaRPr lang="zh-CN" altLang="en-US"/>
          </a:p>
        </p:txBody>
      </p:sp>
      <p:sp>
        <p:nvSpPr>
          <p:cNvPr id="10" name="文本框 9">
            <a:extLst>
              <a:ext uri="{FF2B5EF4-FFF2-40B4-BE49-F238E27FC236}">
                <a16:creationId xmlns:a16="http://schemas.microsoft.com/office/drawing/2014/main" id="{15C9AE1E-8453-448F-B2AE-FA4091067B1E}"/>
              </a:ext>
            </a:extLst>
          </p:cNvPr>
          <p:cNvSpPr txBox="1"/>
          <p:nvPr/>
        </p:nvSpPr>
        <p:spPr>
          <a:xfrm>
            <a:off x="8559847" y="3363566"/>
            <a:ext cx="3347391" cy="369332"/>
          </a:xfrm>
          <a:prstGeom prst="rect">
            <a:avLst/>
          </a:prstGeom>
          <a:noFill/>
        </p:spPr>
        <p:txBody>
          <a:bodyPr wrap="none" rtlCol="0">
            <a:spAutoFit/>
          </a:bodyPr>
          <a:lstStyle/>
          <a:p>
            <a:r>
              <a:rPr lang="en-US" altLang="zh-CN" b="1" dirty="0"/>
              <a:t>Transformed Gaussian Kernels</a:t>
            </a:r>
            <a:endParaRPr lang="en-US" b="1" dirty="0"/>
          </a:p>
        </p:txBody>
      </p:sp>
      <p:sp>
        <p:nvSpPr>
          <p:cNvPr id="32" name="文本框 31">
            <a:extLst>
              <a:ext uri="{FF2B5EF4-FFF2-40B4-BE49-F238E27FC236}">
                <a16:creationId xmlns:a16="http://schemas.microsoft.com/office/drawing/2014/main" id="{88AFBC3C-3087-4C6E-A61C-4C9BFF0507E1}"/>
              </a:ext>
            </a:extLst>
          </p:cNvPr>
          <p:cNvSpPr txBox="1"/>
          <p:nvPr/>
        </p:nvSpPr>
        <p:spPr>
          <a:xfrm>
            <a:off x="9439092" y="6443911"/>
            <a:ext cx="1588897" cy="369332"/>
          </a:xfrm>
          <a:prstGeom prst="rect">
            <a:avLst/>
          </a:prstGeom>
          <a:noFill/>
        </p:spPr>
        <p:txBody>
          <a:bodyPr wrap="none" rtlCol="0">
            <a:spAutoFit/>
          </a:bodyPr>
          <a:lstStyle/>
          <a:p>
            <a:r>
              <a:rPr lang="en-US" altLang="zh-CN" b="1" dirty="0"/>
              <a:t>Level-surface</a:t>
            </a:r>
            <a:endParaRPr lang="en-US" b="1" dirty="0"/>
          </a:p>
        </p:txBody>
      </p:sp>
    </p:spTree>
    <p:extLst>
      <p:ext uri="{BB962C8B-B14F-4D97-AF65-F5344CB8AC3E}">
        <p14:creationId xmlns:p14="http://schemas.microsoft.com/office/powerpoint/2010/main" val="1299287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5503"/>
            <a:ext cx="10515600" cy="1325563"/>
          </a:xfrm>
        </p:spPr>
        <p:txBody>
          <a:bodyPr/>
          <a:lstStyle/>
          <a:p>
            <a:r>
              <a:rPr lang="en-US" altLang="zh-CN" b="1" dirty="0">
                <a:latin typeface="Calibri" panose="020F0502020204030204" pitchFamily="34" charset="0"/>
                <a:cs typeface="Calibri" panose="020F0502020204030204" pitchFamily="34" charset="0"/>
              </a:rPr>
              <a:t>Transformed Gaussian Kernel</a:t>
            </a:r>
            <a:endParaRPr lang="zh-CN" altLang="en-US" b="1" dirty="0">
              <a:latin typeface="Calibri" panose="020F0502020204030204" pitchFamily="34" charset="0"/>
              <a:cs typeface="Calibri" panose="020F0502020204030204" pitchFamily="34" charset="0"/>
            </a:endParaRPr>
          </a:p>
        </p:txBody>
      </p:sp>
      <p:pic>
        <p:nvPicPr>
          <p:cNvPr id="4" name="内容占位符 4">
            <a:extLst>
              <a:ext uri="{FF2B5EF4-FFF2-40B4-BE49-F238E27FC236}">
                <a16:creationId xmlns:a16="http://schemas.microsoft.com/office/drawing/2014/main" id="{C3168AA0-D6CF-468B-B4E7-3AD0E5058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6420"/>
            <a:ext cx="12192000" cy="4209754"/>
          </a:xfrm>
          <a:prstGeom prst="rect">
            <a:avLst/>
          </a:prstGeom>
        </p:spPr>
      </p:pic>
      <p:sp>
        <p:nvSpPr>
          <p:cNvPr id="3" name="灯片编号占位符 2">
            <a:extLst>
              <a:ext uri="{FF2B5EF4-FFF2-40B4-BE49-F238E27FC236}">
                <a16:creationId xmlns:a16="http://schemas.microsoft.com/office/drawing/2014/main" id="{8D2FF854-C084-404D-B642-CAA68B7F53F4}"/>
              </a:ext>
            </a:extLst>
          </p:cNvPr>
          <p:cNvSpPr>
            <a:spLocks noGrp="1"/>
          </p:cNvSpPr>
          <p:nvPr>
            <p:ph type="sldNum" sz="quarter" idx="12"/>
          </p:nvPr>
        </p:nvSpPr>
        <p:spPr/>
        <p:txBody>
          <a:bodyPr/>
          <a:lstStyle/>
          <a:p>
            <a:fld id="{34BF821A-40F1-4CAB-960F-F4AAC66E2252}" type="slidenum">
              <a:rPr lang="zh-CN" altLang="en-US" smtClean="0"/>
              <a:t>12</a:t>
            </a:fld>
            <a:endParaRPr lang="zh-CN" altLang="en-US"/>
          </a:p>
        </p:txBody>
      </p:sp>
      <p:sp>
        <p:nvSpPr>
          <p:cNvPr id="7" name="内容占位符 2">
            <a:extLst>
              <a:ext uri="{FF2B5EF4-FFF2-40B4-BE49-F238E27FC236}">
                <a16:creationId xmlns:a16="http://schemas.microsoft.com/office/drawing/2014/main" id="{68529BA5-EBE6-4B9F-AE47-BC8E77AF38D6}"/>
              </a:ext>
            </a:extLst>
          </p:cNvPr>
          <p:cNvSpPr>
            <a:spLocks noGrp="1"/>
          </p:cNvSpPr>
          <p:nvPr>
            <p:ph idx="1"/>
          </p:nvPr>
        </p:nvSpPr>
        <p:spPr>
          <a:xfrm>
            <a:off x="872309" y="1100928"/>
            <a:ext cx="10515600" cy="4351338"/>
          </a:xfrm>
        </p:spPr>
        <p:txBody>
          <a:bodyPr/>
          <a:lstStyle/>
          <a:p>
            <a:r>
              <a:rPr lang="en-US" altLang="zh-CN" sz="2400" b="1" dirty="0"/>
              <a:t>Implicit function, combined with the level-set</a:t>
            </a:r>
          </a:p>
          <a:p>
            <a:r>
              <a:rPr lang="en-US" altLang="zh-CN" sz="2400" b="1" dirty="0"/>
              <a:t>Direct control</a:t>
            </a:r>
          </a:p>
          <a:p>
            <a:r>
              <a:rPr lang="en-US" altLang="zh-CN" sz="2400" b="1" dirty="0"/>
              <a:t>Tensor awareness</a:t>
            </a:r>
          </a:p>
          <a:p>
            <a:r>
              <a:rPr lang="en-US" altLang="zh-CN" sz="2400" b="1" dirty="0"/>
              <a:t>Limited number of parameters</a:t>
            </a:r>
            <a:r>
              <a:rPr lang="zh-CN" altLang="en-US" sz="2400" b="1" dirty="0"/>
              <a:t> </a:t>
            </a:r>
            <a:r>
              <a:rPr lang="en-US" altLang="zh-CN" sz="2400" b="1" dirty="0"/>
              <a:t>to</a:t>
            </a:r>
            <a:r>
              <a:rPr lang="zh-CN" altLang="en-US" sz="2400" b="1" dirty="0"/>
              <a:t> </a:t>
            </a:r>
            <a:r>
              <a:rPr lang="en-US" altLang="zh-CN" sz="2400" b="1" dirty="0"/>
              <a:t>locally</a:t>
            </a:r>
            <a:r>
              <a:rPr lang="zh-CN" altLang="en-US" sz="2400" b="1" dirty="0"/>
              <a:t> </a:t>
            </a:r>
            <a:r>
              <a:rPr lang="en-US" altLang="zh-CN" sz="2400" b="1" dirty="0"/>
              <a:t>change</a:t>
            </a:r>
            <a:r>
              <a:rPr lang="zh-CN" altLang="en-US" sz="2400" b="1" dirty="0"/>
              <a:t> </a:t>
            </a:r>
            <a:r>
              <a:rPr lang="en-US" altLang="zh-CN" sz="2400" b="1" dirty="0"/>
              <a:t>pores</a:t>
            </a:r>
          </a:p>
          <a:p>
            <a:endParaRPr lang="en-US" altLang="zh-CN" dirty="0"/>
          </a:p>
          <a:p>
            <a:endParaRPr lang="en-US" altLang="zh-CN" dirty="0"/>
          </a:p>
        </p:txBody>
      </p:sp>
      <p:sp>
        <p:nvSpPr>
          <p:cNvPr id="5" name="文本框 4">
            <a:extLst>
              <a:ext uri="{FF2B5EF4-FFF2-40B4-BE49-F238E27FC236}">
                <a16:creationId xmlns:a16="http://schemas.microsoft.com/office/drawing/2014/main" id="{6A9ECA8A-720D-4220-B795-C2AAB364F73B}"/>
              </a:ext>
            </a:extLst>
          </p:cNvPr>
          <p:cNvSpPr txBox="1"/>
          <p:nvPr/>
        </p:nvSpPr>
        <p:spPr>
          <a:xfrm>
            <a:off x="8807116" y="3561347"/>
            <a:ext cx="883575" cy="461665"/>
          </a:xfrm>
          <a:prstGeom prst="rect">
            <a:avLst/>
          </a:prstGeom>
          <a:noFill/>
        </p:spPr>
        <p:txBody>
          <a:bodyPr wrap="none" rtlCol="0">
            <a:spAutoFit/>
          </a:bodyPr>
          <a:lstStyle/>
          <a:p>
            <a:r>
              <a:rPr lang="en-US" altLang="zh-CN" sz="2400" b="1" dirty="0">
                <a:solidFill>
                  <a:srgbClr val="0070C0"/>
                </a:solidFill>
              </a:rPr>
              <a:t>Solid</a:t>
            </a:r>
            <a:endParaRPr lang="zh-CN" altLang="en-US" sz="2400" b="1" dirty="0">
              <a:solidFill>
                <a:srgbClr val="0070C0"/>
              </a:solidFill>
            </a:endParaRPr>
          </a:p>
        </p:txBody>
      </p:sp>
      <p:sp>
        <p:nvSpPr>
          <p:cNvPr id="6" name="文本框 5">
            <a:extLst>
              <a:ext uri="{FF2B5EF4-FFF2-40B4-BE49-F238E27FC236}">
                <a16:creationId xmlns:a16="http://schemas.microsoft.com/office/drawing/2014/main" id="{9EBCBABB-D2D4-4633-9CF3-7496C72EA0D7}"/>
              </a:ext>
            </a:extLst>
          </p:cNvPr>
          <p:cNvSpPr txBox="1"/>
          <p:nvPr/>
        </p:nvSpPr>
        <p:spPr>
          <a:xfrm>
            <a:off x="10612618" y="5668904"/>
            <a:ext cx="825867" cy="461665"/>
          </a:xfrm>
          <a:prstGeom prst="rect">
            <a:avLst/>
          </a:prstGeom>
          <a:noFill/>
        </p:spPr>
        <p:txBody>
          <a:bodyPr wrap="none" rtlCol="0">
            <a:spAutoFit/>
          </a:bodyPr>
          <a:lstStyle/>
          <a:p>
            <a:r>
              <a:rPr lang="en-US" altLang="zh-CN" sz="2400" b="1" dirty="0">
                <a:solidFill>
                  <a:srgbClr val="00B050"/>
                </a:solidFill>
              </a:rPr>
              <a:t>Pore</a:t>
            </a:r>
            <a:endParaRPr lang="zh-CN" altLang="en-US" sz="2400" b="1" dirty="0">
              <a:solidFill>
                <a:srgbClr val="00B050"/>
              </a:solidFill>
            </a:endParaRPr>
          </a:p>
        </p:txBody>
      </p:sp>
      <p:sp>
        <p:nvSpPr>
          <p:cNvPr id="10" name="文本框 9">
            <a:extLst>
              <a:ext uri="{FF2B5EF4-FFF2-40B4-BE49-F238E27FC236}">
                <a16:creationId xmlns:a16="http://schemas.microsoft.com/office/drawing/2014/main" id="{BB073885-E4E5-4505-AEC5-F8E6A90368C3}"/>
              </a:ext>
            </a:extLst>
          </p:cNvPr>
          <p:cNvSpPr txBox="1"/>
          <p:nvPr/>
        </p:nvSpPr>
        <p:spPr>
          <a:xfrm>
            <a:off x="9210027" y="5637671"/>
            <a:ext cx="825867" cy="461665"/>
          </a:xfrm>
          <a:prstGeom prst="rect">
            <a:avLst/>
          </a:prstGeom>
          <a:noFill/>
        </p:spPr>
        <p:txBody>
          <a:bodyPr wrap="none" rtlCol="0">
            <a:spAutoFit/>
          </a:bodyPr>
          <a:lstStyle/>
          <a:p>
            <a:r>
              <a:rPr lang="en-US" altLang="zh-CN" sz="2400" b="1" dirty="0">
                <a:solidFill>
                  <a:srgbClr val="00B050"/>
                </a:solidFill>
              </a:rPr>
              <a:t>Pore</a:t>
            </a:r>
            <a:endParaRPr lang="zh-CN" altLang="en-US" sz="2400" b="1" dirty="0">
              <a:solidFill>
                <a:srgbClr val="00B050"/>
              </a:solidFill>
            </a:endParaRPr>
          </a:p>
        </p:txBody>
      </p:sp>
      <p:sp>
        <p:nvSpPr>
          <p:cNvPr id="12" name="文本框 11">
            <a:extLst>
              <a:ext uri="{FF2B5EF4-FFF2-40B4-BE49-F238E27FC236}">
                <a16:creationId xmlns:a16="http://schemas.microsoft.com/office/drawing/2014/main" id="{4B96D892-896C-4C49-9DB6-1ABBC2AEEE02}"/>
              </a:ext>
            </a:extLst>
          </p:cNvPr>
          <p:cNvSpPr txBox="1"/>
          <p:nvPr/>
        </p:nvSpPr>
        <p:spPr>
          <a:xfrm>
            <a:off x="10199684" y="4202908"/>
            <a:ext cx="825867" cy="461665"/>
          </a:xfrm>
          <a:prstGeom prst="rect">
            <a:avLst/>
          </a:prstGeom>
          <a:noFill/>
        </p:spPr>
        <p:txBody>
          <a:bodyPr wrap="none" rtlCol="0">
            <a:spAutoFit/>
          </a:bodyPr>
          <a:lstStyle/>
          <a:p>
            <a:r>
              <a:rPr lang="en-US" altLang="zh-CN" sz="2400" b="1" dirty="0">
                <a:solidFill>
                  <a:srgbClr val="00B050"/>
                </a:solidFill>
              </a:rPr>
              <a:t>Pore</a:t>
            </a:r>
            <a:endParaRPr lang="zh-CN" altLang="en-US" sz="2400" b="1" dirty="0">
              <a:solidFill>
                <a:srgbClr val="00B050"/>
              </a:solidFill>
            </a:endParaRPr>
          </a:p>
        </p:txBody>
      </p:sp>
    </p:spTree>
    <p:extLst>
      <p:ext uri="{BB962C8B-B14F-4D97-AF65-F5344CB8AC3E}">
        <p14:creationId xmlns:p14="http://schemas.microsoft.com/office/powerpoint/2010/main" val="33752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35D9ED1-1FE1-4ECF-B746-741B3481B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40" y="108803"/>
            <a:ext cx="10765648" cy="6749197"/>
          </a:xfrm>
          <a:prstGeom prst="rect">
            <a:avLst/>
          </a:prstGeom>
        </p:spPr>
      </p:pic>
      <p:sp>
        <p:nvSpPr>
          <p:cNvPr id="2" name="矩形 1">
            <a:extLst>
              <a:ext uri="{FF2B5EF4-FFF2-40B4-BE49-F238E27FC236}">
                <a16:creationId xmlns:a16="http://schemas.microsoft.com/office/drawing/2014/main" id="{FBB66D05-3D11-4D82-BE9F-DCB2B4D9943E}"/>
              </a:ext>
            </a:extLst>
          </p:cNvPr>
          <p:cNvSpPr/>
          <p:nvPr/>
        </p:nvSpPr>
        <p:spPr>
          <a:xfrm>
            <a:off x="7936574" y="84255"/>
            <a:ext cx="3413914" cy="3448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F4771A4-B4E8-44BF-B0A4-C096A190EA0D}"/>
              </a:ext>
            </a:extLst>
          </p:cNvPr>
          <p:cNvSpPr/>
          <p:nvPr/>
        </p:nvSpPr>
        <p:spPr>
          <a:xfrm>
            <a:off x="8430125" y="3710434"/>
            <a:ext cx="2920363" cy="18527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EF7F9DD-72BB-4E5C-AD7B-03C9115C80CC}"/>
              </a:ext>
            </a:extLst>
          </p:cNvPr>
          <p:cNvSpPr/>
          <p:nvPr/>
        </p:nvSpPr>
        <p:spPr>
          <a:xfrm>
            <a:off x="9084365" y="5691456"/>
            <a:ext cx="2266123" cy="10382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E3AB7416-C938-4078-B7C1-4CB26919A10B}"/>
              </a:ext>
            </a:extLst>
          </p:cNvPr>
          <p:cNvSpPr>
            <a:spLocks noGrp="1"/>
          </p:cNvSpPr>
          <p:nvPr>
            <p:ph type="sldNum" sz="quarter" idx="12"/>
          </p:nvPr>
        </p:nvSpPr>
        <p:spPr/>
        <p:txBody>
          <a:bodyPr/>
          <a:lstStyle/>
          <a:p>
            <a:fld id="{34BF821A-40F1-4CAB-960F-F4AAC66E2252}" type="slidenum">
              <a:rPr lang="zh-CN" altLang="en-US" smtClean="0"/>
              <a:t>13</a:t>
            </a:fld>
            <a:endParaRPr lang="zh-CN" altLang="en-US"/>
          </a:p>
        </p:txBody>
      </p:sp>
    </p:spTree>
    <p:extLst>
      <p:ext uri="{BB962C8B-B14F-4D97-AF65-F5344CB8AC3E}">
        <p14:creationId xmlns:p14="http://schemas.microsoft.com/office/powerpoint/2010/main" val="385699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7572BCF2-E3F7-488B-8167-04337C3D33EF}"/>
              </a:ext>
            </a:extLst>
          </p:cNvPr>
          <p:cNvPicPr>
            <a:picLocks noChangeAspect="1"/>
          </p:cNvPicPr>
          <p:nvPr/>
        </p:nvPicPr>
        <p:blipFill rotWithShape="1">
          <a:blip r:embed="rId3"/>
          <a:srcRect t="49049" r="84291" b="5177"/>
          <a:stretch/>
        </p:blipFill>
        <p:spPr>
          <a:xfrm>
            <a:off x="4753352" y="3884974"/>
            <a:ext cx="2364750" cy="2518695"/>
          </a:xfrm>
          <a:prstGeom prst="rect">
            <a:avLst/>
          </a:prstGeom>
        </p:spPr>
      </p:pic>
      <p:sp>
        <p:nvSpPr>
          <p:cNvPr id="5" name="AutoShape 2" descr="porous_pavemen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文本框 8">
            <a:extLst>
              <a:ext uri="{FF2B5EF4-FFF2-40B4-BE49-F238E27FC236}">
                <a16:creationId xmlns:a16="http://schemas.microsoft.com/office/drawing/2014/main" id="{2C89E83C-0B7C-45EF-BA73-8EC2AD8514D5}"/>
              </a:ext>
            </a:extLst>
          </p:cNvPr>
          <p:cNvSpPr txBox="1"/>
          <p:nvPr/>
        </p:nvSpPr>
        <p:spPr>
          <a:xfrm>
            <a:off x="4753352" y="3363566"/>
            <a:ext cx="2364750" cy="369332"/>
          </a:xfrm>
          <a:prstGeom prst="rect">
            <a:avLst/>
          </a:prstGeom>
          <a:noFill/>
        </p:spPr>
        <p:txBody>
          <a:bodyPr wrap="none" rtlCol="0">
            <a:spAutoFit/>
          </a:bodyPr>
          <a:lstStyle/>
          <a:p>
            <a:r>
              <a:rPr lang="en-US" altLang="zh-CN" b="1" dirty="0"/>
              <a:t>Blue-noise Sampling</a:t>
            </a:r>
            <a:endParaRPr lang="en-US" b="1" dirty="0"/>
          </a:p>
        </p:txBody>
      </p:sp>
      <p:sp>
        <p:nvSpPr>
          <p:cNvPr id="14" name="文本框 13">
            <a:extLst>
              <a:ext uri="{FF2B5EF4-FFF2-40B4-BE49-F238E27FC236}">
                <a16:creationId xmlns:a16="http://schemas.microsoft.com/office/drawing/2014/main" id="{DD55210E-8E78-47EF-9EAC-C009FB9FDE8D}"/>
              </a:ext>
            </a:extLst>
          </p:cNvPr>
          <p:cNvSpPr txBox="1"/>
          <p:nvPr/>
        </p:nvSpPr>
        <p:spPr>
          <a:xfrm>
            <a:off x="998592" y="3363566"/>
            <a:ext cx="2000869" cy="369332"/>
          </a:xfrm>
          <a:prstGeom prst="rect">
            <a:avLst/>
          </a:prstGeom>
          <a:noFill/>
        </p:spPr>
        <p:txBody>
          <a:bodyPr wrap="none" rtlCol="0">
            <a:spAutoFit/>
          </a:bodyPr>
          <a:lstStyle/>
          <a:p>
            <a:pPr algn="ctr"/>
            <a:r>
              <a:rPr lang="en-US" b="1" dirty="0"/>
              <a:t>Input tensor field</a:t>
            </a:r>
          </a:p>
        </p:txBody>
      </p:sp>
      <p:pic>
        <p:nvPicPr>
          <p:cNvPr id="15" name="图片 14">
            <a:extLst>
              <a:ext uri="{FF2B5EF4-FFF2-40B4-BE49-F238E27FC236}">
                <a16:creationId xmlns:a16="http://schemas.microsoft.com/office/drawing/2014/main" id="{3568CB01-93C1-428F-944E-432D1B9333BB}"/>
              </a:ext>
            </a:extLst>
          </p:cNvPr>
          <p:cNvPicPr>
            <a:picLocks noChangeAspect="1"/>
          </p:cNvPicPr>
          <p:nvPr/>
        </p:nvPicPr>
        <p:blipFill rotWithShape="1">
          <a:blip r:embed="rId3"/>
          <a:srcRect l="1410" t="3384" r="85733" b="60008"/>
          <a:stretch/>
        </p:blipFill>
        <p:spPr>
          <a:xfrm>
            <a:off x="798934" y="900573"/>
            <a:ext cx="2405406" cy="2503513"/>
          </a:xfrm>
          <a:prstGeom prst="rect">
            <a:avLst/>
          </a:prstGeom>
        </p:spPr>
      </p:pic>
      <p:pic>
        <p:nvPicPr>
          <p:cNvPr id="18" name="图片 17">
            <a:extLst>
              <a:ext uri="{FF2B5EF4-FFF2-40B4-BE49-F238E27FC236}">
                <a16:creationId xmlns:a16="http://schemas.microsoft.com/office/drawing/2014/main" id="{3F5E893E-E87A-415F-B864-704D56514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451" y="911599"/>
            <a:ext cx="2281776" cy="2281776"/>
          </a:xfrm>
          <a:prstGeom prst="rect">
            <a:avLst/>
          </a:prstGeom>
        </p:spPr>
      </p:pic>
      <p:pic>
        <p:nvPicPr>
          <p:cNvPr id="19" name="图片 18">
            <a:extLst>
              <a:ext uri="{FF2B5EF4-FFF2-40B4-BE49-F238E27FC236}">
                <a16:creationId xmlns:a16="http://schemas.microsoft.com/office/drawing/2014/main" id="{112DE3F5-DB91-4130-8C79-69AF8E958645}"/>
              </a:ext>
            </a:extLst>
          </p:cNvPr>
          <p:cNvPicPr>
            <a:picLocks noChangeAspect="1"/>
          </p:cNvPicPr>
          <p:nvPr/>
        </p:nvPicPr>
        <p:blipFill rotWithShape="1">
          <a:blip r:embed="rId5"/>
          <a:srcRect r="66005" b="802"/>
          <a:stretch/>
        </p:blipFill>
        <p:spPr>
          <a:xfrm>
            <a:off x="8776700" y="776350"/>
            <a:ext cx="2831872" cy="2846126"/>
          </a:xfrm>
          <a:prstGeom prst="rect">
            <a:avLst/>
          </a:prstGeom>
        </p:spPr>
      </p:pic>
      <p:pic>
        <p:nvPicPr>
          <p:cNvPr id="20" name="图片 19">
            <a:extLst>
              <a:ext uri="{FF2B5EF4-FFF2-40B4-BE49-F238E27FC236}">
                <a16:creationId xmlns:a16="http://schemas.microsoft.com/office/drawing/2014/main" id="{AFE8D4B6-99A3-4853-9EDC-3FE8905AB179}"/>
              </a:ext>
            </a:extLst>
          </p:cNvPr>
          <p:cNvPicPr>
            <a:picLocks noChangeAspect="1"/>
          </p:cNvPicPr>
          <p:nvPr/>
        </p:nvPicPr>
        <p:blipFill rotWithShape="1">
          <a:blip r:embed="rId5"/>
          <a:srcRect l="37564" t="6805"/>
          <a:stretch/>
        </p:blipFill>
        <p:spPr>
          <a:xfrm>
            <a:off x="8156210" y="4376000"/>
            <a:ext cx="4072852" cy="2093884"/>
          </a:xfrm>
          <a:prstGeom prst="rect">
            <a:avLst/>
          </a:prstGeom>
        </p:spPr>
      </p:pic>
      <p:sp>
        <p:nvSpPr>
          <p:cNvPr id="24" name="箭头: 右 23">
            <a:extLst>
              <a:ext uri="{FF2B5EF4-FFF2-40B4-BE49-F238E27FC236}">
                <a16:creationId xmlns:a16="http://schemas.microsoft.com/office/drawing/2014/main" id="{32F138D6-1AD3-4381-B79E-CA34FC48E432}"/>
              </a:ext>
            </a:extLst>
          </p:cNvPr>
          <p:cNvSpPr/>
          <p:nvPr/>
        </p:nvSpPr>
        <p:spPr>
          <a:xfrm>
            <a:off x="392442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箭头: 右 24">
            <a:extLst>
              <a:ext uri="{FF2B5EF4-FFF2-40B4-BE49-F238E27FC236}">
                <a16:creationId xmlns:a16="http://schemas.microsoft.com/office/drawing/2014/main" id="{68D1A75F-BFC2-443C-BCB0-AEEA02340B8C}"/>
              </a:ext>
            </a:extLst>
          </p:cNvPr>
          <p:cNvSpPr/>
          <p:nvPr/>
        </p:nvSpPr>
        <p:spPr>
          <a:xfrm>
            <a:off x="749239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箭头: 右 25">
            <a:extLst>
              <a:ext uri="{FF2B5EF4-FFF2-40B4-BE49-F238E27FC236}">
                <a16:creationId xmlns:a16="http://schemas.microsoft.com/office/drawing/2014/main" id="{2016ACED-60EC-42B2-9C50-2086088FB5D2}"/>
              </a:ext>
            </a:extLst>
          </p:cNvPr>
          <p:cNvSpPr/>
          <p:nvPr/>
        </p:nvSpPr>
        <p:spPr>
          <a:xfrm rot="5400000">
            <a:off x="10068874" y="3813687"/>
            <a:ext cx="329335"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箭头: 右 27">
            <a:extLst>
              <a:ext uri="{FF2B5EF4-FFF2-40B4-BE49-F238E27FC236}">
                <a16:creationId xmlns:a16="http://schemas.microsoft.com/office/drawing/2014/main" id="{93A2E4BF-C7AE-466E-80FF-E21C23B71EBD}"/>
              </a:ext>
            </a:extLst>
          </p:cNvPr>
          <p:cNvSpPr/>
          <p:nvPr/>
        </p:nvSpPr>
        <p:spPr>
          <a:xfrm rot="10800000">
            <a:off x="7492394" y="5090696"/>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标题 1">
            <a:extLst>
              <a:ext uri="{FF2B5EF4-FFF2-40B4-BE49-F238E27FC236}">
                <a16:creationId xmlns:a16="http://schemas.microsoft.com/office/drawing/2014/main" id="{B1A189CE-4F3D-4C6C-AECA-29473AED4634}"/>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Pipeline</a:t>
            </a:r>
            <a:endParaRPr lang="zh-CN" altLang="en-US" b="1" dirty="0">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84DC0E9F-E0CC-434A-9D38-54A2343F4573}"/>
              </a:ext>
            </a:extLst>
          </p:cNvPr>
          <p:cNvSpPr>
            <a:spLocks noGrp="1"/>
          </p:cNvSpPr>
          <p:nvPr>
            <p:ph type="sldNum" sz="quarter" idx="12"/>
          </p:nvPr>
        </p:nvSpPr>
        <p:spPr/>
        <p:txBody>
          <a:bodyPr/>
          <a:lstStyle/>
          <a:p>
            <a:fld id="{34BF821A-40F1-4CAB-960F-F4AAC66E2252}" type="slidenum">
              <a:rPr lang="zh-CN" altLang="en-US" smtClean="0"/>
              <a:t>14</a:t>
            </a:fld>
            <a:endParaRPr lang="zh-CN" altLang="en-US"/>
          </a:p>
        </p:txBody>
      </p:sp>
      <p:sp>
        <p:nvSpPr>
          <p:cNvPr id="10" name="文本框 9">
            <a:extLst>
              <a:ext uri="{FF2B5EF4-FFF2-40B4-BE49-F238E27FC236}">
                <a16:creationId xmlns:a16="http://schemas.microsoft.com/office/drawing/2014/main" id="{15C9AE1E-8453-448F-B2AE-FA4091067B1E}"/>
              </a:ext>
            </a:extLst>
          </p:cNvPr>
          <p:cNvSpPr txBox="1"/>
          <p:nvPr/>
        </p:nvSpPr>
        <p:spPr>
          <a:xfrm>
            <a:off x="8559847" y="3363566"/>
            <a:ext cx="3347391" cy="369332"/>
          </a:xfrm>
          <a:prstGeom prst="rect">
            <a:avLst/>
          </a:prstGeom>
          <a:noFill/>
        </p:spPr>
        <p:txBody>
          <a:bodyPr wrap="none" rtlCol="0">
            <a:spAutoFit/>
          </a:bodyPr>
          <a:lstStyle/>
          <a:p>
            <a:r>
              <a:rPr lang="en-US" altLang="zh-CN" b="1" dirty="0"/>
              <a:t>Transformed Gaussian Kernels</a:t>
            </a:r>
            <a:endParaRPr lang="en-US" b="1" dirty="0"/>
          </a:p>
        </p:txBody>
      </p:sp>
      <p:sp>
        <p:nvSpPr>
          <p:cNvPr id="11" name="文本框 10">
            <a:extLst>
              <a:ext uri="{FF2B5EF4-FFF2-40B4-BE49-F238E27FC236}">
                <a16:creationId xmlns:a16="http://schemas.microsoft.com/office/drawing/2014/main" id="{9A83B6D4-552D-4980-918F-E5557E9B0EF7}"/>
              </a:ext>
            </a:extLst>
          </p:cNvPr>
          <p:cNvSpPr txBox="1"/>
          <p:nvPr/>
        </p:nvSpPr>
        <p:spPr>
          <a:xfrm>
            <a:off x="9439092" y="6443911"/>
            <a:ext cx="1588897" cy="369332"/>
          </a:xfrm>
          <a:prstGeom prst="rect">
            <a:avLst/>
          </a:prstGeom>
          <a:noFill/>
        </p:spPr>
        <p:txBody>
          <a:bodyPr wrap="none" rtlCol="0">
            <a:spAutoFit/>
          </a:bodyPr>
          <a:lstStyle/>
          <a:p>
            <a:r>
              <a:rPr lang="en-US" altLang="zh-CN" b="1" dirty="0"/>
              <a:t>Level-surface</a:t>
            </a:r>
            <a:endParaRPr lang="en-US" b="1" dirty="0"/>
          </a:p>
        </p:txBody>
      </p:sp>
      <p:sp>
        <p:nvSpPr>
          <p:cNvPr id="22" name="矩形 21">
            <a:extLst>
              <a:ext uri="{FF2B5EF4-FFF2-40B4-BE49-F238E27FC236}">
                <a16:creationId xmlns:a16="http://schemas.microsoft.com/office/drawing/2014/main" id="{6E794741-7BEC-4E69-AE6E-8E1FD72D8FCE}"/>
              </a:ext>
            </a:extLst>
          </p:cNvPr>
          <p:cNvSpPr/>
          <p:nvPr/>
        </p:nvSpPr>
        <p:spPr>
          <a:xfrm>
            <a:off x="4621751" y="3884972"/>
            <a:ext cx="2627950" cy="29234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4C47284E-B427-4F0F-AA84-5F245056997B}"/>
              </a:ext>
            </a:extLst>
          </p:cNvPr>
          <p:cNvSpPr txBox="1"/>
          <p:nvPr/>
        </p:nvSpPr>
        <p:spPr>
          <a:xfrm>
            <a:off x="4971360" y="6439100"/>
            <a:ext cx="1928733" cy="369332"/>
          </a:xfrm>
          <a:prstGeom prst="rect">
            <a:avLst/>
          </a:prstGeom>
          <a:noFill/>
        </p:spPr>
        <p:txBody>
          <a:bodyPr wrap="none" rtlCol="0">
            <a:spAutoFit/>
          </a:bodyPr>
          <a:lstStyle/>
          <a:p>
            <a:r>
              <a:rPr lang="en-US" b="1" dirty="0"/>
              <a:t>MSC Connection</a:t>
            </a:r>
          </a:p>
        </p:txBody>
      </p:sp>
    </p:spTree>
    <p:extLst>
      <p:ext uri="{BB962C8B-B14F-4D97-AF65-F5344CB8AC3E}">
        <p14:creationId xmlns:p14="http://schemas.microsoft.com/office/powerpoint/2010/main" val="17971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6F5774C-2D39-4060-BF2E-C00DF0FCB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48" y="675842"/>
            <a:ext cx="8077367" cy="5179613"/>
          </a:xfrm>
          <a:prstGeom prst="rect">
            <a:avLst/>
          </a:prstGeom>
        </p:spPr>
      </p:pic>
      <p:pic>
        <p:nvPicPr>
          <p:cNvPr id="22" name="图片 21">
            <a:extLst>
              <a:ext uri="{FF2B5EF4-FFF2-40B4-BE49-F238E27FC236}">
                <a16:creationId xmlns:a16="http://schemas.microsoft.com/office/drawing/2014/main" id="{9F98E63E-05E8-4149-929B-03C14F707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771" y="636419"/>
            <a:ext cx="8077367" cy="5179613"/>
          </a:xfrm>
          <a:prstGeom prst="rect">
            <a:avLst/>
          </a:prstGeom>
        </p:spPr>
      </p:pic>
      <p:pic>
        <p:nvPicPr>
          <p:cNvPr id="16" name="图片 15"/>
          <p:cNvPicPr>
            <a:picLocks noChangeAspect="1"/>
          </p:cNvPicPr>
          <p:nvPr/>
        </p:nvPicPr>
        <p:blipFill rotWithShape="1">
          <a:blip r:embed="rId5"/>
          <a:srcRect r="34402"/>
          <a:stretch/>
        </p:blipFill>
        <p:spPr>
          <a:xfrm>
            <a:off x="523476" y="1868013"/>
            <a:ext cx="3732834" cy="2968183"/>
          </a:xfrm>
          <a:prstGeom prst="rect">
            <a:avLst/>
          </a:prstGeom>
        </p:spPr>
      </p:pic>
      <p:sp>
        <p:nvSpPr>
          <p:cNvPr id="18" name="右箭头 17"/>
          <p:cNvSpPr/>
          <p:nvPr/>
        </p:nvSpPr>
        <p:spPr>
          <a:xfrm>
            <a:off x="2245607" y="3145992"/>
            <a:ext cx="288571" cy="250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5">
            <a:extLst>
              <a:ext uri="{FF2B5EF4-FFF2-40B4-BE49-F238E27FC236}">
                <a16:creationId xmlns:a16="http://schemas.microsoft.com/office/drawing/2014/main" id="{785707CD-EE62-486C-88AB-8F1B6C83522A}"/>
              </a:ext>
            </a:extLst>
          </p:cNvPr>
          <p:cNvSpPr txBox="1"/>
          <p:nvPr/>
        </p:nvSpPr>
        <p:spPr>
          <a:xfrm>
            <a:off x="5796718" y="5259221"/>
            <a:ext cx="224175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Different components with different colors</a:t>
            </a:r>
          </a:p>
        </p:txBody>
      </p:sp>
      <p:sp>
        <p:nvSpPr>
          <p:cNvPr id="20" name="文本框 6">
            <a:extLst>
              <a:ext uri="{FF2B5EF4-FFF2-40B4-BE49-F238E27FC236}">
                <a16:creationId xmlns:a16="http://schemas.microsoft.com/office/drawing/2014/main" id="{45A52D6A-AD8F-46A8-9193-9DD3658FD321}"/>
              </a:ext>
            </a:extLst>
          </p:cNvPr>
          <p:cNvSpPr txBox="1"/>
          <p:nvPr/>
        </p:nvSpPr>
        <p:spPr>
          <a:xfrm>
            <a:off x="9314686" y="5397720"/>
            <a:ext cx="231505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Connected </a:t>
            </a:r>
            <a:r>
              <a:rPr lang="en-US" altLang="zh-CN" b="1" dirty="0"/>
              <a:t>structure</a:t>
            </a:r>
            <a:endParaRPr lang="en-US" b="1" dirty="0"/>
          </a:p>
        </p:txBody>
      </p:sp>
      <p:sp>
        <p:nvSpPr>
          <p:cNvPr id="14" name="标题 1">
            <a:extLst>
              <a:ext uri="{FF2B5EF4-FFF2-40B4-BE49-F238E27FC236}">
                <a16:creationId xmlns:a16="http://schemas.microsoft.com/office/drawing/2014/main" id="{B1C475F2-A15B-4DED-9062-84826842F916}"/>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Connectivity Enforcement</a:t>
            </a:r>
            <a:endParaRPr lang="zh-CN" altLang="en-US" b="1"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A25EF37A-DA2E-4DF3-B283-FA72848409A5}"/>
              </a:ext>
            </a:extLst>
          </p:cNvPr>
          <p:cNvSpPr>
            <a:spLocks noGrp="1"/>
          </p:cNvSpPr>
          <p:nvPr>
            <p:ph type="sldNum" sz="quarter" idx="12"/>
          </p:nvPr>
        </p:nvSpPr>
        <p:spPr/>
        <p:txBody>
          <a:bodyPr/>
          <a:lstStyle/>
          <a:p>
            <a:fld id="{34BF821A-40F1-4CAB-960F-F4AAC66E2252}" type="slidenum">
              <a:rPr lang="zh-CN" altLang="en-US" smtClean="0"/>
              <a:t>15</a:t>
            </a:fld>
            <a:endParaRPr lang="zh-CN" altLang="en-US"/>
          </a:p>
        </p:txBody>
      </p:sp>
      <p:sp>
        <p:nvSpPr>
          <p:cNvPr id="3" name="文本框 5">
            <a:extLst>
              <a:ext uri="{FF2B5EF4-FFF2-40B4-BE49-F238E27FC236}">
                <a16:creationId xmlns:a16="http://schemas.microsoft.com/office/drawing/2014/main" id="{F8C55B3E-84C8-480B-BB40-9E7AA8815C31}"/>
              </a:ext>
            </a:extLst>
          </p:cNvPr>
          <p:cNvSpPr txBox="1"/>
          <p:nvPr/>
        </p:nvSpPr>
        <p:spPr>
          <a:xfrm>
            <a:off x="1128078" y="5213054"/>
            <a:ext cx="292708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Topology of </a:t>
            </a:r>
            <a:r>
              <a:rPr lang="en-US" altLang="zh-CN" b="1" dirty="0"/>
              <a:t>connection</a:t>
            </a:r>
            <a:endParaRPr lang="en-US" b="1" dirty="0"/>
          </a:p>
        </p:txBody>
      </p:sp>
    </p:spTree>
    <p:extLst>
      <p:ext uri="{BB962C8B-B14F-4D97-AF65-F5344CB8AC3E}">
        <p14:creationId xmlns:p14="http://schemas.microsoft.com/office/powerpoint/2010/main" val="324233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Morse-</a:t>
            </a:r>
            <a:r>
              <a:rPr lang="en-US" altLang="zh-CN" b="1" dirty="0" err="1">
                <a:latin typeface="Calibri" panose="020F0502020204030204" pitchFamily="34" charset="0"/>
                <a:cs typeface="Calibri" panose="020F0502020204030204" pitchFamily="34" charset="0"/>
              </a:rPr>
              <a:t>Smale</a:t>
            </a:r>
            <a:r>
              <a:rPr lang="en-US" altLang="zh-CN" b="1" dirty="0">
                <a:latin typeface="Calibri" panose="020F0502020204030204" pitchFamily="34" charset="0"/>
                <a:cs typeface="Calibri" panose="020F0502020204030204" pitchFamily="34" charset="0"/>
              </a:rPr>
              <a:t> Complex (MSC)</a:t>
            </a:r>
            <a:endParaRPr lang="zh-CN" altLang="en-US" b="1" dirty="0">
              <a:latin typeface="Calibri" panose="020F0502020204030204" pitchFamily="34" charset="0"/>
              <a:cs typeface="Calibri" panose="020F0502020204030204" pitchFamily="34" charset="0"/>
            </a:endParaRPr>
          </a:p>
        </p:txBody>
      </p:sp>
      <p:pic>
        <p:nvPicPr>
          <p:cNvPr id="5" name="图片 4" descr="QQ图片20160922215014">
            <a:extLst>
              <a:ext uri="{FF2B5EF4-FFF2-40B4-BE49-F238E27FC236}">
                <a16:creationId xmlns:a16="http://schemas.microsoft.com/office/drawing/2014/main" id="{D93D0AE7-7BBF-42DF-8902-C67081BA4303}"/>
              </a:ext>
            </a:extLst>
          </p:cNvPr>
          <p:cNvPicPr>
            <a:picLocks noChangeAspect="1"/>
          </p:cNvPicPr>
          <p:nvPr/>
        </p:nvPicPr>
        <p:blipFill>
          <a:blip r:embed="rId3"/>
          <a:stretch>
            <a:fillRect/>
          </a:stretch>
        </p:blipFill>
        <p:spPr>
          <a:xfrm>
            <a:off x="0" y="1162233"/>
            <a:ext cx="6738730" cy="4915988"/>
          </a:xfrm>
          <a:prstGeom prst="rect">
            <a:avLst/>
          </a:prstGeom>
        </p:spPr>
      </p:pic>
      <p:pic>
        <p:nvPicPr>
          <p:cNvPr id="13" name="图片 12" descr="QQ图片20160922204944">
            <a:extLst>
              <a:ext uri="{FF2B5EF4-FFF2-40B4-BE49-F238E27FC236}">
                <a16:creationId xmlns:a16="http://schemas.microsoft.com/office/drawing/2014/main" id="{4BB03052-0C17-445A-9552-99BC8FE85843}"/>
              </a:ext>
            </a:extLst>
          </p:cNvPr>
          <p:cNvPicPr>
            <a:picLocks noChangeAspect="1"/>
          </p:cNvPicPr>
          <p:nvPr/>
        </p:nvPicPr>
        <p:blipFill rotWithShape="1">
          <a:blip r:embed="rId4"/>
          <a:srcRect r="4321"/>
          <a:stretch/>
        </p:blipFill>
        <p:spPr>
          <a:xfrm>
            <a:off x="7314043" y="1220775"/>
            <a:ext cx="4877957" cy="4919672"/>
          </a:xfrm>
          <a:prstGeom prst="rect">
            <a:avLst/>
          </a:prstGeom>
        </p:spPr>
      </p:pic>
      <p:sp>
        <p:nvSpPr>
          <p:cNvPr id="6" name="矩形 5">
            <a:extLst>
              <a:ext uri="{FF2B5EF4-FFF2-40B4-BE49-F238E27FC236}">
                <a16:creationId xmlns:a16="http://schemas.microsoft.com/office/drawing/2014/main" id="{17F702CF-8D13-44AD-A350-271C9EFBA5DB}"/>
              </a:ext>
            </a:extLst>
          </p:cNvPr>
          <p:cNvSpPr/>
          <p:nvPr/>
        </p:nvSpPr>
        <p:spPr>
          <a:xfrm>
            <a:off x="2407097" y="3850105"/>
            <a:ext cx="672987" cy="545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E73C0418-D3BF-4874-B67B-E77BA3A134E8}"/>
              </a:ext>
            </a:extLst>
          </p:cNvPr>
          <p:cNvGrpSpPr/>
          <p:nvPr/>
        </p:nvGrpSpPr>
        <p:grpSpPr>
          <a:xfrm>
            <a:off x="1596971" y="3188823"/>
            <a:ext cx="2398880" cy="661282"/>
            <a:chOff x="1596971" y="3188823"/>
            <a:chExt cx="2398880" cy="661282"/>
          </a:xfrm>
        </p:grpSpPr>
        <p:sp>
          <p:nvSpPr>
            <p:cNvPr id="14" name="矩形 13">
              <a:extLst>
                <a:ext uri="{FF2B5EF4-FFF2-40B4-BE49-F238E27FC236}">
                  <a16:creationId xmlns:a16="http://schemas.microsoft.com/office/drawing/2014/main" id="{5A6A469D-4C9C-4C50-8796-15328F7F60DE}"/>
                </a:ext>
              </a:extLst>
            </p:cNvPr>
            <p:cNvSpPr/>
            <p:nvPr/>
          </p:nvSpPr>
          <p:spPr>
            <a:xfrm>
              <a:off x="3322864" y="3304674"/>
              <a:ext cx="672987" cy="545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D32E7D9-E701-44C7-9E97-142D92237ED7}"/>
                </a:ext>
              </a:extLst>
            </p:cNvPr>
            <p:cNvSpPr/>
            <p:nvPr/>
          </p:nvSpPr>
          <p:spPr>
            <a:xfrm>
              <a:off x="1596971" y="3188823"/>
              <a:ext cx="672987" cy="545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a:extLst>
              <a:ext uri="{FF2B5EF4-FFF2-40B4-BE49-F238E27FC236}">
                <a16:creationId xmlns:a16="http://schemas.microsoft.com/office/drawing/2014/main" id="{58201786-5CF8-4A20-A27D-F8DC5912FFBF}"/>
              </a:ext>
            </a:extLst>
          </p:cNvPr>
          <p:cNvSpPr/>
          <p:nvPr/>
        </p:nvSpPr>
        <p:spPr>
          <a:xfrm>
            <a:off x="2649877" y="2179106"/>
            <a:ext cx="672987" cy="545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8272EB49-0A65-4B7E-B9DD-14F2CE9B2590}"/>
              </a:ext>
            </a:extLst>
          </p:cNvPr>
          <p:cNvSpPr/>
          <p:nvPr/>
        </p:nvSpPr>
        <p:spPr>
          <a:xfrm>
            <a:off x="1768928" y="2370508"/>
            <a:ext cx="2132819" cy="1943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DFB9B950-F5C3-4C41-BD15-EF7D79ABECAD}"/>
              </a:ext>
            </a:extLst>
          </p:cNvPr>
          <p:cNvGrpSpPr/>
          <p:nvPr/>
        </p:nvGrpSpPr>
        <p:grpSpPr>
          <a:xfrm>
            <a:off x="8490194" y="1954013"/>
            <a:ext cx="2624042" cy="2697896"/>
            <a:chOff x="8490194" y="1954013"/>
            <a:chExt cx="2624042" cy="2697896"/>
          </a:xfrm>
        </p:grpSpPr>
        <p:sp>
          <p:nvSpPr>
            <p:cNvPr id="19" name="矩形 18">
              <a:extLst>
                <a:ext uri="{FF2B5EF4-FFF2-40B4-BE49-F238E27FC236}">
                  <a16:creationId xmlns:a16="http://schemas.microsoft.com/office/drawing/2014/main" id="{B7BF66B7-1E84-4AA5-AF53-C12AB5F2E31B}"/>
                </a:ext>
              </a:extLst>
            </p:cNvPr>
            <p:cNvSpPr/>
            <p:nvPr/>
          </p:nvSpPr>
          <p:spPr>
            <a:xfrm>
              <a:off x="8490194" y="4139162"/>
              <a:ext cx="562632" cy="5127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257B0D5D-1469-4345-A40E-39CD5C59051B}"/>
                </a:ext>
              </a:extLst>
            </p:cNvPr>
            <p:cNvSpPr/>
            <p:nvPr/>
          </p:nvSpPr>
          <p:spPr>
            <a:xfrm>
              <a:off x="10551604" y="1954013"/>
              <a:ext cx="562632" cy="5127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灯片编号占位符 2">
            <a:extLst>
              <a:ext uri="{FF2B5EF4-FFF2-40B4-BE49-F238E27FC236}">
                <a16:creationId xmlns:a16="http://schemas.microsoft.com/office/drawing/2014/main" id="{C516932B-7CCE-4AF3-9245-EB56523EA0D0}"/>
              </a:ext>
            </a:extLst>
          </p:cNvPr>
          <p:cNvSpPr>
            <a:spLocks noGrp="1"/>
          </p:cNvSpPr>
          <p:nvPr>
            <p:ph type="sldNum" sz="quarter" idx="12"/>
          </p:nvPr>
        </p:nvSpPr>
        <p:spPr/>
        <p:txBody>
          <a:bodyPr/>
          <a:lstStyle/>
          <a:p>
            <a:fld id="{34BF821A-40F1-4CAB-960F-F4AAC66E2252}" type="slidenum">
              <a:rPr lang="zh-CN" altLang="en-US" smtClean="0"/>
              <a:t>16</a:t>
            </a:fld>
            <a:endParaRPr lang="zh-CN" altLang="en-US"/>
          </a:p>
        </p:txBody>
      </p:sp>
      <p:sp>
        <p:nvSpPr>
          <p:cNvPr id="7" name="文本框 6">
            <a:extLst>
              <a:ext uri="{FF2B5EF4-FFF2-40B4-BE49-F238E27FC236}">
                <a16:creationId xmlns:a16="http://schemas.microsoft.com/office/drawing/2014/main" id="{31A70933-B2EE-470F-BA3E-62D978217F83}"/>
              </a:ext>
            </a:extLst>
          </p:cNvPr>
          <p:cNvSpPr txBox="1"/>
          <p:nvPr/>
        </p:nvSpPr>
        <p:spPr>
          <a:xfrm>
            <a:off x="1636932" y="6240555"/>
            <a:ext cx="1819729" cy="369332"/>
          </a:xfrm>
          <a:prstGeom prst="rect">
            <a:avLst/>
          </a:prstGeom>
          <a:noFill/>
        </p:spPr>
        <p:txBody>
          <a:bodyPr wrap="none" rtlCol="0">
            <a:spAutoFit/>
          </a:bodyPr>
          <a:lstStyle/>
          <a:p>
            <a:r>
              <a:rPr lang="en-US" altLang="zh-CN" b="1" dirty="0"/>
              <a:t>[</a:t>
            </a:r>
            <a:r>
              <a:rPr lang="en-US" altLang="zh-CN" b="1" dirty="0" err="1"/>
              <a:t>Gyulassy</a:t>
            </a:r>
            <a:r>
              <a:rPr lang="en-US" altLang="zh-CN" b="1" dirty="0"/>
              <a:t> et al.]</a:t>
            </a:r>
            <a:endParaRPr lang="zh-CN" altLang="en-US" b="1" dirty="0"/>
          </a:p>
        </p:txBody>
      </p:sp>
    </p:spTree>
    <p:extLst>
      <p:ext uri="{BB962C8B-B14F-4D97-AF65-F5344CB8AC3E}">
        <p14:creationId xmlns:p14="http://schemas.microsoft.com/office/powerpoint/2010/main" val="2327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7" grpId="0" animBg="1"/>
      <p:bldP spid="17" grpId="1" animBg="1"/>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7AA3A157-33C7-4DBB-9F3F-FA46059F350B}"/>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Morse-</a:t>
            </a:r>
            <a:r>
              <a:rPr lang="en-US" altLang="zh-CN" b="1" dirty="0" err="1">
                <a:latin typeface="Calibri" panose="020F0502020204030204" pitchFamily="34" charset="0"/>
                <a:cs typeface="Calibri" panose="020F0502020204030204" pitchFamily="34" charset="0"/>
              </a:rPr>
              <a:t>Smale</a:t>
            </a:r>
            <a:r>
              <a:rPr lang="en-US" altLang="zh-CN" b="1" dirty="0">
                <a:latin typeface="Calibri" panose="020F0502020204030204" pitchFamily="34" charset="0"/>
                <a:cs typeface="Calibri" panose="020F0502020204030204" pitchFamily="34" charset="0"/>
              </a:rPr>
              <a:t> Complex</a:t>
            </a:r>
            <a:endParaRPr lang="zh-CN" altLang="en-US" b="1" dirty="0">
              <a:latin typeface="Calibri" panose="020F0502020204030204" pitchFamily="34" charset="0"/>
              <a:cs typeface="Calibri" panose="020F0502020204030204" pitchFamily="34" charset="0"/>
            </a:endParaRPr>
          </a:p>
        </p:txBody>
      </p:sp>
      <p:pic>
        <p:nvPicPr>
          <p:cNvPr id="8" name="图片 7">
            <a:extLst>
              <a:ext uri="{FF2B5EF4-FFF2-40B4-BE49-F238E27FC236}">
                <a16:creationId xmlns:a16="http://schemas.microsoft.com/office/drawing/2014/main" id="{B13B99F0-A13E-480D-9E81-44D6334EF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425" y="2044766"/>
            <a:ext cx="3615347" cy="3662839"/>
          </a:xfrm>
          <a:prstGeom prst="rect">
            <a:avLst/>
          </a:prstGeom>
        </p:spPr>
      </p:pic>
      <p:pic>
        <p:nvPicPr>
          <p:cNvPr id="10" name="图片 9">
            <a:extLst>
              <a:ext uri="{FF2B5EF4-FFF2-40B4-BE49-F238E27FC236}">
                <a16:creationId xmlns:a16="http://schemas.microsoft.com/office/drawing/2014/main" id="{226CADA7-F293-4233-9A25-ABEE759AC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6653" y="1982351"/>
            <a:ext cx="3615347" cy="3725254"/>
          </a:xfrm>
          <a:prstGeom prst="rect">
            <a:avLst/>
          </a:prstGeom>
        </p:spPr>
      </p:pic>
      <p:sp>
        <p:nvSpPr>
          <p:cNvPr id="2" name="灯片编号占位符 1">
            <a:extLst>
              <a:ext uri="{FF2B5EF4-FFF2-40B4-BE49-F238E27FC236}">
                <a16:creationId xmlns:a16="http://schemas.microsoft.com/office/drawing/2014/main" id="{AC6BBB70-C1CD-4BD2-8984-50D2E4FF2EC6}"/>
              </a:ext>
            </a:extLst>
          </p:cNvPr>
          <p:cNvSpPr>
            <a:spLocks noGrp="1"/>
          </p:cNvSpPr>
          <p:nvPr>
            <p:ph type="sldNum" sz="quarter" idx="12"/>
          </p:nvPr>
        </p:nvSpPr>
        <p:spPr/>
        <p:txBody>
          <a:bodyPr/>
          <a:lstStyle/>
          <a:p>
            <a:fld id="{34BF821A-40F1-4CAB-960F-F4AAC66E2252}" type="slidenum">
              <a:rPr lang="zh-CN" altLang="en-US" smtClean="0"/>
              <a:t>17</a:t>
            </a:fld>
            <a:endParaRPr lang="zh-CN" altLang="en-US"/>
          </a:p>
        </p:txBody>
      </p:sp>
      <p:pic>
        <p:nvPicPr>
          <p:cNvPr id="4" name="图片 3">
            <a:extLst>
              <a:ext uri="{FF2B5EF4-FFF2-40B4-BE49-F238E27FC236}">
                <a16:creationId xmlns:a16="http://schemas.microsoft.com/office/drawing/2014/main" id="{E7EBFC97-D3F5-47CA-9464-E057BFAC6F60}"/>
              </a:ext>
            </a:extLst>
          </p:cNvPr>
          <p:cNvPicPr>
            <a:picLocks noChangeAspect="1"/>
          </p:cNvPicPr>
          <p:nvPr/>
        </p:nvPicPr>
        <p:blipFill>
          <a:blip r:embed="rId5"/>
          <a:stretch>
            <a:fillRect/>
          </a:stretch>
        </p:blipFill>
        <p:spPr>
          <a:xfrm>
            <a:off x="0" y="2492098"/>
            <a:ext cx="4924425" cy="3171825"/>
          </a:xfrm>
          <a:prstGeom prst="rect">
            <a:avLst/>
          </a:prstGeom>
        </p:spPr>
      </p:pic>
      <p:sp>
        <p:nvSpPr>
          <p:cNvPr id="7" name="文本框 6">
            <a:extLst>
              <a:ext uri="{FF2B5EF4-FFF2-40B4-BE49-F238E27FC236}">
                <a16:creationId xmlns:a16="http://schemas.microsoft.com/office/drawing/2014/main" id="{6BE87AB1-B244-4577-BE8B-B03180A213DA}"/>
              </a:ext>
            </a:extLst>
          </p:cNvPr>
          <p:cNvSpPr txBox="1"/>
          <p:nvPr/>
        </p:nvSpPr>
        <p:spPr>
          <a:xfrm>
            <a:off x="1365598" y="2065725"/>
            <a:ext cx="2193229" cy="523220"/>
          </a:xfrm>
          <a:prstGeom prst="rect">
            <a:avLst/>
          </a:prstGeom>
          <a:noFill/>
        </p:spPr>
        <p:txBody>
          <a:bodyPr wrap="none" rtlCol="0">
            <a:spAutoFit/>
          </a:bodyPr>
          <a:lstStyle/>
          <a:p>
            <a:r>
              <a:rPr lang="en-US" altLang="zh-CN" sz="2800" b="1" dirty="0"/>
              <a:t>3D MSC Cell</a:t>
            </a:r>
            <a:endParaRPr lang="zh-CN" altLang="en-US" sz="2800" b="1" dirty="0"/>
          </a:p>
        </p:txBody>
      </p:sp>
      <p:sp>
        <p:nvSpPr>
          <p:cNvPr id="9" name="文本框 8">
            <a:extLst>
              <a:ext uri="{FF2B5EF4-FFF2-40B4-BE49-F238E27FC236}">
                <a16:creationId xmlns:a16="http://schemas.microsoft.com/office/drawing/2014/main" id="{34A9909E-B638-4747-81F7-1E2089EF3743}"/>
              </a:ext>
            </a:extLst>
          </p:cNvPr>
          <p:cNvSpPr txBox="1"/>
          <p:nvPr/>
        </p:nvSpPr>
        <p:spPr>
          <a:xfrm>
            <a:off x="1365598" y="5663923"/>
            <a:ext cx="2396810" cy="369332"/>
          </a:xfrm>
          <a:prstGeom prst="rect">
            <a:avLst/>
          </a:prstGeom>
          <a:noFill/>
        </p:spPr>
        <p:txBody>
          <a:bodyPr wrap="none" rtlCol="0">
            <a:spAutoFit/>
          </a:bodyPr>
          <a:lstStyle/>
          <a:p>
            <a:r>
              <a:rPr lang="en-US" altLang="zh-CN" b="1" dirty="0"/>
              <a:t>[</a:t>
            </a:r>
            <a:r>
              <a:rPr lang="en-US" altLang="zh-CN" b="1" dirty="0" err="1"/>
              <a:t>Gyulassy</a:t>
            </a:r>
            <a:r>
              <a:rPr lang="en-US" altLang="zh-CN" b="1" dirty="0"/>
              <a:t> et al. 2006]</a:t>
            </a:r>
            <a:endParaRPr lang="zh-CN" altLang="en-US" b="1" dirty="0"/>
          </a:p>
        </p:txBody>
      </p:sp>
      <p:sp>
        <p:nvSpPr>
          <p:cNvPr id="14" name="文本框 13">
            <a:extLst>
              <a:ext uri="{FF2B5EF4-FFF2-40B4-BE49-F238E27FC236}">
                <a16:creationId xmlns:a16="http://schemas.microsoft.com/office/drawing/2014/main" id="{E4C5086A-FF6A-47E6-9720-5B1307EEF943}"/>
              </a:ext>
            </a:extLst>
          </p:cNvPr>
          <p:cNvSpPr txBox="1"/>
          <p:nvPr/>
        </p:nvSpPr>
        <p:spPr>
          <a:xfrm>
            <a:off x="5119316" y="5707605"/>
            <a:ext cx="3408305" cy="369332"/>
          </a:xfrm>
          <a:prstGeom prst="rect">
            <a:avLst/>
          </a:prstGeom>
          <a:noFill/>
        </p:spPr>
        <p:txBody>
          <a:bodyPr wrap="none" rtlCol="0">
            <a:spAutoFit/>
          </a:bodyPr>
          <a:lstStyle/>
          <a:p>
            <a:r>
              <a:rPr lang="en-US" altLang="zh-CN" b="1" dirty="0"/>
              <a:t>Maximum and 2-saddle points</a:t>
            </a:r>
            <a:endParaRPr lang="zh-CN" altLang="en-US" b="1" dirty="0"/>
          </a:p>
        </p:txBody>
      </p:sp>
      <p:sp>
        <p:nvSpPr>
          <p:cNvPr id="16" name="文本框 15">
            <a:extLst>
              <a:ext uri="{FF2B5EF4-FFF2-40B4-BE49-F238E27FC236}">
                <a16:creationId xmlns:a16="http://schemas.microsoft.com/office/drawing/2014/main" id="{4DA6076F-AC2E-4A11-B413-9D28EC5380FA}"/>
              </a:ext>
            </a:extLst>
          </p:cNvPr>
          <p:cNvSpPr txBox="1"/>
          <p:nvPr/>
        </p:nvSpPr>
        <p:spPr>
          <a:xfrm>
            <a:off x="8782336" y="5707605"/>
            <a:ext cx="3368230" cy="369332"/>
          </a:xfrm>
          <a:prstGeom prst="rect">
            <a:avLst/>
          </a:prstGeom>
          <a:noFill/>
        </p:spPr>
        <p:txBody>
          <a:bodyPr wrap="none" rtlCol="0">
            <a:spAutoFit/>
          </a:bodyPr>
          <a:lstStyle/>
          <a:p>
            <a:r>
              <a:rPr lang="en-US" altLang="zh-CN" b="1" dirty="0"/>
              <a:t>Minimum and 1-saddle points</a:t>
            </a:r>
            <a:endParaRPr lang="zh-CN" altLang="en-US" b="1" dirty="0"/>
          </a:p>
        </p:txBody>
      </p:sp>
    </p:spTree>
    <p:extLst>
      <p:ext uri="{BB962C8B-B14F-4D97-AF65-F5344CB8AC3E}">
        <p14:creationId xmlns:p14="http://schemas.microsoft.com/office/powerpoint/2010/main" val="34805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4">
            <a:extLst>
              <a:ext uri="{FF2B5EF4-FFF2-40B4-BE49-F238E27FC236}">
                <a16:creationId xmlns:a16="http://schemas.microsoft.com/office/drawing/2014/main" id="{FA4F6C1E-7BD5-4209-8FE6-87DEABFE38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85483" y="38573"/>
            <a:ext cx="3727532" cy="1604195"/>
          </a:xfrm>
        </p:spPr>
      </p:pic>
      <p:pic>
        <p:nvPicPr>
          <p:cNvPr id="10" name="图片 9">
            <a:extLst>
              <a:ext uri="{FF2B5EF4-FFF2-40B4-BE49-F238E27FC236}">
                <a16:creationId xmlns:a16="http://schemas.microsoft.com/office/drawing/2014/main" id="{EF3DB258-4F98-4A23-AC07-26D1DC481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351" y="1357402"/>
            <a:ext cx="2350584" cy="2381462"/>
          </a:xfrm>
          <a:prstGeom prst="rect">
            <a:avLst/>
          </a:prstGeom>
        </p:spPr>
      </p:pic>
      <p:pic>
        <p:nvPicPr>
          <p:cNvPr id="12" name="图片 11">
            <a:extLst>
              <a:ext uri="{FF2B5EF4-FFF2-40B4-BE49-F238E27FC236}">
                <a16:creationId xmlns:a16="http://schemas.microsoft.com/office/drawing/2014/main" id="{FA6C56A7-5825-4AB2-AED5-CA440EFF82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351" y="3738864"/>
            <a:ext cx="2311202" cy="2381463"/>
          </a:xfrm>
          <a:prstGeom prst="rect">
            <a:avLst/>
          </a:prstGeom>
        </p:spPr>
      </p:pic>
      <p:sp>
        <p:nvSpPr>
          <p:cNvPr id="15" name="箭头: 右 14">
            <a:extLst>
              <a:ext uri="{FF2B5EF4-FFF2-40B4-BE49-F238E27FC236}">
                <a16:creationId xmlns:a16="http://schemas.microsoft.com/office/drawing/2014/main" id="{0163AB6C-A2B2-4861-8D2D-C92D95BCEC42}"/>
              </a:ext>
            </a:extLst>
          </p:cNvPr>
          <p:cNvSpPr/>
          <p:nvPr/>
        </p:nvSpPr>
        <p:spPr>
          <a:xfrm>
            <a:off x="4300484" y="2256090"/>
            <a:ext cx="880217" cy="4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箭头: 右 15">
            <a:extLst>
              <a:ext uri="{FF2B5EF4-FFF2-40B4-BE49-F238E27FC236}">
                <a16:creationId xmlns:a16="http://schemas.microsoft.com/office/drawing/2014/main" id="{258DA847-B23A-4187-9794-57B73399B313}"/>
              </a:ext>
            </a:extLst>
          </p:cNvPr>
          <p:cNvSpPr/>
          <p:nvPr/>
        </p:nvSpPr>
        <p:spPr>
          <a:xfrm>
            <a:off x="4300483" y="4698858"/>
            <a:ext cx="880217" cy="4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6">
            <a:extLst>
              <a:ext uri="{FF2B5EF4-FFF2-40B4-BE49-F238E27FC236}">
                <a16:creationId xmlns:a16="http://schemas.microsoft.com/office/drawing/2014/main" id="{24F7869E-A06E-424E-A062-52B95AED5534}"/>
              </a:ext>
            </a:extLst>
          </p:cNvPr>
          <p:cNvSpPr txBox="1"/>
          <p:nvPr/>
        </p:nvSpPr>
        <p:spPr>
          <a:xfrm>
            <a:off x="1473030" y="6120327"/>
            <a:ext cx="3275256" cy="923330"/>
          </a:xfrm>
          <a:prstGeom prst="rect">
            <a:avLst/>
          </a:prstGeom>
          <a:noFill/>
        </p:spPr>
        <p:txBody>
          <a:bodyPr wrap="none" rtlCol="0">
            <a:spAutoFit/>
          </a:bodyPr>
          <a:lstStyle/>
          <a:p>
            <a:r>
              <a:rPr lang="en-US" b="1" dirty="0"/>
              <a:t>Compute </a:t>
            </a:r>
            <a:r>
              <a:rPr lang="en-US" altLang="zh-CN" b="1" dirty="0"/>
              <a:t>neighbors</a:t>
            </a:r>
          </a:p>
          <a:p>
            <a:pPr lvl="1"/>
            <a:r>
              <a:rPr lang="en-US" altLang="zh-CN" b="1" dirty="0"/>
              <a:t> for </a:t>
            </a:r>
            <a:r>
              <a:rPr lang="en-US" altLang="zh-CN" b="1" dirty="0">
                <a:solidFill>
                  <a:srgbClr val="FF0000"/>
                </a:solidFill>
              </a:rPr>
              <a:t>pores</a:t>
            </a:r>
            <a:r>
              <a:rPr lang="en-US" altLang="zh-CN" b="1" dirty="0"/>
              <a:t> and </a:t>
            </a:r>
            <a:r>
              <a:rPr lang="en-US" altLang="zh-CN" b="1" dirty="0">
                <a:solidFill>
                  <a:srgbClr val="0070C0"/>
                </a:solidFill>
              </a:rPr>
              <a:t>solid parts</a:t>
            </a:r>
          </a:p>
          <a:p>
            <a:endParaRPr lang="en-US" dirty="0"/>
          </a:p>
        </p:txBody>
      </p:sp>
      <p:sp>
        <p:nvSpPr>
          <p:cNvPr id="20" name="文本框 19">
            <a:extLst>
              <a:ext uri="{FF2B5EF4-FFF2-40B4-BE49-F238E27FC236}">
                <a16:creationId xmlns:a16="http://schemas.microsoft.com/office/drawing/2014/main" id="{F4068981-B012-41DF-BD24-E61AA9CDA8F9}"/>
              </a:ext>
            </a:extLst>
          </p:cNvPr>
          <p:cNvSpPr txBox="1"/>
          <p:nvPr/>
        </p:nvSpPr>
        <p:spPr>
          <a:xfrm>
            <a:off x="5724125" y="6392827"/>
            <a:ext cx="2206053" cy="369332"/>
          </a:xfrm>
          <a:prstGeom prst="rect">
            <a:avLst/>
          </a:prstGeom>
          <a:noFill/>
        </p:spPr>
        <p:txBody>
          <a:bodyPr wrap="none" rtlCol="0">
            <a:spAutoFit/>
          </a:bodyPr>
          <a:lstStyle/>
          <a:p>
            <a:r>
              <a:rPr lang="en-US" altLang="zh-CN" b="1" dirty="0"/>
              <a:t>Connect by tunnels</a:t>
            </a:r>
          </a:p>
        </p:txBody>
      </p:sp>
      <p:pic>
        <p:nvPicPr>
          <p:cNvPr id="6" name="图片 5">
            <a:extLst>
              <a:ext uri="{FF2B5EF4-FFF2-40B4-BE49-F238E27FC236}">
                <a16:creationId xmlns:a16="http://schemas.microsoft.com/office/drawing/2014/main" id="{B9CB374E-FAF6-45AB-B1CE-CB306BC7B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221" y="1414127"/>
            <a:ext cx="2298247" cy="2381463"/>
          </a:xfrm>
          <a:prstGeom prst="rect">
            <a:avLst/>
          </a:prstGeom>
        </p:spPr>
      </p:pic>
      <p:pic>
        <p:nvPicPr>
          <p:cNvPr id="8" name="图片 7">
            <a:extLst>
              <a:ext uri="{FF2B5EF4-FFF2-40B4-BE49-F238E27FC236}">
                <a16:creationId xmlns:a16="http://schemas.microsoft.com/office/drawing/2014/main" id="{9033014C-8C2C-48E7-B5DE-B85208E235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4026" y="3953748"/>
            <a:ext cx="2276111" cy="2381463"/>
          </a:xfrm>
          <a:prstGeom prst="rect">
            <a:avLst/>
          </a:prstGeom>
        </p:spPr>
      </p:pic>
      <p:pic>
        <p:nvPicPr>
          <p:cNvPr id="11" name="图片 10">
            <a:extLst>
              <a:ext uri="{FF2B5EF4-FFF2-40B4-BE49-F238E27FC236}">
                <a16:creationId xmlns:a16="http://schemas.microsoft.com/office/drawing/2014/main" id="{A13DC93E-65CC-471A-9C17-79C36C058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5474" y="3953747"/>
            <a:ext cx="2227110" cy="2381464"/>
          </a:xfrm>
          <a:prstGeom prst="rect">
            <a:avLst/>
          </a:prstGeom>
        </p:spPr>
      </p:pic>
      <p:pic>
        <p:nvPicPr>
          <p:cNvPr id="14" name="图片 13">
            <a:extLst>
              <a:ext uri="{FF2B5EF4-FFF2-40B4-BE49-F238E27FC236}">
                <a16:creationId xmlns:a16="http://schemas.microsoft.com/office/drawing/2014/main" id="{7711C252-06B4-4352-BFE2-01C96A923A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8199" y="1512038"/>
            <a:ext cx="2227110" cy="2283552"/>
          </a:xfrm>
          <a:prstGeom prst="rect">
            <a:avLst/>
          </a:prstGeom>
        </p:spPr>
      </p:pic>
      <p:sp>
        <p:nvSpPr>
          <p:cNvPr id="18" name="标题 1">
            <a:extLst>
              <a:ext uri="{FF2B5EF4-FFF2-40B4-BE49-F238E27FC236}">
                <a16:creationId xmlns:a16="http://schemas.microsoft.com/office/drawing/2014/main" id="{93C553AB-10FE-490C-B8D4-32D79181D084}"/>
              </a:ext>
            </a:extLst>
          </p:cNvPr>
          <p:cNvSpPr txBox="1">
            <a:spLocks/>
          </p:cNvSpPr>
          <p:nvPr/>
        </p:nvSpPr>
        <p:spPr>
          <a:xfrm>
            <a:off x="838200" y="122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atin typeface="Calibri" panose="020F0502020204030204" pitchFamily="34" charset="0"/>
                <a:cs typeface="Calibri" panose="020F0502020204030204" pitchFamily="34" charset="0"/>
              </a:rPr>
              <a:t>Morse-</a:t>
            </a:r>
            <a:r>
              <a:rPr lang="en-US" altLang="zh-CN" b="1" dirty="0" err="1">
                <a:latin typeface="Calibri" panose="020F0502020204030204" pitchFamily="34" charset="0"/>
                <a:cs typeface="Calibri" panose="020F0502020204030204" pitchFamily="34" charset="0"/>
              </a:rPr>
              <a:t>Smale</a:t>
            </a:r>
            <a:r>
              <a:rPr lang="en-US" altLang="zh-CN" b="1" dirty="0">
                <a:latin typeface="Calibri" panose="020F0502020204030204" pitchFamily="34" charset="0"/>
                <a:cs typeface="Calibri" panose="020F0502020204030204" pitchFamily="34" charset="0"/>
              </a:rPr>
              <a:t> Complex</a:t>
            </a:r>
            <a:endParaRPr lang="zh-CN" altLang="en-US" b="1"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4102C78A-8CE2-4711-8F94-F3D659561C1D}"/>
              </a:ext>
            </a:extLst>
          </p:cNvPr>
          <p:cNvSpPr txBox="1"/>
          <p:nvPr/>
        </p:nvSpPr>
        <p:spPr>
          <a:xfrm>
            <a:off x="10009992" y="1180934"/>
            <a:ext cx="2182008" cy="707886"/>
          </a:xfrm>
          <a:prstGeom prst="rect">
            <a:avLst/>
          </a:prstGeom>
          <a:noFill/>
        </p:spPr>
        <p:txBody>
          <a:bodyPr wrap="none" rtlCol="0">
            <a:spAutoFit/>
          </a:bodyPr>
          <a:lstStyle/>
          <a:p>
            <a:r>
              <a:rPr lang="en-US" altLang="zh-CN" sz="2000" b="1" dirty="0"/>
              <a:t>Fat curve</a:t>
            </a:r>
          </a:p>
          <a:p>
            <a:r>
              <a:rPr lang="en-US" altLang="zh-CN" sz="2000" b="1" dirty="0"/>
              <a:t>[</a:t>
            </a:r>
            <a:r>
              <a:rPr lang="en-US" altLang="zh-CN" sz="2000" b="1" dirty="0" err="1"/>
              <a:t>Mestetskii</a:t>
            </a:r>
            <a:r>
              <a:rPr lang="en-US" altLang="zh-CN" sz="2000" b="1" dirty="0"/>
              <a:t> 2000]</a:t>
            </a:r>
            <a:endParaRPr lang="zh-CN" altLang="en-US" sz="2000" b="1" dirty="0"/>
          </a:p>
        </p:txBody>
      </p:sp>
      <p:sp>
        <p:nvSpPr>
          <p:cNvPr id="2" name="灯片编号占位符 1">
            <a:extLst>
              <a:ext uri="{FF2B5EF4-FFF2-40B4-BE49-F238E27FC236}">
                <a16:creationId xmlns:a16="http://schemas.microsoft.com/office/drawing/2014/main" id="{435663A7-CD98-4205-83AA-B7D2CC403239}"/>
              </a:ext>
            </a:extLst>
          </p:cNvPr>
          <p:cNvSpPr>
            <a:spLocks noGrp="1"/>
          </p:cNvSpPr>
          <p:nvPr>
            <p:ph type="sldNum" sz="quarter" idx="12"/>
          </p:nvPr>
        </p:nvSpPr>
        <p:spPr/>
        <p:txBody>
          <a:bodyPr/>
          <a:lstStyle/>
          <a:p>
            <a:fld id="{34BF821A-40F1-4CAB-960F-F4AAC66E2252}" type="slidenum">
              <a:rPr lang="zh-CN" altLang="en-US" smtClean="0"/>
              <a:t>18</a:t>
            </a:fld>
            <a:endParaRPr lang="zh-CN" altLang="en-US"/>
          </a:p>
        </p:txBody>
      </p:sp>
      <p:sp>
        <p:nvSpPr>
          <p:cNvPr id="3" name="文本框 2">
            <a:extLst>
              <a:ext uri="{FF2B5EF4-FFF2-40B4-BE49-F238E27FC236}">
                <a16:creationId xmlns:a16="http://schemas.microsoft.com/office/drawing/2014/main" id="{61F04016-C9F4-4FF9-8760-4861C59D59FA}"/>
              </a:ext>
            </a:extLst>
          </p:cNvPr>
          <p:cNvSpPr txBox="1"/>
          <p:nvPr/>
        </p:nvSpPr>
        <p:spPr>
          <a:xfrm>
            <a:off x="7984164" y="6392827"/>
            <a:ext cx="2746265" cy="369332"/>
          </a:xfrm>
          <a:prstGeom prst="rect">
            <a:avLst/>
          </a:prstGeom>
          <a:noFill/>
        </p:spPr>
        <p:txBody>
          <a:bodyPr wrap="none" rtlCol="0">
            <a:spAutoFit/>
          </a:bodyPr>
          <a:lstStyle/>
          <a:p>
            <a:r>
              <a:rPr lang="en-US" altLang="zh-CN" b="1" dirty="0"/>
              <a:t>Corresponding structure</a:t>
            </a:r>
          </a:p>
        </p:txBody>
      </p:sp>
      <p:sp>
        <p:nvSpPr>
          <p:cNvPr id="4" name="文本框 3">
            <a:extLst>
              <a:ext uri="{FF2B5EF4-FFF2-40B4-BE49-F238E27FC236}">
                <a16:creationId xmlns:a16="http://schemas.microsoft.com/office/drawing/2014/main" id="{BCEB6774-2FBB-4F14-BB9F-2B1249EA933E}"/>
              </a:ext>
            </a:extLst>
          </p:cNvPr>
          <p:cNvSpPr txBox="1"/>
          <p:nvPr/>
        </p:nvSpPr>
        <p:spPr>
          <a:xfrm>
            <a:off x="7150016" y="3347954"/>
            <a:ext cx="958917" cy="461665"/>
          </a:xfrm>
          <a:prstGeom prst="rect">
            <a:avLst/>
          </a:prstGeom>
          <a:noFill/>
        </p:spPr>
        <p:txBody>
          <a:bodyPr wrap="none" rtlCol="0">
            <a:spAutoFit/>
          </a:bodyPr>
          <a:lstStyle/>
          <a:p>
            <a:r>
              <a:rPr lang="en-US" altLang="zh-CN" sz="2400" b="1" dirty="0">
                <a:solidFill>
                  <a:srgbClr val="92D050"/>
                </a:solidFill>
              </a:rPr>
              <a:t>Pores</a:t>
            </a:r>
            <a:endParaRPr lang="zh-CN" altLang="en-US" sz="2400" b="1" dirty="0">
              <a:solidFill>
                <a:srgbClr val="92D050"/>
              </a:solidFill>
            </a:endParaRPr>
          </a:p>
        </p:txBody>
      </p:sp>
      <p:sp>
        <p:nvSpPr>
          <p:cNvPr id="7" name="文本框 6">
            <a:extLst>
              <a:ext uri="{FF2B5EF4-FFF2-40B4-BE49-F238E27FC236}">
                <a16:creationId xmlns:a16="http://schemas.microsoft.com/office/drawing/2014/main" id="{1685E331-F609-4E59-8243-40ABBD3C0841}"/>
              </a:ext>
            </a:extLst>
          </p:cNvPr>
          <p:cNvSpPr txBox="1"/>
          <p:nvPr/>
        </p:nvSpPr>
        <p:spPr>
          <a:xfrm>
            <a:off x="9793171" y="5847687"/>
            <a:ext cx="958917" cy="461665"/>
          </a:xfrm>
          <a:prstGeom prst="rect">
            <a:avLst/>
          </a:prstGeom>
          <a:noFill/>
        </p:spPr>
        <p:txBody>
          <a:bodyPr wrap="none" rtlCol="0">
            <a:spAutoFit/>
          </a:bodyPr>
          <a:lstStyle/>
          <a:p>
            <a:r>
              <a:rPr lang="en-US" altLang="zh-CN" sz="2400" b="1" dirty="0">
                <a:solidFill>
                  <a:srgbClr val="92D050"/>
                </a:solidFill>
              </a:rPr>
              <a:t>Pores</a:t>
            </a:r>
            <a:endParaRPr lang="zh-CN" altLang="en-US" sz="2400" b="1" dirty="0">
              <a:solidFill>
                <a:srgbClr val="92D050"/>
              </a:solidFill>
            </a:endParaRPr>
          </a:p>
        </p:txBody>
      </p:sp>
      <p:sp>
        <p:nvSpPr>
          <p:cNvPr id="9" name="文本框 8">
            <a:extLst>
              <a:ext uri="{FF2B5EF4-FFF2-40B4-BE49-F238E27FC236}">
                <a16:creationId xmlns:a16="http://schemas.microsoft.com/office/drawing/2014/main" id="{7C4745A9-21F4-4E6B-B29E-EF274DAE8CE0}"/>
              </a:ext>
            </a:extLst>
          </p:cNvPr>
          <p:cNvSpPr txBox="1"/>
          <p:nvPr/>
        </p:nvSpPr>
        <p:spPr>
          <a:xfrm>
            <a:off x="7150016" y="5844739"/>
            <a:ext cx="883575" cy="461665"/>
          </a:xfrm>
          <a:prstGeom prst="rect">
            <a:avLst/>
          </a:prstGeom>
          <a:noFill/>
        </p:spPr>
        <p:txBody>
          <a:bodyPr wrap="none" rtlCol="0">
            <a:spAutoFit/>
          </a:bodyPr>
          <a:lstStyle/>
          <a:p>
            <a:r>
              <a:rPr lang="en-US" altLang="zh-CN" sz="2400" b="1" dirty="0">
                <a:solidFill>
                  <a:srgbClr val="00B0F0"/>
                </a:solidFill>
              </a:rPr>
              <a:t>Solid</a:t>
            </a:r>
            <a:endParaRPr lang="zh-CN" altLang="en-US" sz="2400" b="1" dirty="0">
              <a:solidFill>
                <a:srgbClr val="00B0F0"/>
              </a:solidFill>
            </a:endParaRPr>
          </a:p>
        </p:txBody>
      </p:sp>
      <p:sp>
        <p:nvSpPr>
          <p:cNvPr id="24" name="文本框 23">
            <a:extLst>
              <a:ext uri="{FF2B5EF4-FFF2-40B4-BE49-F238E27FC236}">
                <a16:creationId xmlns:a16="http://schemas.microsoft.com/office/drawing/2014/main" id="{FA27A40B-4AE9-4B52-8443-EA6007376AA9}"/>
              </a:ext>
            </a:extLst>
          </p:cNvPr>
          <p:cNvSpPr txBox="1"/>
          <p:nvPr/>
        </p:nvSpPr>
        <p:spPr>
          <a:xfrm>
            <a:off x="9813521" y="3347954"/>
            <a:ext cx="883575" cy="461665"/>
          </a:xfrm>
          <a:prstGeom prst="rect">
            <a:avLst/>
          </a:prstGeom>
          <a:noFill/>
        </p:spPr>
        <p:txBody>
          <a:bodyPr wrap="none" rtlCol="0">
            <a:spAutoFit/>
          </a:bodyPr>
          <a:lstStyle/>
          <a:p>
            <a:r>
              <a:rPr lang="en-US" altLang="zh-CN" sz="2400" b="1" dirty="0">
                <a:solidFill>
                  <a:srgbClr val="00B0F0"/>
                </a:solidFill>
              </a:rPr>
              <a:t>Solid</a:t>
            </a:r>
            <a:endParaRPr lang="zh-CN" altLang="en-US" sz="2400" b="1" dirty="0">
              <a:solidFill>
                <a:srgbClr val="00B0F0"/>
              </a:solidFill>
            </a:endParaRPr>
          </a:p>
        </p:txBody>
      </p:sp>
      <p:sp>
        <p:nvSpPr>
          <p:cNvPr id="25" name="文本框 24">
            <a:extLst>
              <a:ext uri="{FF2B5EF4-FFF2-40B4-BE49-F238E27FC236}">
                <a16:creationId xmlns:a16="http://schemas.microsoft.com/office/drawing/2014/main" id="{F2936A6F-F65B-464A-B059-255CFE005BEA}"/>
              </a:ext>
            </a:extLst>
          </p:cNvPr>
          <p:cNvSpPr txBox="1"/>
          <p:nvPr/>
        </p:nvSpPr>
        <p:spPr>
          <a:xfrm>
            <a:off x="615149" y="2002398"/>
            <a:ext cx="1111202" cy="369332"/>
          </a:xfrm>
          <a:prstGeom prst="rect">
            <a:avLst/>
          </a:prstGeom>
          <a:noFill/>
        </p:spPr>
        <p:txBody>
          <a:bodyPr wrap="none" rtlCol="0">
            <a:spAutoFit/>
          </a:bodyPr>
          <a:lstStyle/>
          <a:p>
            <a:r>
              <a:rPr lang="en-US" altLang="zh-CN" b="1" dirty="0">
                <a:solidFill>
                  <a:srgbClr val="00B050"/>
                </a:solidFill>
              </a:rPr>
              <a:t>2-saddle</a:t>
            </a:r>
            <a:endParaRPr lang="zh-CN" altLang="en-US" b="1" dirty="0">
              <a:solidFill>
                <a:srgbClr val="00B050"/>
              </a:solidFill>
            </a:endParaRPr>
          </a:p>
        </p:txBody>
      </p:sp>
      <p:sp>
        <p:nvSpPr>
          <p:cNvPr id="27" name="文本框 26">
            <a:extLst>
              <a:ext uri="{FF2B5EF4-FFF2-40B4-BE49-F238E27FC236}">
                <a16:creationId xmlns:a16="http://schemas.microsoft.com/office/drawing/2014/main" id="{D820D23E-66B3-420B-9ABD-9852721E38AB}"/>
              </a:ext>
            </a:extLst>
          </p:cNvPr>
          <p:cNvSpPr txBox="1"/>
          <p:nvPr/>
        </p:nvSpPr>
        <p:spPr>
          <a:xfrm>
            <a:off x="551029" y="1679900"/>
            <a:ext cx="1239442" cy="369332"/>
          </a:xfrm>
          <a:prstGeom prst="rect">
            <a:avLst/>
          </a:prstGeom>
          <a:noFill/>
        </p:spPr>
        <p:txBody>
          <a:bodyPr wrap="none" rtlCol="0">
            <a:spAutoFit/>
          </a:bodyPr>
          <a:lstStyle/>
          <a:p>
            <a:r>
              <a:rPr lang="en-US" altLang="zh-CN" b="1" dirty="0">
                <a:solidFill>
                  <a:srgbClr val="C00000"/>
                </a:solidFill>
              </a:rPr>
              <a:t>Maximum</a:t>
            </a:r>
            <a:endParaRPr lang="zh-CN" altLang="en-US" b="1" dirty="0">
              <a:solidFill>
                <a:srgbClr val="C00000"/>
              </a:solidFill>
            </a:endParaRPr>
          </a:p>
        </p:txBody>
      </p:sp>
      <p:sp>
        <p:nvSpPr>
          <p:cNvPr id="29" name="文本框 28">
            <a:extLst>
              <a:ext uri="{FF2B5EF4-FFF2-40B4-BE49-F238E27FC236}">
                <a16:creationId xmlns:a16="http://schemas.microsoft.com/office/drawing/2014/main" id="{411A12BB-0A7F-4F5D-8DDB-CE7762AA0385}"/>
              </a:ext>
            </a:extLst>
          </p:cNvPr>
          <p:cNvSpPr txBox="1"/>
          <p:nvPr/>
        </p:nvSpPr>
        <p:spPr>
          <a:xfrm>
            <a:off x="679269" y="4439437"/>
            <a:ext cx="1111202" cy="369332"/>
          </a:xfrm>
          <a:prstGeom prst="rect">
            <a:avLst/>
          </a:prstGeom>
          <a:noFill/>
        </p:spPr>
        <p:txBody>
          <a:bodyPr wrap="none" rtlCol="0">
            <a:spAutoFit/>
          </a:bodyPr>
          <a:lstStyle/>
          <a:p>
            <a:r>
              <a:rPr lang="en-US" altLang="zh-CN" b="1" dirty="0">
                <a:solidFill>
                  <a:srgbClr val="FFC000"/>
                </a:solidFill>
              </a:rPr>
              <a:t>1-saddle</a:t>
            </a:r>
            <a:endParaRPr lang="zh-CN" altLang="en-US" b="1" dirty="0">
              <a:solidFill>
                <a:srgbClr val="FFC000"/>
              </a:solidFill>
            </a:endParaRPr>
          </a:p>
        </p:txBody>
      </p:sp>
      <p:sp>
        <p:nvSpPr>
          <p:cNvPr id="31" name="文本框 30">
            <a:extLst>
              <a:ext uri="{FF2B5EF4-FFF2-40B4-BE49-F238E27FC236}">
                <a16:creationId xmlns:a16="http://schemas.microsoft.com/office/drawing/2014/main" id="{767C927F-E07F-409C-9389-14DE69EF0445}"/>
              </a:ext>
            </a:extLst>
          </p:cNvPr>
          <p:cNvSpPr txBox="1"/>
          <p:nvPr/>
        </p:nvSpPr>
        <p:spPr>
          <a:xfrm>
            <a:off x="615149" y="4116939"/>
            <a:ext cx="1199367" cy="369332"/>
          </a:xfrm>
          <a:prstGeom prst="rect">
            <a:avLst/>
          </a:prstGeom>
          <a:noFill/>
        </p:spPr>
        <p:txBody>
          <a:bodyPr wrap="none" rtlCol="0">
            <a:spAutoFit/>
          </a:bodyPr>
          <a:lstStyle/>
          <a:p>
            <a:r>
              <a:rPr lang="en-US" altLang="zh-CN" b="1" dirty="0">
                <a:solidFill>
                  <a:srgbClr val="002060"/>
                </a:solidFill>
              </a:rPr>
              <a:t>Minimum</a:t>
            </a:r>
            <a:endParaRPr lang="zh-CN" altLang="en-US" b="1" dirty="0">
              <a:solidFill>
                <a:srgbClr val="002060"/>
              </a:solidFill>
            </a:endParaRPr>
          </a:p>
        </p:txBody>
      </p:sp>
      <p:sp>
        <p:nvSpPr>
          <p:cNvPr id="35" name="文本框 34">
            <a:extLst>
              <a:ext uri="{FF2B5EF4-FFF2-40B4-BE49-F238E27FC236}">
                <a16:creationId xmlns:a16="http://schemas.microsoft.com/office/drawing/2014/main" id="{FDF1276A-9741-4CD3-9F2B-C1D12AC8326A}"/>
              </a:ext>
            </a:extLst>
          </p:cNvPr>
          <p:cNvSpPr txBox="1"/>
          <p:nvPr/>
        </p:nvSpPr>
        <p:spPr>
          <a:xfrm>
            <a:off x="241537" y="3091828"/>
            <a:ext cx="2028119" cy="369332"/>
          </a:xfrm>
          <a:prstGeom prst="rect">
            <a:avLst/>
          </a:prstGeom>
          <a:noFill/>
        </p:spPr>
        <p:txBody>
          <a:bodyPr wrap="none" rtlCol="0">
            <a:spAutoFit/>
          </a:bodyPr>
          <a:lstStyle/>
          <a:p>
            <a:r>
              <a:rPr lang="en-US" altLang="zh-CN" b="1" dirty="0"/>
              <a:t>Pores Connection</a:t>
            </a:r>
          </a:p>
        </p:txBody>
      </p:sp>
      <p:sp>
        <p:nvSpPr>
          <p:cNvPr id="37" name="文本框 36">
            <a:extLst>
              <a:ext uri="{FF2B5EF4-FFF2-40B4-BE49-F238E27FC236}">
                <a16:creationId xmlns:a16="http://schemas.microsoft.com/office/drawing/2014/main" id="{71618F7C-0258-426F-B5BD-79762A0928E3}"/>
              </a:ext>
            </a:extLst>
          </p:cNvPr>
          <p:cNvSpPr txBox="1"/>
          <p:nvPr/>
        </p:nvSpPr>
        <p:spPr>
          <a:xfrm>
            <a:off x="241537" y="5584099"/>
            <a:ext cx="1972015" cy="369332"/>
          </a:xfrm>
          <a:prstGeom prst="rect">
            <a:avLst/>
          </a:prstGeom>
          <a:noFill/>
        </p:spPr>
        <p:txBody>
          <a:bodyPr wrap="none" rtlCol="0">
            <a:spAutoFit/>
          </a:bodyPr>
          <a:lstStyle/>
          <a:p>
            <a:r>
              <a:rPr lang="en-US" altLang="zh-CN" b="1" dirty="0"/>
              <a:t>Solid Connection</a:t>
            </a:r>
          </a:p>
        </p:txBody>
      </p:sp>
    </p:spTree>
    <p:extLst>
      <p:ext uri="{BB962C8B-B14F-4D97-AF65-F5344CB8AC3E}">
        <p14:creationId xmlns:p14="http://schemas.microsoft.com/office/powerpoint/2010/main" val="205394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porous_pavemen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文本框 8">
            <a:extLst>
              <a:ext uri="{FF2B5EF4-FFF2-40B4-BE49-F238E27FC236}">
                <a16:creationId xmlns:a16="http://schemas.microsoft.com/office/drawing/2014/main" id="{2C89E83C-0B7C-45EF-BA73-8EC2AD8514D5}"/>
              </a:ext>
            </a:extLst>
          </p:cNvPr>
          <p:cNvSpPr txBox="1"/>
          <p:nvPr/>
        </p:nvSpPr>
        <p:spPr>
          <a:xfrm>
            <a:off x="4753352" y="3363566"/>
            <a:ext cx="2364750" cy="369332"/>
          </a:xfrm>
          <a:prstGeom prst="rect">
            <a:avLst/>
          </a:prstGeom>
          <a:noFill/>
        </p:spPr>
        <p:txBody>
          <a:bodyPr wrap="none" rtlCol="0">
            <a:spAutoFit/>
          </a:bodyPr>
          <a:lstStyle/>
          <a:p>
            <a:r>
              <a:rPr lang="en-US" altLang="zh-CN" b="1" dirty="0"/>
              <a:t>Blue-noise Sampling</a:t>
            </a:r>
            <a:endParaRPr lang="en-US" b="1" dirty="0"/>
          </a:p>
        </p:txBody>
      </p:sp>
      <p:sp>
        <p:nvSpPr>
          <p:cNvPr id="14" name="文本框 13">
            <a:extLst>
              <a:ext uri="{FF2B5EF4-FFF2-40B4-BE49-F238E27FC236}">
                <a16:creationId xmlns:a16="http://schemas.microsoft.com/office/drawing/2014/main" id="{DD55210E-8E78-47EF-9EAC-C009FB9FDE8D}"/>
              </a:ext>
            </a:extLst>
          </p:cNvPr>
          <p:cNvSpPr txBox="1"/>
          <p:nvPr/>
        </p:nvSpPr>
        <p:spPr>
          <a:xfrm>
            <a:off x="998592" y="3363566"/>
            <a:ext cx="2000869" cy="369332"/>
          </a:xfrm>
          <a:prstGeom prst="rect">
            <a:avLst/>
          </a:prstGeom>
          <a:noFill/>
        </p:spPr>
        <p:txBody>
          <a:bodyPr wrap="none" rtlCol="0">
            <a:spAutoFit/>
          </a:bodyPr>
          <a:lstStyle/>
          <a:p>
            <a:pPr algn="ctr"/>
            <a:r>
              <a:rPr lang="en-US" b="1" dirty="0"/>
              <a:t>Input tensor field</a:t>
            </a:r>
          </a:p>
        </p:txBody>
      </p:sp>
      <p:pic>
        <p:nvPicPr>
          <p:cNvPr id="15" name="图片 14">
            <a:extLst>
              <a:ext uri="{FF2B5EF4-FFF2-40B4-BE49-F238E27FC236}">
                <a16:creationId xmlns:a16="http://schemas.microsoft.com/office/drawing/2014/main" id="{3568CB01-93C1-428F-944E-432D1B9333BB}"/>
              </a:ext>
            </a:extLst>
          </p:cNvPr>
          <p:cNvPicPr>
            <a:picLocks noChangeAspect="1"/>
          </p:cNvPicPr>
          <p:nvPr/>
        </p:nvPicPr>
        <p:blipFill rotWithShape="1">
          <a:blip r:embed="rId3"/>
          <a:srcRect l="1410" t="3384" r="85733" b="60008"/>
          <a:stretch/>
        </p:blipFill>
        <p:spPr>
          <a:xfrm>
            <a:off x="798934" y="900573"/>
            <a:ext cx="2405406" cy="2503513"/>
          </a:xfrm>
          <a:prstGeom prst="rect">
            <a:avLst/>
          </a:prstGeom>
        </p:spPr>
      </p:pic>
      <p:pic>
        <p:nvPicPr>
          <p:cNvPr id="18" name="图片 17">
            <a:extLst>
              <a:ext uri="{FF2B5EF4-FFF2-40B4-BE49-F238E27FC236}">
                <a16:creationId xmlns:a16="http://schemas.microsoft.com/office/drawing/2014/main" id="{3F5E893E-E87A-415F-B864-704D56514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451" y="911599"/>
            <a:ext cx="2281776" cy="2281776"/>
          </a:xfrm>
          <a:prstGeom prst="rect">
            <a:avLst/>
          </a:prstGeom>
        </p:spPr>
      </p:pic>
      <p:pic>
        <p:nvPicPr>
          <p:cNvPr id="19" name="图片 18">
            <a:extLst>
              <a:ext uri="{FF2B5EF4-FFF2-40B4-BE49-F238E27FC236}">
                <a16:creationId xmlns:a16="http://schemas.microsoft.com/office/drawing/2014/main" id="{112DE3F5-DB91-4130-8C79-69AF8E958645}"/>
              </a:ext>
            </a:extLst>
          </p:cNvPr>
          <p:cNvPicPr>
            <a:picLocks noChangeAspect="1"/>
          </p:cNvPicPr>
          <p:nvPr/>
        </p:nvPicPr>
        <p:blipFill rotWithShape="1">
          <a:blip r:embed="rId5"/>
          <a:srcRect r="66005" b="802"/>
          <a:stretch/>
        </p:blipFill>
        <p:spPr>
          <a:xfrm>
            <a:off x="8776700" y="776350"/>
            <a:ext cx="2831872" cy="2846126"/>
          </a:xfrm>
          <a:prstGeom prst="rect">
            <a:avLst/>
          </a:prstGeom>
        </p:spPr>
      </p:pic>
      <p:pic>
        <p:nvPicPr>
          <p:cNvPr id="20" name="图片 19">
            <a:extLst>
              <a:ext uri="{FF2B5EF4-FFF2-40B4-BE49-F238E27FC236}">
                <a16:creationId xmlns:a16="http://schemas.microsoft.com/office/drawing/2014/main" id="{AFE8D4B6-99A3-4853-9EDC-3FE8905AB179}"/>
              </a:ext>
            </a:extLst>
          </p:cNvPr>
          <p:cNvPicPr>
            <a:picLocks noChangeAspect="1"/>
          </p:cNvPicPr>
          <p:nvPr/>
        </p:nvPicPr>
        <p:blipFill rotWithShape="1">
          <a:blip r:embed="rId5"/>
          <a:srcRect l="37564" t="6805"/>
          <a:stretch/>
        </p:blipFill>
        <p:spPr>
          <a:xfrm>
            <a:off x="8156210" y="4376000"/>
            <a:ext cx="4072852" cy="2093884"/>
          </a:xfrm>
          <a:prstGeom prst="rect">
            <a:avLst/>
          </a:prstGeom>
        </p:spPr>
      </p:pic>
      <p:pic>
        <p:nvPicPr>
          <p:cNvPr id="21" name="图片 20">
            <a:extLst>
              <a:ext uri="{FF2B5EF4-FFF2-40B4-BE49-F238E27FC236}">
                <a16:creationId xmlns:a16="http://schemas.microsoft.com/office/drawing/2014/main" id="{64F623FB-33B2-49EA-923A-7B25F004A3A3}"/>
              </a:ext>
            </a:extLst>
          </p:cNvPr>
          <p:cNvPicPr>
            <a:picLocks noChangeAspect="1"/>
          </p:cNvPicPr>
          <p:nvPr/>
        </p:nvPicPr>
        <p:blipFill rotWithShape="1">
          <a:blip r:embed="rId3"/>
          <a:srcRect t="49049" r="84291" b="5177"/>
          <a:stretch/>
        </p:blipFill>
        <p:spPr>
          <a:xfrm>
            <a:off x="4753352" y="3884974"/>
            <a:ext cx="2364750" cy="2518695"/>
          </a:xfrm>
          <a:prstGeom prst="rect">
            <a:avLst/>
          </a:prstGeom>
        </p:spPr>
      </p:pic>
      <p:sp>
        <p:nvSpPr>
          <p:cNvPr id="24" name="箭头: 右 23">
            <a:extLst>
              <a:ext uri="{FF2B5EF4-FFF2-40B4-BE49-F238E27FC236}">
                <a16:creationId xmlns:a16="http://schemas.microsoft.com/office/drawing/2014/main" id="{32F138D6-1AD3-4381-B79E-CA34FC48E432}"/>
              </a:ext>
            </a:extLst>
          </p:cNvPr>
          <p:cNvSpPr/>
          <p:nvPr/>
        </p:nvSpPr>
        <p:spPr>
          <a:xfrm>
            <a:off x="392442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箭头: 右 24">
            <a:extLst>
              <a:ext uri="{FF2B5EF4-FFF2-40B4-BE49-F238E27FC236}">
                <a16:creationId xmlns:a16="http://schemas.microsoft.com/office/drawing/2014/main" id="{68D1A75F-BFC2-443C-BCB0-AEEA02340B8C}"/>
              </a:ext>
            </a:extLst>
          </p:cNvPr>
          <p:cNvSpPr/>
          <p:nvPr/>
        </p:nvSpPr>
        <p:spPr>
          <a:xfrm>
            <a:off x="749239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箭头: 右 25">
            <a:extLst>
              <a:ext uri="{FF2B5EF4-FFF2-40B4-BE49-F238E27FC236}">
                <a16:creationId xmlns:a16="http://schemas.microsoft.com/office/drawing/2014/main" id="{2016ACED-60EC-42B2-9C50-2086088FB5D2}"/>
              </a:ext>
            </a:extLst>
          </p:cNvPr>
          <p:cNvSpPr/>
          <p:nvPr/>
        </p:nvSpPr>
        <p:spPr>
          <a:xfrm rot="5400000">
            <a:off x="10068874" y="3813687"/>
            <a:ext cx="329335"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箭头: 右 26">
            <a:extLst>
              <a:ext uri="{FF2B5EF4-FFF2-40B4-BE49-F238E27FC236}">
                <a16:creationId xmlns:a16="http://schemas.microsoft.com/office/drawing/2014/main" id="{60592D92-BF3A-402D-96F7-D504681CDCD9}"/>
              </a:ext>
            </a:extLst>
          </p:cNvPr>
          <p:cNvSpPr/>
          <p:nvPr/>
        </p:nvSpPr>
        <p:spPr>
          <a:xfrm rot="10800000">
            <a:off x="3919902" y="5090696"/>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箭头: 右 27">
            <a:extLst>
              <a:ext uri="{FF2B5EF4-FFF2-40B4-BE49-F238E27FC236}">
                <a16:creationId xmlns:a16="http://schemas.microsoft.com/office/drawing/2014/main" id="{93A2E4BF-C7AE-466E-80FF-E21C23B71EBD}"/>
              </a:ext>
            </a:extLst>
          </p:cNvPr>
          <p:cNvSpPr/>
          <p:nvPr/>
        </p:nvSpPr>
        <p:spPr>
          <a:xfrm rot="10800000">
            <a:off x="7492394" y="5090696"/>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标题 1">
            <a:extLst>
              <a:ext uri="{FF2B5EF4-FFF2-40B4-BE49-F238E27FC236}">
                <a16:creationId xmlns:a16="http://schemas.microsoft.com/office/drawing/2014/main" id="{B1A189CE-4F3D-4C6C-AECA-29473AED4634}"/>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Pipeline</a:t>
            </a:r>
            <a:endParaRPr lang="zh-CN" altLang="en-US" b="1" dirty="0">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84DC0E9F-E0CC-434A-9D38-54A2343F4573}"/>
              </a:ext>
            </a:extLst>
          </p:cNvPr>
          <p:cNvSpPr>
            <a:spLocks noGrp="1"/>
          </p:cNvSpPr>
          <p:nvPr>
            <p:ph type="sldNum" sz="quarter" idx="12"/>
          </p:nvPr>
        </p:nvSpPr>
        <p:spPr/>
        <p:txBody>
          <a:bodyPr/>
          <a:lstStyle/>
          <a:p>
            <a:fld id="{34BF821A-40F1-4CAB-960F-F4AAC66E2252}" type="slidenum">
              <a:rPr lang="zh-CN" altLang="en-US" smtClean="0"/>
              <a:t>19</a:t>
            </a:fld>
            <a:endParaRPr lang="zh-CN" altLang="en-US"/>
          </a:p>
        </p:txBody>
      </p:sp>
      <p:sp>
        <p:nvSpPr>
          <p:cNvPr id="10" name="文本框 9">
            <a:extLst>
              <a:ext uri="{FF2B5EF4-FFF2-40B4-BE49-F238E27FC236}">
                <a16:creationId xmlns:a16="http://schemas.microsoft.com/office/drawing/2014/main" id="{15C9AE1E-8453-448F-B2AE-FA4091067B1E}"/>
              </a:ext>
            </a:extLst>
          </p:cNvPr>
          <p:cNvSpPr txBox="1"/>
          <p:nvPr/>
        </p:nvSpPr>
        <p:spPr>
          <a:xfrm>
            <a:off x="8559847" y="3363566"/>
            <a:ext cx="3347391" cy="369332"/>
          </a:xfrm>
          <a:prstGeom prst="rect">
            <a:avLst/>
          </a:prstGeom>
          <a:noFill/>
        </p:spPr>
        <p:txBody>
          <a:bodyPr wrap="none" rtlCol="0">
            <a:spAutoFit/>
          </a:bodyPr>
          <a:lstStyle/>
          <a:p>
            <a:r>
              <a:rPr lang="en-US" altLang="zh-CN" b="1" dirty="0"/>
              <a:t>Transformed Gaussian Kernels</a:t>
            </a:r>
            <a:endParaRPr lang="en-US" b="1" dirty="0"/>
          </a:p>
        </p:txBody>
      </p:sp>
      <p:sp>
        <p:nvSpPr>
          <p:cNvPr id="11" name="文本框 10">
            <a:extLst>
              <a:ext uri="{FF2B5EF4-FFF2-40B4-BE49-F238E27FC236}">
                <a16:creationId xmlns:a16="http://schemas.microsoft.com/office/drawing/2014/main" id="{9A83B6D4-552D-4980-918F-E5557E9B0EF7}"/>
              </a:ext>
            </a:extLst>
          </p:cNvPr>
          <p:cNvSpPr txBox="1"/>
          <p:nvPr/>
        </p:nvSpPr>
        <p:spPr>
          <a:xfrm>
            <a:off x="9439092" y="6443911"/>
            <a:ext cx="1588897" cy="369332"/>
          </a:xfrm>
          <a:prstGeom prst="rect">
            <a:avLst/>
          </a:prstGeom>
          <a:noFill/>
        </p:spPr>
        <p:txBody>
          <a:bodyPr wrap="none" rtlCol="0">
            <a:spAutoFit/>
          </a:bodyPr>
          <a:lstStyle/>
          <a:p>
            <a:r>
              <a:rPr lang="en-US" altLang="zh-CN" b="1" dirty="0"/>
              <a:t>Level-surface</a:t>
            </a:r>
            <a:endParaRPr lang="en-US" b="1" dirty="0"/>
          </a:p>
        </p:txBody>
      </p:sp>
      <p:sp>
        <p:nvSpPr>
          <p:cNvPr id="12" name="文本框 11">
            <a:extLst>
              <a:ext uri="{FF2B5EF4-FFF2-40B4-BE49-F238E27FC236}">
                <a16:creationId xmlns:a16="http://schemas.microsoft.com/office/drawing/2014/main" id="{4EDBE2F0-2E58-4B98-8EDC-1A792DFA1510}"/>
              </a:ext>
            </a:extLst>
          </p:cNvPr>
          <p:cNvSpPr txBox="1"/>
          <p:nvPr/>
        </p:nvSpPr>
        <p:spPr>
          <a:xfrm>
            <a:off x="4971360" y="6439100"/>
            <a:ext cx="1928733" cy="369332"/>
          </a:xfrm>
          <a:prstGeom prst="rect">
            <a:avLst/>
          </a:prstGeom>
          <a:noFill/>
        </p:spPr>
        <p:txBody>
          <a:bodyPr wrap="none" rtlCol="0">
            <a:spAutoFit/>
          </a:bodyPr>
          <a:lstStyle/>
          <a:p>
            <a:r>
              <a:rPr lang="en-US" b="1" dirty="0"/>
              <a:t>MSC Connection</a:t>
            </a:r>
          </a:p>
        </p:txBody>
      </p:sp>
      <p:grpSp>
        <p:nvGrpSpPr>
          <p:cNvPr id="17" name="组合 16">
            <a:extLst>
              <a:ext uri="{FF2B5EF4-FFF2-40B4-BE49-F238E27FC236}">
                <a16:creationId xmlns:a16="http://schemas.microsoft.com/office/drawing/2014/main" id="{F3D199B4-2CB4-40C6-B347-C765D3E37529}"/>
              </a:ext>
            </a:extLst>
          </p:cNvPr>
          <p:cNvGrpSpPr/>
          <p:nvPr/>
        </p:nvGrpSpPr>
        <p:grpSpPr>
          <a:xfrm>
            <a:off x="0" y="3818758"/>
            <a:ext cx="3812656" cy="2651126"/>
            <a:chOff x="449259" y="3598761"/>
            <a:chExt cx="3812656" cy="2651126"/>
          </a:xfrm>
        </p:grpSpPr>
        <p:pic>
          <p:nvPicPr>
            <p:cNvPr id="6" name="图片 5">
              <a:extLst>
                <a:ext uri="{FF2B5EF4-FFF2-40B4-BE49-F238E27FC236}">
                  <a16:creationId xmlns:a16="http://schemas.microsoft.com/office/drawing/2014/main" id="{E2463B43-D5E3-4367-9E65-B9CD47AFF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493" y="4924324"/>
              <a:ext cx="1325563" cy="1325563"/>
            </a:xfrm>
            <a:prstGeom prst="rect">
              <a:avLst/>
            </a:prstGeom>
          </p:spPr>
        </p:pic>
        <p:pic>
          <p:nvPicPr>
            <p:cNvPr id="2" name="图片 1">
              <a:extLst>
                <a:ext uri="{FF2B5EF4-FFF2-40B4-BE49-F238E27FC236}">
                  <a16:creationId xmlns:a16="http://schemas.microsoft.com/office/drawing/2014/main" id="{2D0FFA2C-5CCB-4327-BC27-09B95F4006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614" y="4924324"/>
              <a:ext cx="1325563" cy="1325563"/>
            </a:xfrm>
            <a:prstGeom prst="rect">
              <a:avLst/>
            </a:prstGeom>
          </p:spPr>
        </p:pic>
        <p:pic>
          <p:nvPicPr>
            <p:cNvPr id="3" name="图片 2">
              <a:extLst>
                <a:ext uri="{FF2B5EF4-FFF2-40B4-BE49-F238E27FC236}">
                  <a16:creationId xmlns:a16="http://schemas.microsoft.com/office/drawing/2014/main" id="{196F26D4-2782-4E1E-9393-B80586B581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352" y="3598761"/>
              <a:ext cx="1325563" cy="1325563"/>
            </a:xfrm>
            <a:prstGeom prst="rect">
              <a:avLst/>
            </a:prstGeom>
          </p:spPr>
        </p:pic>
        <p:pic>
          <p:nvPicPr>
            <p:cNvPr id="7" name="图片 6">
              <a:extLst>
                <a:ext uri="{FF2B5EF4-FFF2-40B4-BE49-F238E27FC236}">
                  <a16:creationId xmlns:a16="http://schemas.microsoft.com/office/drawing/2014/main" id="{13B50B7D-4B32-437B-AC8D-B586933DEA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2493" y="3598761"/>
              <a:ext cx="1325563" cy="1325563"/>
            </a:xfrm>
            <a:prstGeom prst="rect">
              <a:avLst/>
            </a:prstGeom>
          </p:spPr>
        </p:pic>
        <p:pic>
          <p:nvPicPr>
            <p:cNvPr id="8" name="图片 7">
              <a:extLst>
                <a:ext uri="{FF2B5EF4-FFF2-40B4-BE49-F238E27FC236}">
                  <a16:creationId xmlns:a16="http://schemas.microsoft.com/office/drawing/2014/main" id="{68ADA6B9-5725-49C5-B532-EE4C40EDF7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189" y="4888547"/>
              <a:ext cx="1325563" cy="1325563"/>
            </a:xfrm>
            <a:prstGeom prst="rect">
              <a:avLst/>
            </a:prstGeom>
          </p:spPr>
        </p:pic>
        <p:pic>
          <p:nvPicPr>
            <p:cNvPr id="16" name="图片 15">
              <a:extLst>
                <a:ext uri="{FF2B5EF4-FFF2-40B4-BE49-F238E27FC236}">
                  <a16:creationId xmlns:a16="http://schemas.microsoft.com/office/drawing/2014/main" id="{AFE989C5-F56D-4CA4-8F28-A579FA4DDE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259" y="3598761"/>
              <a:ext cx="1325563" cy="1325563"/>
            </a:xfrm>
            <a:prstGeom prst="rect">
              <a:avLst/>
            </a:prstGeom>
          </p:spPr>
        </p:pic>
      </p:grpSp>
      <p:sp>
        <p:nvSpPr>
          <p:cNvPr id="13" name="文本框 12">
            <a:extLst>
              <a:ext uri="{FF2B5EF4-FFF2-40B4-BE49-F238E27FC236}">
                <a16:creationId xmlns:a16="http://schemas.microsoft.com/office/drawing/2014/main" id="{68044829-47A8-42E4-90D5-043052299479}"/>
              </a:ext>
            </a:extLst>
          </p:cNvPr>
          <p:cNvSpPr txBox="1"/>
          <p:nvPr/>
        </p:nvSpPr>
        <p:spPr>
          <a:xfrm>
            <a:off x="368192" y="6438352"/>
            <a:ext cx="3055645" cy="369332"/>
          </a:xfrm>
          <a:prstGeom prst="rect">
            <a:avLst/>
          </a:prstGeom>
          <a:noFill/>
        </p:spPr>
        <p:txBody>
          <a:bodyPr wrap="none" rtlCol="0">
            <a:spAutoFit/>
          </a:bodyPr>
          <a:lstStyle/>
          <a:p>
            <a:r>
              <a:rPr lang="en-US" b="1" dirty="0"/>
              <a:t>Porous Structure Extraction</a:t>
            </a:r>
          </a:p>
        </p:txBody>
      </p:sp>
      <p:sp>
        <p:nvSpPr>
          <p:cNvPr id="30" name="矩形 29">
            <a:extLst>
              <a:ext uri="{FF2B5EF4-FFF2-40B4-BE49-F238E27FC236}">
                <a16:creationId xmlns:a16="http://schemas.microsoft.com/office/drawing/2014/main" id="{4A5B47B4-C171-4460-A1AE-66BDBA112E84}"/>
              </a:ext>
            </a:extLst>
          </p:cNvPr>
          <p:cNvSpPr/>
          <p:nvPr/>
        </p:nvSpPr>
        <p:spPr>
          <a:xfrm>
            <a:off x="29945" y="3732898"/>
            <a:ext cx="3792419" cy="30747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943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841"/>
            <a:ext cx="10515600" cy="1325563"/>
          </a:xfrm>
        </p:spPr>
        <p:txBody>
          <a:bodyPr/>
          <a:lstStyle/>
          <a:p>
            <a:r>
              <a:rPr lang="en-US" altLang="zh-CN" b="1" dirty="0">
                <a:latin typeface="Calibri" panose="020F0502020204030204" pitchFamily="34" charset="0"/>
                <a:cs typeface="Calibri" panose="020F0502020204030204" pitchFamily="34" charset="0"/>
              </a:rPr>
              <a:t>Organic Porous Materials</a:t>
            </a:r>
            <a:endParaRPr lang="en-US" dirty="0"/>
          </a:p>
        </p:txBody>
      </p:sp>
      <p:pic>
        <p:nvPicPr>
          <p:cNvPr id="9" name="图片 8"/>
          <p:cNvPicPr>
            <a:picLocks noChangeAspect="1"/>
          </p:cNvPicPr>
          <p:nvPr/>
        </p:nvPicPr>
        <p:blipFill rotWithShape="1">
          <a:blip r:embed="rId3"/>
          <a:srcRect l="22800" r="-1"/>
          <a:stretch/>
        </p:blipFill>
        <p:spPr>
          <a:xfrm>
            <a:off x="3979405" y="1116793"/>
            <a:ext cx="1536727" cy="1368000"/>
          </a:xfrm>
          <a:prstGeom prst="rect">
            <a:avLst/>
          </a:prstGeom>
        </p:spPr>
      </p:pic>
      <p:pic>
        <p:nvPicPr>
          <p:cNvPr id="11" name="Picture 2" descr="http://www.gycklaren.com/images/2.51705/foam-rock-small.jpeg"/>
          <p:cNvPicPr>
            <a:picLocks noChangeAspect="1" noChangeArrowheads="1"/>
          </p:cNvPicPr>
          <p:nvPr/>
        </p:nvPicPr>
        <p:blipFill rotWithShape="1">
          <a:blip r:embed="rId4">
            <a:extLst>
              <a:ext uri="{28A0092B-C50C-407E-A947-70E740481C1C}">
                <a14:useLocalDpi xmlns:a14="http://schemas.microsoft.com/office/drawing/2010/main" val="0"/>
              </a:ext>
            </a:extLst>
          </a:blip>
          <a:srcRect l="7316" t="20283" r="8283" b="26595"/>
          <a:stretch/>
        </p:blipFill>
        <p:spPr bwMode="auto">
          <a:xfrm>
            <a:off x="1941919" y="1122354"/>
            <a:ext cx="1449011" cy="1368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165621" y="2577894"/>
            <a:ext cx="1035861" cy="323165"/>
          </a:xfrm>
          <a:prstGeom prst="rect">
            <a:avLst/>
          </a:prstGeom>
        </p:spPr>
        <p:txBody>
          <a:bodyPr wrap="none">
            <a:spAutoFit/>
          </a:bodyPr>
          <a:lstStyle/>
          <a:p>
            <a:r>
              <a:rPr lang="en-US" sz="1500" b="1" dirty="0"/>
              <a:t>Coral reef</a:t>
            </a:r>
          </a:p>
        </p:txBody>
      </p:sp>
      <p:sp>
        <p:nvSpPr>
          <p:cNvPr id="14" name="矩形 13"/>
          <p:cNvSpPr/>
          <p:nvPr/>
        </p:nvSpPr>
        <p:spPr>
          <a:xfrm>
            <a:off x="2419322" y="2577894"/>
            <a:ext cx="611065" cy="323165"/>
          </a:xfrm>
          <a:prstGeom prst="rect">
            <a:avLst/>
          </a:prstGeom>
        </p:spPr>
        <p:txBody>
          <a:bodyPr wrap="none">
            <a:spAutoFit/>
          </a:bodyPr>
          <a:lstStyle/>
          <a:p>
            <a:r>
              <a:rPr lang="en-US" sz="1500" b="1" dirty="0"/>
              <a:t>Rock</a:t>
            </a:r>
          </a:p>
        </p:txBody>
      </p:sp>
      <p:pic>
        <p:nvPicPr>
          <p:cNvPr id="15" name="图片 14"/>
          <p:cNvPicPr>
            <a:picLocks noChangeAspect="1"/>
          </p:cNvPicPr>
          <p:nvPr/>
        </p:nvPicPr>
        <p:blipFill rotWithShape="1">
          <a:blip r:embed="rId5"/>
          <a:srcRect l="22490" r="7440"/>
          <a:stretch/>
        </p:blipFill>
        <p:spPr>
          <a:xfrm>
            <a:off x="20500" y="1133374"/>
            <a:ext cx="1437854" cy="1368000"/>
          </a:xfrm>
          <a:prstGeom prst="rect">
            <a:avLst/>
          </a:prstGeom>
        </p:spPr>
      </p:pic>
      <p:sp>
        <p:nvSpPr>
          <p:cNvPr id="16" name="矩形 15"/>
          <p:cNvSpPr/>
          <p:nvPr/>
        </p:nvSpPr>
        <p:spPr>
          <a:xfrm>
            <a:off x="97264" y="2577894"/>
            <a:ext cx="1284326" cy="323165"/>
          </a:xfrm>
          <a:prstGeom prst="rect">
            <a:avLst/>
          </a:prstGeom>
        </p:spPr>
        <p:txBody>
          <a:bodyPr wrap="none">
            <a:spAutoFit/>
          </a:bodyPr>
          <a:lstStyle/>
          <a:p>
            <a:r>
              <a:rPr lang="en-US" altLang="zh-CN" sz="1500" b="1" dirty="0"/>
              <a:t>S</a:t>
            </a:r>
            <a:r>
              <a:rPr lang="en-US" sz="1500" b="1" dirty="0"/>
              <a:t>oap bubble</a:t>
            </a:r>
          </a:p>
        </p:txBody>
      </p:sp>
      <p:pic>
        <p:nvPicPr>
          <p:cNvPr id="17" name="Picture 2" descr="http://simple-health-secrets.com/wp-content/uploads/2013/04/Cancellous-Bone-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824"/>
          <a:stretch/>
        </p:blipFill>
        <p:spPr bwMode="auto">
          <a:xfrm>
            <a:off x="6134423" y="1133374"/>
            <a:ext cx="1608555" cy="136800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6567597" y="2577894"/>
            <a:ext cx="630301" cy="323165"/>
          </a:xfrm>
          <a:prstGeom prst="rect">
            <a:avLst/>
          </a:prstGeom>
        </p:spPr>
        <p:txBody>
          <a:bodyPr wrap="none">
            <a:spAutoFit/>
          </a:bodyPr>
          <a:lstStyle/>
          <a:p>
            <a:r>
              <a:rPr lang="en-US" altLang="zh-CN" sz="1500" b="1" dirty="0"/>
              <a:t>Bone</a:t>
            </a:r>
            <a:endParaRPr lang="en-US" sz="1500" b="1" dirty="0"/>
          </a:p>
        </p:txBody>
      </p:sp>
      <p:pic>
        <p:nvPicPr>
          <p:cNvPr id="20" name="Picture 10" descr="foa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6543" y="1136949"/>
            <a:ext cx="1776195" cy="1461101"/>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8519765" y="2577894"/>
            <a:ext cx="1189749" cy="323165"/>
          </a:xfrm>
          <a:prstGeom prst="rect">
            <a:avLst/>
          </a:prstGeom>
        </p:spPr>
        <p:txBody>
          <a:bodyPr wrap="none">
            <a:spAutoFit/>
          </a:bodyPr>
          <a:lstStyle/>
          <a:p>
            <a:r>
              <a:rPr lang="en-US" altLang="zh-CN" sz="1500" b="1" dirty="0"/>
              <a:t>Metal foam</a:t>
            </a:r>
            <a:endParaRPr lang="en-US" sz="1500" b="1" dirty="0"/>
          </a:p>
        </p:txBody>
      </p:sp>
      <p:pic>
        <p:nvPicPr>
          <p:cNvPr id="18" name="Picture 6" descr="Fig1">
            <a:hlinkClick r:id="rId9"/>
            <a:extLst>
              <a:ext uri="{FF2B5EF4-FFF2-40B4-BE49-F238E27FC236}">
                <a16:creationId xmlns:a16="http://schemas.microsoft.com/office/drawing/2014/main" id="{B612C414-CF8B-4B57-9DE6-AADBB0839531}"/>
              </a:ext>
            </a:extLst>
          </p:cNvPr>
          <p:cNvPicPr>
            <a:picLocks noChangeAspect="1" noChangeArrowheads="1"/>
          </p:cNvPicPr>
          <p:nvPr/>
        </p:nvPicPr>
        <p:blipFill rotWithShape="1">
          <a:blip r:embed="rId10" cstate="print"/>
          <a:srcRect l="51098"/>
          <a:stretch/>
        </p:blipFill>
        <p:spPr bwMode="auto">
          <a:xfrm>
            <a:off x="1918264" y="3090136"/>
            <a:ext cx="2073426" cy="1908000"/>
          </a:xfrm>
          <a:prstGeom prst="rect">
            <a:avLst/>
          </a:prstGeom>
          <a:noFill/>
        </p:spPr>
      </p:pic>
      <p:pic>
        <p:nvPicPr>
          <p:cNvPr id="22" name="Picture 6" descr="Fig1">
            <a:hlinkClick r:id="rId9"/>
            <a:extLst>
              <a:ext uri="{FF2B5EF4-FFF2-40B4-BE49-F238E27FC236}">
                <a16:creationId xmlns:a16="http://schemas.microsoft.com/office/drawing/2014/main" id="{EEDB554D-076F-4BB2-8CC7-0F666E625DB6}"/>
              </a:ext>
            </a:extLst>
          </p:cNvPr>
          <p:cNvPicPr>
            <a:picLocks noChangeAspect="1" noChangeArrowheads="1"/>
          </p:cNvPicPr>
          <p:nvPr/>
        </p:nvPicPr>
        <p:blipFill rotWithShape="1">
          <a:blip r:embed="rId10" cstate="print"/>
          <a:srcRect r="49617"/>
          <a:stretch/>
        </p:blipFill>
        <p:spPr bwMode="auto">
          <a:xfrm>
            <a:off x="5066295" y="3090136"/>
            <a:ext cx="2136257" cy="1908000"/>
          </a:xfrm>
          <a:prstGeom prst="rect">
            <a:avLst/>
          </a:prstGeom>
          <a:noFill/>
        </p:spPr>
      </p:pic>
      <p:pic>
        <p:nvPicPr>
          <p:cNvPr id="23" name="Picture 2" descr="figure38">
            <a:extLst>
              <a:ext uri="{FF2B5EF4-FFF2-40B4-BE49-F238E27FC236}">
                <a16:creationId xmlns:a16="http://schemas.microsoft.com/office/drawing/2014/main" id="{D7DC4AD7-453F-4815-8ED9-09E6CFCA99A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930"/>
          <a:stretch/>
        </p:blipFill>
        <p:spPr bwMode="auto">
          <a:xfrm>
            <a:off x="8313839" y="3085397"/>
            <a:ext cx="2248832" cy="190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D887133C-BA28-401F-879F-3E50E5E19378}"/>
              </a:ext>
            </a:extLst>
          </p:cNvPr>
          <p:cNvSpPr txBox="1"/>
          <p:nvPr/>
        </p:nvSpPr>
        <p:spPr>
          <a:xfrm>
            <a:off x="2331996" y="4994546"/>
            <a:ext cx="1358064" cy="369332"/>
          </a:xfrm>
          <a:prstGeom prst="rect">
            <a:avLst/>
          </a:prstGeom>
          <a:noFill/>
        </p:spPr>
        <p:txBody>
          <a:bodyPr wrap="none" rtlCol="0">
            <a:spAutoFit/>
          </a:bodyPr>
          <a:lstStyle/>
          <a:p>
            <a:r>
              <a:rPr lang="en-US" b="1" dirty="0"/>
              <a:t>Closed-cell</a:t>
            </a:r>
          </a:p>
        </p:txBody>
      </p:sp>
      <p:sp>
        <p:nvSpPr>
          <p:cNvPr id="24" name="文本框 23">
            <a:extLst>
              <a:ext uri="{FF2B5EF4-FFF2-40B4-BE49-F238E27FC236}">
                <a16:creationId xmlns:a16="http://schemas.microsoft.com/office/drawing/2014/main" id="{41BAC8AB-CC45-481E-AC96-4AE16FDEBE06}"/>
              </a:ext>
            </a:extLst>
          </p:cNvPr>
          <p:cNvSpPr txBox="1"/>
          <p:nvPr/>
        </p:nvSpPr>
        <p:spPr>
          <a:xfrm>
            <a:off x="5591646" y="4994546"/>
            <a:ext cx="1226618" cy="369332"/>
          </a:xfrm>
          <a:prstGeom prst="rect">
            <a:avLst/>
          </a:prstGeom>
          <a:noFill/>
        </p:spPr>
        <p:txBody>
          <a:bodyPr wrap="none" rtlCol="0">
            <a:spAutoFit/>
          </a:bodyPr>
          <a:lstStyle/>
          <a:p>
            <a:r>
              <a:rPr lang="en-US" b="1" dirty="0"/>
              <a:t>Open-cell</a:t>
            </a:r>
          </a:p>
        </p:txBody>
      </p:sp>
      <p:sp>
        <p:nvSpPr>
          <p:cNvPr id="25" name="文本框 24">
            <a:extLst>
              <a:ext uri="{FF2B5EF4-FFF2-40B4-BE49-F238E27FC236}">
                <a16:creationId xmlns:a16="http://schemas.microsoft.com/office/drawing/2014/main" id="{ED24E01D-3D48-4E28-975C-D3B8D02AD2E8}"/>
              </a:ext>
            </a:extLst>
          </p:cNvPr>
          <p:cNvSpPr txBox="1"/>
          <p:nvPr/>
        </p:nvSpPr>
        <p:spPr>
          <a:xfrm>
            <a:off x="8938114" y="5577420"/>
            <a:ext cx="1335622" cy="369332"/>
          </a:xfrm>
          <a:prstGeom prst="rect">
            <a:avLst/>
          </a:prstGeom>
          <a:noFill/>
        </p:spPr>
        <p:txBody>
          <a:bodyPr wrap="none" rtlCol="0">
            <a:spAutoFit/>
          </a:bodyPr>
          <a:lstStyle/>
          <a:p>
            <a:r>
              <a:rPr lang="en-US" b="1" dirty="0"/>
              <a:t>Anisotropy</a:t>
            </a:r>
          </a:p>
        </p:txBody>
      </p:sp>
      <p:sp>
        <p:nvSpPr>
          <p:cNvPr id="3" name="矩形 2">
            <a:extLst>
              <a:ext uri="{FF2B5EF4-FFF2-40B4-BE49-F238E27FC236}">
                <a16:creationId xmlns:a16="http://schemas.microsoft.com/office/drawing/2014/main" id="{82E9DC08-FB63-4099-A31C-FED03358E832}"/>
              </a:ext>
            </a:extLst>
          </p:cNvPr>
          <p:cNvSpPr/>
          <p:nvPr/>
        </p:nvSpPr>
        <p:spPr>
          <a:xfrm>
            <a:off x="1490128" y="5274920"/>
            <a:ext cx="3002801" cy="1323439"/>
          </a:xfrm>
          <a:prstGeom prst="rect">
            <a:avLst/>
          </a:prstGeom>
        </p:spPr>
        <p:txBody>
          <a:bodyPr wrap="square">
            <a:spAutoFit/>
          </a:bodyPr>
          <a:lstStyle/>
          <a:p>
            <a:r>
              <a:rPr lang="en-US" sz="2000" b="1" dirty="0"/>
              <a:t>Cells are isolated from each other and cavities are surrounded</a:t>
            </a:r>
            <a:r>
              <a:rPr lang="tr-TR" sz="2000" b="1" dirty="0"/>
              <a:t> </a:t>
            </a:r>
            <a:r>
              <a:rPr lang="en-US" sz="2000" b="1" dirty="0"/>
              <a:t>by complete cell walls. </a:t>
            </a:r>
          </a:p>
        </p:txBody>
      </p:sp>
      <p:sp>
        <p:nvSpPr>
          <p:cNvPr id="5" name="矩形 4">
            <a:extLst>
              <a:ext uri="{FF2B5EF4-FFF2-40B4-BE49-F238E27FC236}">
                <a16:creationId xmlns:a16="http://schemas.microsoft.com/office/drawing/2014/main" id="{5C66D780-A9D7-45D5-BC58-3BC2554C7878}"/>
              </a:ext>
            </a:extLst>
          </p:cNvPr>
          <p:cNvSpPr/>
          <p:nvPr/>
        </p:nvSpPr>
        <p:spPr>
          <a:xfrm>
            <a:off x="5247732" y="5363878"/>
            <a:ext cx="2148354" cy="1015663"/>
          </a:xfrm>
          <a:prstGeom prst="rect">
            <a:avLst/>
          </a:prstGeom>
        </p:spPr>
        <p:txBody>
          <a:bodyPr wrap="square">
            <a:spAutoFit/>
          </a:bodyPr>
          <a:lstStyle/>
          <a:p>
            <a:r>
              <a:rPr lang="en-US" sz="2000" b="1" dirty="0"/>
              <a:t>Cell</a:t>
            </a:r>
            <a:r>
              <a:rPr lang="tr-TR" sz="2000" b="1" dirty="0"/>
              <a:t>s are </a:t>
            </a:r>
            <a:r>
              <a:rPr lang="en-US" sz="2000" b="1" dirty="0"/>
              <a:t>connect</a:t>
            </a:r>
            <a:r>
              <a:rPr lang="tr-TR" sz="2000" b="1" dirty="0"/>
              <a:t>ed</a:t>
            </a:r>
            <a:r>
              <a:rPr lang="en-US" sz="2000" b="1" dirty="0"/>
              <a:t> with each other.</a:t>
            </a:r>
          </a:p>
        </p:txBody>
      </p:sp>
      <p:sp>
        <p:nvSpPr>
          <p:cNvPr id="28" name="文本框 27">
            <a:extLst>
              <a:ext uri="{FF2B5EF4-FFF2-40B4-BE49-F238E27FC236}">
                <a16:creationId xmlns:a16="http://schemas.microsoft.com/office/drawing/2014/main" id="{7EC8E08E-6C7F-417F-9C1F-3FC67233296C}"/>
              </a:ext>
            </a:extLst>
          </p:cNvPr>
          <p:cNvSpPr txBox="1"/>
          <p:nvPr/>
        </p:nvSpPr>
        <p:spPr>
          <a:xfrm>
            <a:off x="4157607" y="5577420"/>
            <a:ext cx="1051891" cy="369332"/>
          </a:xfrm>
          <a:prstGeom prst="rect">
            <a:avLst/>
          </a:prstGeom>
          <a:noFill/>
        </p:spPr>
        <p:txBody>
          <a:bodyPr wrap="none" rtlCol="0">
            <a:spAutoFit/>
          </a:bodyPr>
          <a:lstStyle/>
          <a:p>
            <a:r>
              <a:rPr lang="en-US" b="1" dirty="0"/>
              <a:t>Isotropy</a:t>
            </a:r>
          </a:p>
        </p:txBody>
      </p:sp>
      <p:sp>
        <p:nvSpPr>
          <p:cNvPr id="6" name="矩形 5">
            <a:extLst>
              <a:ext uri="{FF2B5EF4-FFF2-40B4-BE49-F238E27FC236}">
                <a16:creationId xmlns:a16="http://schemas.microsoft.com/office/drawing/2014/main" id="{8140511C-7CD4-4487-BFA4-4FC766D7E297}"/>
              </a:ext>
            </a:extLst>
          </p:cNvPr>
          <p:cNvSpPr/>
          <p:nvPr/>
        </p:nvSpPr>
        <p:spPr>
          <a:xfrm>
            <a:off x="4948518" y="3008877"/>
            <a:ext cx="5891311" cy="304646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44C66693-88FE-44C7-9F9E-F3AFC2CEC8BB}"/>
              </a:ext>
            </a:extLst>
          </p:cNvPr>
          <p:cNvSpPr>
            <a:spLocks noGrp="1"/>
          </p:cNvSpPr>
          <p:nvPr>
            <p:ph type="sldNum" sz="quarter" idx="12"/>
          </p:nvPr>
        </p:nvSpPr>
        <p:spPr/>
        <p:txBody>
          <a:bodyPr/>
          <a:lstStyle/>
          <a:p>
            <a:fld id="{34BF821A-40F1-4CAB-960F-F4AAC66E2252}" type="slidenum">
              <a:rPr lang="zh-CN" altLang="en-US" smtClean="0"/>
              <a:t>2</a:t>
            </a:fld>
            <a:endParaRPr lang="zh-CN" altLang="en-US"/>
          </a:p>
        </p:txBody>
      </p:sp>
      <p:pic>
        <p:nvPicPr>
          <p:cNvPr id="10" name="图片 9">
            <a:extLst>
              <a:ext uri="{FF2B5EF4-FFF2-40B4-BE49-F238E27FC236}">
                <a16:creationId xmlns:a16="http://schemas.microsoft.com/office/drawing/2014/main" id="{10A06609-F9C7-448A-A2EA-EC4B77D83898}"/>
              </a:ext>
            </a:extLst>
          </p:cNvPr>
          <p:cNvPicPr>
            <a:picLocks noChangeAspect="1"/>
          </p:cNvPicPr>
          <p:nvPr/>
        </p:nvPicPr>
        <p:blipFill rotWithShape="1">
          <a:blip r:embed="rId12"/>
          <a:srcRect l="5885" r="3539"/>
          <a:stretch/>
        </p:blipFill>
        <p:spPr>
          <a:xfrm>
            <a:off x="10430570" y="1133374"/>
            <a:ext cx="1776195" cy="1464676"/>
          </a:xfrm>
          <a:prstGeom prst="rect">
            <a:avLst/>
          </a:prstGeom>
        </p:spPr>
      </p:pic>
      <p:sp>
        <p:nvSpPr>
          <p:cNvPr id="13" name="矩形 12">
            <a:extLst>
              <a:ext uri="{FF2B5EF4-FFF2-40B4-BE49-F238E27FC236}">
                <a16:creationId xmlns:a16="http://schemas.microsoft.com/office/drawing/2014/main" id="{9DE92181-8A9D-4CDE-9A73-DF17279680E2}"/>
              </a:ext>
            </a:extLst>
          </p:cNvPr>
          <p:cNvSpPr/>
          <p:nvPr/>
        </p:nvSpPr>
        <p:spPr>
          <a:xfrm>
            <a:off x="10839829" y="2576011"/>
            <a:ext cx="849913" cy="323165"/>
          </a:xfrm>
          <a:prstGeom prst="rect">
            <a:avLst/>
          </a:prstGeom>
        </p:spPr>
        <p:txBody>
          <a:bodyPr wrap="none">
            <a:spAutoFit/>
          </a:bodyPr>
          <a:lstStyle/>
          <a:p>
            <a:r>
              <a:rPr lang="en-US" sz="1500" b="1" dirty="0"/>
              <a:t>Sponge</a:t>
            </a:r>
          </a:p>
        </p:txBody>
      </p:sp>
    </p:spTree>
    <p:extLst>
      <p:ext uri="{BB962C8B-B14F-4D97-AF65-F5344CB8AC3E}">
        <p14:creationId xmlns:p14="http://schemas.microsoft.com/office/powerpoint/2010/main" val="33396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3" grpId="0"/>
      <p:bldP spid="3" grpId="1"/>
      <p:bldP spid="5" grpId="0"/>
      <p:bldP spid="5" grpId="1"/>
      <p:bldP spid="28"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a:extLst>
              <a:ext uri="{FF2B5EF4-FFF2-40B4-BE49-F238E27FC236}">
                <a16:creationId xmlns:a16="http://schemas.microsoft.com/office/drawing/2014/main" id="{0ADF3619-CCBB-46A0-B0AC-55400B3C886F}"/>
              </a:ext>
            </a:extLst>
          </p:cNvPr>
          <p:cNvSpPr>
            <a:spLocks noGrp="1"/>
          </p:cNvSpPr>
          <p:nvPr>
            <p:ph idx="1"/>
          </p:nvPr>
        </p:nvSpPr>
        <p:spPr/>
        <p:txBody>
          <a:bodyPr>
            <a:normAutofit/>
          </a:bodyPr>
          <a:lstStyle/>
          <a:p>
            <a:pPr marL="361950" indent="-361950"/>
            <a:r>
              <a:rPr lang="en-US" altLang="zh-CN" sz="4400" dirty="0">
                <a:latin typeface="Calibri" panose="020F0502020204030204" pitchFamily="34" charset="0"/>
                <a:cs typeface="Calibri" panose="020F0502020204030204" pitchFamily="34" charset="0"/>
              </a:rPr>
              <a:t>Porosity and Cell Size Control</a:t>
            </a:r>
          </a:p>
          <a:p>
            <a:pPr marL="361950" indent="-361950"/>
            <a:r>
              <a:rPr lang="en-US" altLang="zh-CN" sz="4400" dirty="0">
                <a:latin typeface="Calibri" panose="020F0502020204030204" pitchFamily="34" charset="0"/>
                <a:cs typeface="Calibri" panose="020F0502020204030204" pitchFamily="34" charset="0"/>
              </a:rPr>
              <a:t>Pore Shape Control</a:t>
            </a:r>
          </a:p>
          <a:p>
            <a:pPr marL="361950" indent="-361950"/>
            <a:r>
              <a:rPr lang="en-US" altLang="zh-CN" sz="4400" dirty="0">
                <a:latin typeface="Calibri" panose="020F0502020204030204" pitchFamily="34" charset="0"/>
                <a:cs typeface="Calibri" panose="020F0502020204030204" pitchFamily="34" charset="0"/>
              </a:rPr>
              <a:t>Medical Implants Modelling</a:t>
            </a:r>
          </a:p>
          <a:p>
            <a:pPr marL="361950" indent="-361950"/>
            <a:r>
              <a:rPr lang="en-US" altLang="zh-CN" sz="4400" dirty="0">
                <a:latin typeface="Calibri" panose="020F0502020204030204" pitchFamily="34" charset="0"/>
                <a:cs typeface="Calibri" panose="020F0502020204030204" pitchFamily="34" charset="0"/>
              </a:rPr>
              <a:t>Area Optimization</a:t>
            </a:r>
          </a:p>
          <a:p>
            <a:pPr marL="361950" indent="-361950"/>
            <a:r>
              <a:rPr lang="en-US" altLang="zh-CN" sz="4400" dirty="0">
                <a:latin typeface="Calibri" panose="020F0502020204030204" pitchFamily="34" charset="0"/>
                <a:cs typeface="Calibri" panose="020F0502020204030204" pitchFamily="34" charset="0"/>
              </a:rPr>
              <a:t>Strength Optimization</a:t>
            </a:r>
            <a:endParaRPr lang="zh-CN" altLang="en-US" sz="4400" dirty="0"/>
          </a:p>
        </p:txBody>
      </p:sp>
      <p:sp>
        <p:nvSpPr>
          <p:cNvPr id="4" name="灯片编号占位符 3">
            <a:extLst>
              <a:ext uri="{FF2B5EF4-FFF2-40B4-BE49-F238E27FC236}">
                <a16:creationId xmlns:a16="http://schemas.microsoft.com/office/drawing/2014/main" id="{A4532E14-B2B0-4914-ACDE-D03557F8A761}"/>
              </a:ext>
            </a:extLst>
          </p:cNvPr>
          <p:cNvSpPr>
            <a:spLocks noGrp="1"/>
          </p:cNvSpPr>
          <p:nvPr>
            <p:ph type="sldNum" sz="quarter" idx="12"/>
          </p:nvPr>
        </p:nvSpPr>
        <p:spPr/>
        <p:txBody>
          <a:bodyPr/>
          <a:lstStyle/>
          <a:p>
            <a:fld id="{34BF821A-40F1-4CAB-960F-F4AAC66E2252}" type="slidenum">
              <a:rPr lang="zh-CN" altLang="en-US" smtClean="0"/>
              <a:pPr/>
              <a:t>20</a:t>
            </a:fld>
            <a:endParaRPr lang="zh-CN" altLang="en-US" sz="1600" dirty="0"/>
          </a:p>
        </p:txBody>
      </p:sp>
      <p:sp>
        <p:nvSpPr>
          <p:cNvPr id="10" name="标题 1">
            <a:extLst>
              <a:ext uri="{FF2B5EF4-FFF2-40B4-BE49-F238E27FC236}">
                <a16:creationId xmlns:a16="http://schemas.microsoft.com/office/drawing/2014/main" id="{B615E9E2-32FC-4F7B-B6A0-89BFD6B86395}"/>
              </a:ext>
            </a:extLst>
          </p:cNvPr>
          <p:cNvSpPr txBox="1">
            <a:spLocks/>
          </p:cNvSpPr>
          <p:nvPr/>
        </p:nvSpPr>
        <p:spPr>
          <a:xfrm>
            <a:off x="838200" y="122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atin typeface="Calibri" panose="020F0502020204030204" pitchFamily="34" charset="0"/>
                <a:cs typeface="Calibri" panose="020F0502020204030204" pitchFamily="34" charset="0"/>
              </a:rPr>
              <a:t>Modelling Capabilities and Results</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053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E4E5786-4A38-4CCF-9F17-AE97453F2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16" y="1171942"/>
            <a:ext cx="9929367" cy="2683802"/>
          </a:xfrm>
          <a:prstGeom prst="rect">
            <a:avLst/>
          </a:prstGeom>
        </p:spPr>
      </p:pic>
      <p:pic>
        <p:nvPicPr>
          <p:cNvPr id="7" name="图片 6">
            <a:extLst>
              <a:ext uri="{FF2B5EF4-FFF2-40B4-BE49-F238E27FC236}">
                <a16:creationId xmlns:a16="http://schemas.microsoft.com/office/drawing/2014/main" id="{05E12337-E9AA-43DA-83C1-79DB0EE90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666" y="3855744"/>
            <a:ext cx="10005018" cy="2667093"/>
          </a:xfrm>
          <a:prstGeom prst="rect">
            <a:avLst/>
          </a:prstGeom>
        </p:spPr>
      </p:pic>
      <p:sp>
        <p:nvSpPr>
          <p:cNvPr id="4" name="标题 1">
            <a:extLst>
              <a:ext uri="{FF2B5EF4-FFF2-40B4-BE49-F238E27FC236}">
                <a16:creationId xmlns:a16="http://schemas.microsoft.com/office/drawing/2014/main" id="{2D219FED-3C29-4721-99CE-A1FA4EC3E704}"/>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Porosity and Cell Size Control</a:t>
            </a:r>
            <a:endParaRPr lang="zh-CN" altLang="en-US" b="1"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1755B0A1-348A-47B9-84B9-8963DF404152}"/>
              </a:ext>
            </a:extLst>
          </p:cNvPr>
          <p:cNvSpPr>
            <a:spLocks noGrp="1"/>
          </p:cNvSpPr>
          <p:nvPr>
            <p:ph type="sldNum" sz="quarter" idx="12"/>
          </p:nvPr>
        </p:nvSpPr>
        <p:spPr/>
        <p:txBody>
          <a:bodyPr/>
          <a:lstStyle/>
          <a:p>
            <a:fld id="{34BF821A-40F1-4CAB-960F-F4AAC66E2252}" type="slidenum">
              <a:rPr lang="zh-CN" altLang="en-US" smtClean="0"/>
              <a:t>21</a:t>
            </a:fld>
            <a:endParaRPr lang="zh-CN" altLang="en-US"/>
          </a:p>
        </p:txBody>
      </p:sp>
      <p:sp>
        <p:nvSpPr>
          <p:cNvPr id="3" name="文本框 2">
            <a:extLst>
              <a:ext uri="{FF2B5EF4-FFF2-40B4-BE49-F238E27FC236}">
                <a16:creationId xmlns:a16="http://schemas.microsoft.com/office/drawing/2014/main" id="{B98EDF9F-010D-4B75-BFE2-A2507E6F42AC}"/>
              </a:ext>
            </a:extLst>
          </p:cNvPr>
          <p:cNvSpPr txBox="1"/>
          <p:nvPr/>
        </p:nvSpPr>
        <p:spPr>
          <a:xfrm>
            <a:off x="76452" y="1990623"/>
            <a:ext cx="761747" cy="523220"/>
          </a:xfrm>
          <a:prstGeom prst="rect">
            <a:avLst/>
          </a:prstGeom>
          <a:noFill/>
        </p:spPr>
        <p:txBody>
          <a:bodyPr wrap="none" rtlCol="0">
            <a:spAutoFit/>
          </a:bodyPr>
          <a:lstStyle/>
          <a:p>
            <a:r>
              <a:rPr lang="en-US" altLang="zh-CN" sz="2800" b="1" dirty="0"/>
              <a:t>20%</a:t>
            </a:r>
            <a:endParaRPr lang="zh-CN" altLang="en-US" sz="2800" b="1" dirty="0"/>
          </a:p>
        </p:txBody>
      </p:sp>
      <p:sp>
        <p:nvSpPr>
          <p:cNvPr id="6" name="文本框 5">
            <a:extLst>
              <a:ext uri="{FF2B5EF4-FFF2-40B4-BE49-F238E27FC236}">
                <a16:creationId xmlns:a16="http://schemas.microsoft.com/office/drawing/2014/main" id="{B84021BD-46EB-4A38-9246-51BCF39F563F}"/>
              </a:ext>
            </a:extLst>
          </p:cNvPr>
          <p:cNvSpPr txBox="1"/>
          <p:nvPr/>
        </p:nvSpPr>
        <p:spPr>
          <a:xfrm>
            <a:off x="79764" y="4773140"/>
            <a:ext cx="761747" cy="523220"/>
          </a:xfrm>
          <a:prstGeom prst="rect">
            <a:avLst/>
          </a:prstGeom>
          <a:noFill/>
        </p:spPr>
        <p:txBody>
          <a:bodyPr wrap="none" rtlCol="0">
            <a:spAutoFit/>
          </a:bodyPr>
          <a:lstStyle/>
          <a:p>
            <a:r>
              <a:rPr lang="en-US" altLang="zh-CN" sz="2800" b="1" dirty="0"/>
              <a:t>50%</a:t>
            </a:r>
            <a:endParaRPr lang="zh-CN" altLang="en-US" sz="2800" b="1" dirty="0"/>
          </a:p>
        </p:txBody>
      </p:sp>
    </p:spTree>
    <p:extLst>
      <p:ext uri="{BB962C8B-B14F-4D97-AF65-F5344CB8AC3E}">
        <p14:creationId xmlns:p14="http://schemas.microsoft.com/office/powerpoint/2010/main" val="1094417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2D219FED-3C29-4721-99CE-A1FA4EC3E704}"/>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Porosity and Cell Size Control</a:t>
            </a:r>
            <a:endParaRPr lang="zh-CN" altLang="en-US" b="1"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1755B0A1-348A-47B9-84B9-8963DF404152}"/>
              </a:ext>
            </a:extLst>
          </p:cNvPr>
          <p:cNvSpPr>
            <a:spLocks noGrp="1"/>
          </p:cNvSpPr>
          <p:nvPr>
            <p:ph type="sldNum" sz="quarter" idx="12"/>
          </p:nvPr>
        </p:nvSpPr>
        <p:spPr/>
        <p:txBody>
          <a:bodyPr/>
          <a:lstStyle/>
          <a:p>
            <a:fld id="{34BF821A-40F1-4CAB-960F-F4AAC66E2252}" type="slidenum">
              <a:rPr lang="zh-CN" altLang="en-US" smtClean="0"/>
              <a:t>22</a:t>
            </a:fld>
            <a:endParaRPr lang="zh-CN" altLang="en-US"/>
          </a:p>
        </p:txBody>
      </p:sp>
      <p:pic>
        <p:nvPicPr>
          <p:cNvPr id="3" name="图片 2">
            <a:extLst>
              <a:ext uri="{FF2B5EF4-FFF2-40B4-BE49-F238E27FC236}">
                <a16:creationId xmlns:a16="http://schemas.microsoft.com/office/drawing/2014/main" id="{067E2C92-3C92-4983-B13E-5B591863D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168" y="1225512"/>
            <a:ext cx="2800717" cy="2798422"/>
          </a:xfrm>
          <a:prstGeom prst="rect">
            <a:avLst/>
          </a:prstGeom>
        </p:spPr>
      </p:pic>
      <p:pic>
        <p:nvPicPr>
          <p:cNvPr id="9" name="图片 8">
            <a:extLst>
              <a:ext uri="{FF2B5EF4-FFF2-40B4-BE49-F238E27FC236}">
                <a16:creationId xmlns:a16="http://schemas.microsoft.com/office/drawing/2014/main" id="{69445464-5EBC-4FB8-B4BC-2C3ADC487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175" y="1225512"/>
            <a:ext cx="2800717" cy="2798422"/>
          </a:xfrm>
          <a:prstGeom prst="rect">
            <a:avLst/>
          </a:prstGeom>
        </p:spPr>
      </p:pic>
      <p:pic>
        <p:nvPicPr>
          <p:cNvPr id="11" name="图片 10">
            <a:extLst>
              <a:ext uri="{FF2B5EF4-FFF2-40B4-BE49-F238E27FC236}">
                <a16:creationId xmlns:a16="http://schemas.microsoft.com/office/drawing/2014/main" id="{B789B797-0ECF-4BD3-AE2F-FA49E91A7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6545" y="1225512"/>
            <a:ext cx="2800717" cy="2798422"/>
          </a:xfrm>
          <a:prstGeom prst="rect">
            <a:avLst/>
          </a:prstGeom>
        </p:spPr>
      </p:pic>
      <p:pic>
        <p:nvPicPr>
          <p:cNvPr id="13" name="图片 12">
            <a:extLst>
              <a:ext uri="{FF2B5EF4-FFF2-40B4-BE49-F238E27FC236}">
                <a16:creationId xmlns:a16="http://schemas.microsoft.com/office/drawing/2014/main" id="{70D71616-836B-441E-AA3C-0FBD00A68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52" y="1225512"/>
            <a:ext cx="2800717" cy="2798422"/>
          </a:xfrm>
          <a:prstGeom prst="rect">
            <a:avLst/>
          </a:prstGeom>
        </p:spPr>
      </p:pic>
      <p:pic>
        <p:nvPicPr>
          <p:cNvPr id="15" name="图片 14">
            <a:extLst>
              <a:ext uri="{FF2B5EF4-FFF2-40B4-BE49-F238E27FC236}">
                <a16:creationId xmlns:a16="http://schemas.microsoft.com/office/drawing/2014/main" id="{A2BE6659-5FD1-492C-9EAD-44E12B628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996" y="3834584"/>
            <a:ext cx="2696889" cy="2694679"/>
          </a:xfrm>
          <a:prstGeom prst="rect">
            <a:avLst/>
          </a:prstGeom>
        </p:spPr>
      </p:pic>
      <p:pic>
        <p:nvPicPr>
          <p:cNvPr id="17" name="图片 16">
            <a:extLst>
              <a:ext uri="{FF2B5EF4-FFF2-40B4-BE49-F238E27FC236}">
                <a16:creationId xmlns:a16="http://schemas.microsoft.com/office/drawing/2014/main" id="{D8E7C4B7-2DC4-4EBE-BE2F-DBD4DCE651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0088" y="3869236"/>
            <a:ext cx="2696889" cy="2694679"/>
          </a:xfrm>
          <a:prstGeom prst="rect">
            <a:avLst/>
          </a:prstGeom>
        </p:spPr>
      </p:pic>
      <p:pic>
        <p:nvPicPr>
          <p:cNvPr id="19" name="图片 18">
            <a:extLst>
              <a:ext uri="{FF2B5EF4-FFF2-40B4-BE49-F238E27FC236}">
                <a16:creationId xmlns:a16="http://schemas.microsoft.com/office/drawing/2014/main" id="{2F50AA6A-8EAA-485C-AC51-E8951D0CD7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9383" y="3869236"/>
            <a:ext cx="2696889" cy="2694679"/>
          </a:xfrm>
          <a:prstGeom prst="rect">
            <a:avLst/>
          </a:prstGeom>
        </p:spPr>
      </p:pic>
      <p:pic>
        <p:nvPicPr>
          <p:cNvPr id="21" name="图片 20">
            <a:extLst>
              <a:ext uri="{FF2B5EF4-FFF2-40B4-BE49-F238E27FC236}">
                <a16:creationId xmlns:a16="http://schemas.microsoft.com/office/drawing/2014/main" id="{A145EE78-D5BB-40A3-9502-2E340D856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6303" y="3853611"/>
            <a:ext cx="2696889" cy="2694679"/>
          </a:xfrm>
          <a:prstGeom prst="rect">
            <a:avLst/>
          </a:prstGeom>
        </p:spPr>
      </p:pic>
      <p:sp>
        <p:nvSpPr>
          <p:cNvPr id="26" name="文本框 25">
            <a:extLst>
              <a:ext uri="{FF2B5EF4-FFF2-40B4-BE49-F238E27FC236}">
                <a16:creationId xmlns:a16="http://schemas.microsoft.com/office/drawing/2014/main" id="{B39B1820-2710-4ECA-B77F-9FF53EBB803A}"/>
              </a:ext>
            </a:extLst>
          </p:cNvPr>
          <p:cNvSpPr txBox="1"/>
          <p:nvPr/>
        </p:nvSpPr>
        <p:spPr>
          <a:xfrm>
            <a:off x="76452" y="1922889"/>
            <a:ext cx="761747" cy="523220"/>
          </a:xfrm>
          <a:prstGeom prst="rect">
            <a:avLst/>
          </a:prstGeom>
          <a:noFill/>
        </p:spPr>
        <p:txBody>
          <a:bodyPr wrap="none" rtlCol="0">
            <a:spAutoFit/>
          </a:bodyPr>
          <a:lstStyle/>
          <a:p>
            <a:r>
              <a:rPr lang="en-US" altLang="zh-CN" sz="2800" b="1" dirty="0"/>
              <a:t>20%</a:t>
            </a:r>
            <a:endParaRPr lang="zh-CN" altLang="en-US" sz="2800" b="1" dirty="0"/>
          </a:p>
        </p:txBody>
      </p:sp>
      <p:sp>
        <p:nvSpPr>
          <p:cNvPr id="28" name="文本框 27">
            <a:extLst>
              <a:ext uri="{FF2B5EF4-FFF2-40B4-BE49-F238E27FC236}">
                <a16:creationId xmlns:a16="http://schemas.microsoft.com/office/drawing/2014/main" id="{1CF36E2B-5EE2-4210-B85B-800E5D714604}"/>
              </a:ext>
            </a:extLst>
          </p:cNvPr>
          <p:cNvSpPr txBox="1"/>
          <p:nvPr/>
        </p:nvSpPr>
        <p:spPr>
          <a:xfrm>
            <a:off x="79764" y="4705406"/>
            <a:ext cx="761747" cy="523220"/>
          </a:xfrm>
          <a:prstGeom prst="rect">
            <a:avLst/>
          </a:prstGeom>
          <a:noFill/>
        </p:spPr>
        <p:txBody>
          <a:bodyPr wrap="none" rtlCol="0">
            <a:spAutoFit/>
          </a:bodyPr>
          <a:lstStyle/>
          <a:p>
            <a:r>
              <a:rPr lang="en-US" altLang="zh-CN" sz="2800" b="1" dirty="0"/>
              <a:t>50%</a:t>
            </a:r>
            <a:endParaRPr lang="zh-CN" altLang="en-US" sz="2800" b="1" dirty="0"/>
          </a:p>
        </p:txBody>
      </p:sp>
    </p:spTree>
    <p:extLst>
      <p:ext uri="{BB962C8B-B14F-4D97-AF65-F5344CB8AC3E}">
        <p14:creationId xmlns:p14="http://schemas.microsoft.com/office/powerpoint/2010/main" val="1397689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Pore Shape Control</a:t>
            </a:r>
          </a:p>
        </p:txBody>
      </p:sp>
      <p:pic>
        <p:nvPicPr>
          <p:cNvPr id="5" name="图片 4">
            <a:extLst>
              <a:ext uri="{FF2B5EF4-FFF2-40B4-BE49-F238E27FC236}">
                <a16:creationId xmlns:a16="http://schemas.microsoft.com/office/drawing/2014/main" id="{E36A0D28-6152-422E-ADBD-3CDE3C4AE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5864"/>
            <a:ext cx="5552757" cy="5852136"/>
          </a:xfrm>
          <a:prstGeom prst="rect">
            <a:avLst/>
          </a:prstGeom>
        </p:spPr>
      </p:pic>
      <p:pic>
        <p:nvPicPr>
          <p:cNvPr id="8" name="内容占位符 4">
            <a:extLst>
              <a:ext uri="{FF2B5EF4-FFF2-40B4-BE49-F238E27FC236}">
                <a16:creationId xmlns:a16="http://schemas.microsoft.com/office/drawing/2014/main" id="{4133FCBB-1794-4E4B-B548-F3C627FBF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696" y="10947"/>
            <a:ext cx="6389705" cy="6834687"/>
          </a:xfrm>
          <a:prstGeom prst="rect">
            <a:avLst/>
          </a:prstGeom>
        </p:spPr>
      </p:pic>
      <p:sp>
        <p:nvSpPr>
          <p:cNvPr id="3" name="灯片编号占位符 2">
            <a:extLst>
              <a:ext uri="{FF2B5EF4-FFF2-40B4-BE49-F238E27FC236}">
                <a16:creationId xmlns:a16="http://schemas.microsoft.com/office/drawing/2014/main" id="{EC68B405-78DC-46EC-BAFA-D0EA1D2299ED}"/>
              </a:ext>
            </a:extLst>
          </p:cNvPr>
          <p:cNvSpPr>
            <a:spLocks noGrp="1"/>
          </p:cNvSpPr>
          <p:nvPr>
            <p:ph type="sldNum" sz="quarter" idx="12"/>
          </p:nvPr>
        </p:nvSpPr>
        <p:spPr/>
        <p:txBody>
          <a:bodyPr/>
          <a:lstStyle/>
          <a:p>
            <a:fld id="{34BF821A-40F1-4CAB-960F-F4AAC66E2252}" type="slidenum">
              <a:rPr lang="zh-CN" altLang="en-US" smtClean="0"/>
              <a:t>23</a:t>
            </a:fld>
            <a:endParaRPr lang="zh-CN" altLang="en-US"/>
          </a:p>
        </p:txBody>
      </p:sp>
    </p:spTree>
    <p:extLst>
      <p:ext uri="{BB962C8B-B14F-4D97-AF65-F5344CB8AC3E}">
        <p14:creationId xmlns:p14="http://schemas.microsoft.com/office/powerpoint/2010/main" val="2506744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EEA986D2-6DB9-4ABC-B45B-A395004F8E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308" y="2563474"/>
            <a:ext cx="4776284" cy="3704363"/>
          </a:xfrm>
        </p:spPr>
      </p:pic>
      <p:pic>
        <p:nvPicPr>
          <p:cNvPr id="7" name="图片 6">
            <a:extLst>
              <a:ext uri="{FF2B5EF4-FFF2-40B4-BE49-F238E27FC236}">
                <a16:creationId xmlns:a16="http://schemas.microsoft.com/office/drawing/2014/main" id="{2DA9B332-53A8-4C51-9E56-FD5A14E95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757" y="2564947"/>
            <a:ext cx="4776284" cy="3702890"/>
          </a:xfrm>
          <a:prstGeom prst="rect">
            <a:avLst/>
          </a:prstGeom>
        </p:spPr>
      </p:pic>
      <p:sp>
        <p:nvSpPr>
          <p:cNvPr id="6" name="标题 1">
            <a:extLst>
              <a:ext uri="{FF2B5EF4-FFF2-40B4-BE49-F238E27FC236}">
                <a16:creationId xmlns:a16="http://schemas.microsoft.com/office/drawing/2014/main" id="{568AE0B5-7539-4888-92AD-A8D565ADA84D}"/>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Medical Implants Modelling</a:t>
            </a:r>
            <a:endParaRPr lang="zh-CN" altLang="en-US" b="1" dirty="0">
              <a:latin typeface="Calibri" panose="020F0502020204030204" pitchFamily="34" charset="0"/>
              <a:cs typeface="Calibri" panose="020F0502020204030204" pitchFamily="34" charset="0"/>
            </a:endParaRPr>
          </a:p>
        </p:txBody>
      </p:sp>
      <p:sp>
        <p:nvSpPr>
          <p:cNvPr id="8" name="内容占位符 2">
            <a:extLst>
              <a:ext uri="{FF2B5EF4-FFF2-40B4-BE49-F238E27FC236}">
                <a16:creationId xmlns:a16="http://schemas.microsoft.com/office/drawing/2014/main" id="{27A53340-3F2E-4296-ADEA-0A347C9BB029}"/>
              </a:ext>
            </a:extLst>
          </p:cNvPr>
          <p:cNvSpPr txBox="1">
            <a:spLocks/>
          </p:cNvSpPr>
          <p:nvPr/>
        </p:nvSpPr>
        <p:spPr>
          <a:xfrm>
            <a:off x="1006765" y="1600967"/>
            <a:ext cx="4356648" cy="108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latin typeface="Calibri" panose="020F0502020204030204" pitchFamily="34" charset="0"/>
                <a:cs typeface="Calibri" panose="020F0502020204030204" pitchFamily="34" charset="0"/>
              </a:rPr>
              <a:t>Constructed tensor field</a:t>
            </a:r>
          </a:p>
          <a:p>
            <a:r>
              <a:rPr lang="en-US" altLang="zh-CN" b="1" dirty="0">
                <a:latin typeface="Calibri" panose="020F0502020204030204" pitchFamily="34" charset="0"/>
                <a:cs typeface="Calibri" panose="020F0502020204030204" pitchFamily="34" charset="0"/>
              </a:rPr>
              <a:t>Target porosity</a:t>
            </a:r>
            <a:endParaRPr lang="zh-CN" altLang="en-US" b="1"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3BC4C5D7-2652-48F2-ADCE-95634DBDD9CD}"/>
              </a:ext>
            </a:extLst>
          </p:cNvPr>
          <p:cNvSpPr txBox="1"/>
          <p:nvPr/>
        </p:nvSpPr>
        <p:spPr>
          <a:xfrm>
            <a:off x="1688354" y="6251599"/>
            <a:ext cx="1822935" cy="369332"/>
          </a:xfrm>
          <a:prstGeom prst="rect">
            <a:avLst/>
          </a:prstGeom>
          <a:noFill/>
        </p:spPr>
        <p:txBody>
          <a:bodyPr wrap="none" rtlCol="0">
            <a:spAutoFit/>
          </a:bodyPr>
          <a:lstStyle/>
          <a:p>
            <a:r>
              <a:rPr lang="en-US" altLang="zh-CN" b="1" dirty="0"/>
              <a:t>Vertebra model</a:t>
            </a:r>
            <a:endParaRPr lang="zh-CN" altLang="en-US" b="1" dirty="0"/>
          </a:p>
        </p:txBody>
      </p:sp>
      <p:sp>
        <p:nvSpPr>
          <p:cNvPr id="3" name="文本框 2">
            <a:extLst>
              <a:ext uri="{FF2B5EF4-FFF2-40B4-BE49-F238E27FC236}">
                <a16:creationId xmlns:a16="http://schemas.microsoft.com/office/drawing/2014/main" id="{123F2D2E-A87C-4572-91ED-08B049A65CD0}"/>
              </a:ext>
            </a:extLst>
          </p:cNvPr>
          <p:cNvSpPr txBox="1"/>
          <p:nvPr/>
        </p:nvSpPr>
        <p:spPr>
          <a:xfrm>
            <a:off x="7910193" y="6239398"/>
            <a:ext cx="1556836" cy="369332"/>
          </a:xfrm>
          <a:prstGeom prst="rect">
            <a:avLst/>
          </a:prstGeom>
          <a:noFill/>
        </p:spPr>
        <p:txBody>
          <a:bodyPr wrap="none" rtlCol="0">
            <a:spAutoFit/>
          </a:bodyPr>
          <a:lstStyle/>
          <a:p>
            <a:r>
              <a:rPr lang="en-US" altLang="zh-CN" b="1" dirty="0"/>
              <a:t>Half vertebra</a:t>
            </a:r>
            <a:endParaRPr lang="zh-CN" altLang="en-US" b="1" dirty="0"/>
          </a:p>
        </p:txBody>
      </p:sp>
      <p:sp>
        <p:nvSpPr>
          <p:cNvPr id="4" name="灯片编号占位符 3">
            <a:extLst>
              <a:ext uri="{FF2B5EF4-FFF2-40B4-BE49-F238E27FC236}">
                <a16:creationId xmlns:a16="http://schemas.microsoft.com/office/drawing/2014/main" id="{1B6F374B-BC70-4115-A96A-A2CEC63CA1E7}"/>
              </a:ext>
            </a:extLst>
          </p:cNvPr>
          <p:cNvSpPr>
            <a:spLocks noGrp="1"/>
          </p:cNvSpPr>
          <p:nvPr>
            <p:ph type="sldNum" sz="quarter" idx="12"/>
          </p:nvPr>
        </p:nvSpPr>
        <p:spPr/>
        <p:txBody>
          <a:bodyPr/>
          <a:lstStyle/>
          <a:p>
            <a:fld id="{34BF821A-40F1-4CAB-960F-F4AAC66E2252}" type="slidenum">
              <a:rPr lang="zh-CN" altLang="en-US" smtClean="0"/>
              <a:t>24</a:t>
            </a:fld>
            <a:endParaRPr lang="zh-CN" altLang="en-US"/>
          </a:p>
        </p:txBody>
      </p:sp>
      <p:sp>
        <p:nvSpPr>
          <p:cNvPr id="10" name="内容占位符 2">
            <a:extLst>
              <a:ext uri="{FF2B5EF4-FFF2-40B4-BE49-F238E27FC236}">
                <a16:creationId xmlns:a16="http://schemas.microsoft.com/office/drawing/2014/main" id="{4482D878-A6A0-4A2A-9873-86569EA34740}"/>
              </a:ext>
            </a:extLst>
          </p:cNvPr>
          <p:cNvSpPr txBox="1">
            <a:spLocks/>
          </p:cNvSpPr>
          <p:nvPr/>
        </p:nvSpPr>
        <p:spPr>
          <a:xfrm>
            <a:off x="6242757" y="1603577"/>
            <a:ext cx="4356648" cy="108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latin typeface="Calibri" panose="020F0502020204030204" pitchFamily="34" charset="0"/>
                <a:cs typeface="Calibri" panose="020F0502020204030204" pitchFamily="34" charset="0"/>
              </a:rPr>
              <a:t>Porosity: 60%</a:t>
            </a:r>
          </a:p>
          <a:p>
            <a:r>
              <a:rPr lang="en-US" altLang="zh-CN" b="1" dirty="0">
                <a:latin typeface="Calibri" panose="020F0502020204030204" pitchFamily="34" charset="0"/>
                <a:cs typeface="Calibri" panose="020F0502020204030204" pitchFamily="34" charset="0"/>
              </a:rPr>
              <a:t>Pore Size: 0.5 mm</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2274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2BC3AD-17CD-44D7-9B30-1DEDD2744DB6}"/>
              </a:ext>
            </a:extLst>
          </p:cNvPr>
          <p:cNvPicPr>
            <a:picLocks noChangeAspect="1"/>
          </p:cNvPicPr>
          <p:nvPr/>
        </p:nvPicPr>
        <p:blipFill>
          <a:blip r:embed="rId3"/>
          <a:stretch>
            <a:fillRect/>
          </a:stretch>
        </p:blipFill>
        <p:spPr>
          <a:xfrm>
            <a:off x="2884625" y="2195855"/>
            <a:ext cx="6421118" cy="3250271"/>
          </a:xfrm>
          <a:prstGeom prst="rect">
            <a:avLst/>
          </a:prstGeom>
        </p:spPr>
      </p:pic>
      <p:sp>
        <p:nvSpPr>
          <p:cNvPr id="2" name="标题 1"/>
          <p:cNvSpPr>
            <a:spLocks noGrp="1"/>
          </p:cNvSpPr>
          <p:nvPr>
            <p:ph type="title"/>
          </p:nvPr>
        </p:nvSpPr>
        <p:spPr>
          <a:xfrm>
            <a:off x="838200" y="5893"/>
            <a:ext cx="10515600" cy="1325563"/>
          </a:xfrm>
        </p:spPr>
        <p:txBody>
          <a:bodyPr/>
          <a:lstStyle/>
          <a:p>
            <a:r>
              <a:rPr lang="en-US" altLang="zh-CN" b="1" dirty="0">
                <a:latin typeface="Calibri" panose="020F0502020204030204" pitchFamily="34" charset="0"/>
                <a:cs typeface="Calibri" panose="020F0502020204030204" pitchFamily="34" charset="0"/>
              </a:rPr>
              <a:t>Area Optimization</a:t>
            </a:r>
            <a:endParaRPr lang="zh-CN" altLang="en-US" b="1"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446DC30A-BBA1-4371-B6E4-0DB4E2113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55" y="1004511"/>
            <a:ext cx="3007380" cy="3007380"/>
          </a:xfrm>
          <a:prstGeom prst="rect">
            <a:avLst/>
          </a:prstGeom>
        </p:spPr>
      </p:pic>
      <p:pic>
        <p:nvPicPr>
          <p:cNvPr id="13" name="图片 12">
            <a:extLst>
              <a:ext uri="{FF2B5EF4-FFF2-40B4-BE49-F238E27FC236}">
                <a16:creationId xmlns:a16="http://schemas.microsoft.com/office/drawing/2014/main" id="{901CF3BA-C9C3-4D8B-B0AB-5545F4FA5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46" y="3702146"/>
            <a:ext cx="3007380" cy="3007380"/>
          </a:xfrm>
          <a:prstGeom prst="rect">
            <a:avLst/>
          </a:prstGeom>
        </p:spPr>
      </p:pic>
      <p:pic>
        <p:nvPicPr>
          <p:cNvPr id="15" name="图片 14">
            <a:extLst>
              <a:ext uri="{FF2B5EF4-FFF2-40B4-BE49-F238E27FC236}">
                <a16:creationId xmlns:a16="http://schemas.microsoft.com/office/drawing/2014/main" id="{C0478E9F-98D5-40D4-9E23-F479A5AA3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0411" y="1000756"/>
            <a:ext cx="3007380" cy="3011135"/>
          </a:xfrm>
          <a:prstGeom prst="rect">
            <a:avLst/>
          </a:prstGeom>
        </p:spPr>
      </p:pic>
      <p:pic>
        <p:nvPicPr>
          <p:cNvPr id="17" name="图片 16">
            <a:extLst>
              <a:ext uri="{FF2B5EF4-FFF2-40B4-BE49-F238E27FC236}">
                <a16:creationId xmlns:a16="http://schemas.microsoft.com/office/drawing/2014/main" id="{D695DDD4-BFDB-4713-9AC1-C05582846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0411" y="3698391"/>
            <a:ext cx="3007380" cy="3011135"/>
          </a:xfrm>
          <a:prstGeom prst="rect">
            <a:avLst/>
          </a:prstGeom>
        </p:spPr>
      </p:pic>
      <p:sp>
        <p:nvSpPr>
          <p:cNvPr id="3" name="文本框 2">
            <a:extLst>
              <a:ext uri="{FF2B5EF4-FFF2-40B4-BE49-F238E27FC236}">
                <a16:creationId xmlns:a16="http://schemas.microsoft.com/office/drawing/2014/main" id="{BBF76278-1C87-4231-A610-91F6CCACEE8B}"/>
              </a:ext>
            </a:extLst>
          </p:cNvPr>
          <p:cNvSpPr txBox="1"/>
          <p:nvPr/>
        </p:nvSpPr>
        <p:spPr>
          <a:xfrm>
            <a:off x="181210" y="6476302"/>
            <a:ext cx="1874231" cy="369332"/>
          </a:xfrm>
          <a:prstGeom prst="rect">
            <a:avLst/>
          </a:prstGeom>
          <a:noFill/>
        </p:spPr>
        <p:txBody>
          <a:bodyPr wrap="none" rtlCol="0">
            <a:spAutoFit/>
          </a:bodyPr>
          <a:lstStyle/>
          <a:p>
            <a:r>
              <a:rPr lang="en-US" altLang="zh-CN" b="1" dirty="0"/>
              <a:t>Initial structures</a:t>
            </a:r>
            <a:endParaRPr lang="zh-CN" altLang="en-US" b="1" dirty="0"/>
          </a:p>
        </p:txBody>
      </p:sp>
      <p:sp>
        <p:nvSpPr>
          <p:cNvPr id="4" name="文本框 3">
            <a:extLst>
              <a:ext uri="{FF2B5EF4-FFF2-40B4-BE49-F238E27FC236}">
                <a16:creationId xmlns:a16="http://schemas.microsoft.com/office/drawing/2014/main" id="{28663B17-B7B9-4722-9937-21B86E7C9D43}"/>
              </a:ext>
            </a:extLst>
          </p:cNvPr>
          <p:cNvSpPr txBox="1"/>
          <p:nvPr/>
        </p:nvSpPr>
        <p:spPr>
          <a:xfrm>
            <a:off x="9630010" y="6434854"/>
            <a:ext cx="2380780" cy="369332"/>
          </a:xfrm>
          <a:prstGeom prst="rect">
            <a:avLst/>
          </a:prstGeom>
          <a:noFill/>
        </p:spPr>
        <p:txBody>
          <a:bodyPr wrap="none" rtlCol="0">
            <a:spAutoFit/>
          </a:bodyPr>
          <a:lstStyle/>
          <a:p>
            <a:r>
              <a:rPr lang="en-US" altLang="zh-CN" b="1" dirty="0"/>
              <a:t>Optimized structures</a:t>
            </a:r>
            <a:endParaRPr lang="zh-CN" altLang="en-US" b="1" dirty="0"/>
          </a:p>
        </p:txBody>
      </p:sp>
      <p:sp>
        <p:nvSpPr>
          <p:cNvPr id="5" name="灯片编号占位符 4">
            <a:extLst>
              <a:ext uri="{FF2B5EF4-FFF2-40B4-BE49-F238E27FC236}">
                <a16:creationId xmlns:a16="http://schemas.microsoft.com/office/drawing/2014/main" id="{6D58C0A8-FF06-4AFB-A872-9E9D85F0BFD0}"/>
              </a:ext>
            </a:extLst>
          </p:cNvPr>
          <p:cNvSpPr>
            <a:spLocks noGrp="1"/>
          </p:cNvSpPr>
          <p:nvPr>
            <p:ph type="sldNum" sz="quarter" idx="12"/>
          </p:nvPr>
        </p:nvSpPr>
        <p:spPr/>
        <p:txBody>
          <a:bodyPr/>
          <a:lstStyle/>
          <a:p>
            <a:fld id="{34BF821A-40F1-4CAB-960F-F4AAC66E2252}" type="slidenum">
              <a:rPr lang="zh-CN" altLang="en-US" smtClean="0"/>
              <a:t>25</a:t>
            </a:fld>
            <a:endParaRPr lang="zh-CN" altLang="en-US"/>
          </a:p>
        </p:txBody>
      </p:sp>
    </p:spTree>
    <p:extLst>
      <p:ext uri="{BB962C8B-B14F-4D97-AF65-F5344CB8AC3E}">
        <p14:creationId xmlns:p14="http://schemas.microsoft.com/office/powerpoint/2010/main" val="256261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A85970E-0B10-47C7-9B17-FEA82EC84E02}"/>
              </a:ext>
            </a:extLst>
          </p:cNvPr>
          <p:cNvPicPr>
            <a:picLocks noChangeAspect="1"/>
          </p:cNvPicPr>
          <p:nvPr/>
        </p:nvPicPr>
        <p:blipFill rotWithShape="1">
          <a:blip r:embed="rId3"/>
          <a:srcRect b="44597"/>
          <a:stretch/>
        </p:blipFill>
        <p:spPr>
          <a:xfrm>
            <a:off x="5302763" y="2085880"/>
            <a:ext cx="6308201" cy="3141443"/>
          </a:xfrm>
          <a:prstGeom prst="rect">
            <a:avLst/>
          </a:prstGeom>
        </p:spPr>
      </p:pic>
      <p:pic>
        <p:nvPicPr>
          <p:cNvPr id="17" name="图片 16">
            <a:extLst>
              <a:ext uri="{FF2B5EF4-FFF2-40B4-BE49-F238E27FC236}">
                <a16:creationId xmlns:a16="http://schemas.microsoft.com/office/drawing/2014/main" id="{0325089A-7CED-4BA8-A554-EA2F539E0AB1}"/>
              </a:ext>
            </a:extLst>
          </p:cNvPr>
          <p:cNvPicPr>
            <a:picLocks noChangeAspect="1"/>
          </p:cNvPicPr>
          <p:nvPr/>
        </p:nvPicPr>
        <p:blipFill>
          <a:blip r:embed="rId4"/>
          <a:stretch>
            <a:fillRect/>
          </a:stretch>
        </p:blipFill>
        <p:spPr>
          <a:xfrm>
            <a:off x="3577923" y="2295572"/>
            <a:ext cx="1199687" cy="2684039"/>
          </a:xfrm>
          <a:prstGeom prst="rect">
            <a:avLst/>
          </a:prstGeom>
        </p:spPr>
      </p:pic>
      <p:grpSp>
        <p:nvGrpSpPr>
          <p:cNvPr id="9" name="组合 8">
            <a:extLst>
              <a:ext uri="{FF2B5EF4-FFF2-40B4-BE49-F238E27FC236}">
                <a16:creationId xmlns:a16="http://schemas.microsoft.com/office/drawing/2014/main" id="{71FD881B-DE0E-4942-BE49-F8BCACC1483A}"/>
              </a:ext>
            </a:extLst>
          </p:cNvPr>
          <p:cNvGrpSpPr/>
          <p:nvPr/>
        </p:nvGrpSpPr>
        <p:grpSpPr>
          <a:xfrm>
            <a:off x="543444" y="2040416"/>
            <a:ext cx="1450837" cy="3222986"/>
            <a:chOff x="690201" y="2040416"/>
            <a:chExt cx="1450837" cy="3222986"/>
          </a:xfrm>
        </p:grpSpPr>
        <p:pic>
          <p:nvPicPr>
            <p:cNvPr id="16" name="图片 15">
              <a:extLst>
                <a:ext uri="{FF2B5EF4-FFF2-40B4-BE49-F238E27FC236}">
                  <a16:creationId xmlns:a16="http://schemas.microsoft.com/office/drawing/2014/main" id="{D48F7184-F13D-4C45-84EE-D954567AEA79}"/>
                </a:ext>
              </a:extLst>
            </p:cNvPr>
            <p:cNvPicPr>
              <a:picLocks noChangeAspect="1"/>
            </p:cNvPicPr>
            <p:nvPr/>
          </p:nvPicPr>
          <p:blipFill rotWithShape="1">
            <a:blip r:embed="rId5">
              <a:extLst>
                <a:ext uri="{28A0092B-C50C-407E-A947-70E740481C1C}">
                  <a14:useLocalDpi xmlns:a14="http://schemas.microsoft.com/office/drawing/2010/main" val="0"/>
                </a:ext>
              </a:extLst>
            </a:blip>
            <a:srcRect l="3651"/>
            <a:stretch/>
          </p:blipFill>
          <p:spPr>
            <a:xfrm>
              <a:off x="690201" y="2121959"/>
              <a:ext cx="1450837" cy="3141443"/>
            </a:xfrm>
            <a:prstGeom prst="rect">
              <a:avLst/>
            </a:prstGeom>
          </p:spPr>
        </p:pic>
        <p:cxnSp>
          <p:nvCxnSpPr>
            <p:cNvPr id="18" name="直接箭头连接符 17">
              <a:extLst>
                <a:ext uri="{FF2B5EF4-FFF2-40B4-BE49-F238E27FC236}">
                  <a16:creationId xmlns:a16="http://schemas.microsoft.com/office/drawing/2014/main" id="{92F7FD19-A50D-4EB6-975F-C5871EF61BCA}"/>
                </a:ext>
              </a:extLst>
            </p:cNvPr>
            <p:cNvCxnSpPr/>
            <p:nvPr/>
          </p:nvCxnSpPr>
          <p:spPr>
            <a:xfrm>
              <a:off x="1031345" y="2040416"/>
              <a:ext cx="0" cy="27092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45BC755-3389-4ADE-A799-6E6EFEE6B040}"/>
                </a:ext>
              </a:extLst>
            </p:cNvPr>
            <p:cNvCxnSpPr/>
            <p:nvPr/>
          </p:nvCxnSpPr>
          <p:spPr>
            <a:xfrm>
              <a:off x="1804270" y="2226878"/>
              <a:ext cx="0" cy="27092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20" name="图片 19">
            <a:extLst>
              <a:ext uri="{FF2B5EF4-FFF2-40B4-BE49-F238E27FC236}">
                <a16:creationId xmlns:a16="http://schemas.microsoft.com/office/drawing/2014/main" id="{7D1DEB9C-0D80-4336-8D89-40E104D37AAB}"/>
              </a:ext>
            </a:extLst>
          </p:cNvPr>
          <p:cNvPicPr>
            <a:picLocks noChangeAspect="1"/>
          </p:cNvPicPr>
          <p:nvPr/>
        </p:nvPicPr>
        <p:blipFill rotWithShape="1">
          <a:blip r:embed="rId6">
            <a:extLst>
              <a:ext uri="{28A0092B-C50C-407E-A947-70E740481C1C}">
                <a14:useLocalDpi xmlns:a14="http://schemas.microsoft.com/office/drawing/2010/main" val="0"/>
              </a:ext>
            </a:extLst>
          </a:blip>
          <a:srcRect l="40063" t="18175" r="42980" b="15447"/>
          <a:stretch/>
        </p:blipFill>
        <p:spPr>
          <a:xfrm>
            <a:off x="2047984" y="2229981"/>
            <a:ext cx="1295795" cy="2853242"/>
          </a:xfrm>
          <a:prstGeom prst="rect">
            <a:avLst/>
          </a:prstGeom>
        </p:spPr>
      </p:pic>
      <p:sp>
        <p:nvSpPr>
          <p:cNvPr id="21" name="标题 1">
            <a:extLst>
              <a:ext uri="{FF2B5EF4-FFF2-40B4-BE49-F238E27FC236}">
                <a16:creationId xmlns:a16="http://schemas.microsoft.com/office/drawing/2014/main" id="{93AB5CC2-C385-415F-A312-11F3DFB621C8}"/>
              </a:ext>
            </a:extLst>
          </p:cNvPr>
          <p:cNvSpPr>
            <a:spLocks noGrp="1"/>
          </p:cNvSpPr>
          <p:nvPr>
            <p:ph type="title"/>
          </p:nvPr>
        </p:nvSpPr>
        <p:spPr>
          <a:xfrm>
            <a:off x="838200" y="5893"/>
            <a:ext cx="10515600" cy="1325563"/>
          </a:xfrm>
        </p:spPr>
        <p:txBody>
          <a:bodyPr/>
          <a:lstStyle/>
          <a:p>
            <a:r>
              <a:rPr lang="en-US" altLang="zh-CN" b="1" dirty="0">
                <a:latin typeface="Calibri" panose="020F0502020204030204" pitchFamily="34" charset="0"/>
                <a:cs typeface="Calibri" panose="020F0502020204030204" pitchFamily="34" charset="0"/>
              </a:rPr>
              <a:t>Strength Optimization</a:t>
            </a:r>
            <a:endParaRPr lang="zh-CN" altLang="en-US" b="1"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A29349F4-3625-48BA-8B64-3104DA24B37A}"/>
              </a:ext>
            </a:extLst>
          </p:cNvPr>
          <p:cNvSpPr txBox="1"/>
          <p:nvPr/>
        </p:nvSpPr>
        <p:spPr>
          <a:xfrm>
            <a:off x="5709515" y="5168806"/>
            <a:ext cx="772969" cy="369332"/>
          </a:xfrm>
          <a:prstGeom prst="rect">
            <a:avLst/>
          </a:prstGeom>
          <a:noFill/>
        </p:spPr>
        <p:txBody>
          <a:bodyPr wrap="none" rtlCol="0">
            <a:spAutoFit/>
          </a:bodyPr>
          <a:lstStyle/>
          <a:p>
            <a:r>
              <a:rPr lang="en-US" altLang="zh-CN" b="1" dirty="0"/>
              <a:t>Initial</a:t>
            </a:r>
            <a:endParaRPr lang="zh-CN" altLang="en-US" b="1" dirty="0"/>
          </a:p>
        </p:txBody>
      </p:sp>
      <p:sp>
        <p:nvSpPr>
          <p:cNvPr id="3" name="文本框 2">
            <a:extLst>
              <a:ext uri="{FF2B5EF4-FFF2-40B4-BE49-F238E27FC236}">
                <a16:creationId xmlns:a16="http://schemas.microsoft.com/office/drawing/2014/main" id="{24900C73-0BA1-4495-8DB6-73EA52B8BD96}"/>
              </a:ext>
            </a:extLst>
          </p:cNvPr>
          <p:cNvSpPr txBox="1"/>
          <p:nvPr/>
        </p:nvSpPr>
        <p:spPr>
          <a:xfrm>
            <a:off x="10180641" y="5168806"/>
            <a:ext cx="1279517" cy="369332"/>
          </a:xfrm>
          <a:prstGeom prst="rect">
            <a:avLst/>
          </a:prstGeom>
          <a:noFill/>
        </p:spPr>
        <p:txBody>
          <a:bodyPr wrap="none" rtlCol="0">
            <a:spAutoFit/>
          </a:bodyPr>
          <a:lstStyle/>
          <a:p>
            <a:r>
              <a:rPr lang="en-US" altLang="zh-CN" b="1" dirty="0"/>
              <a:t>Optimized</a:t>
            </a:r>
            <a:endParaRPr lang="zh-CN" altLang="en-US" b="1" dirty="0"/>
          </a:p>
        </p:txBody>
      </p:sp>
      <p:sp>
        <p:nvSpPr>
          <p:cNvPr id="4" name="文本框 3">
            <a:extLst>
              <a:ext uri="{FF2B5EF4-FFF2-40B4-BE49-F238E27FC236}">
                <a16:creationId xmlns:a16="http://schemas.microsoft.com/office/drawing/2014/main" id="{3AAAAE43-442D-467A-A187-C4B420F2E15B}"/>
              </a:ext>
            </a:extLst>
          </p:cNvPr>
          <p:cNvSpPr txBox="1"/>
          <p:nvPr/>
        </p:nvSpPr>
        <p:spPr>
          <a:xfrm>
            <a:off x="553416" y="5168806"/>
            <a:ext cx="1343638" cy="369332"/>
          </a:xfrm>
          <a:prstGeom prst="rect">
            <a:avLst/>
          </a:prstGeom>
          <a:noFill/>
        </p:spPr>
        <p:txBody>
          <a:bodyPr wrap="none" rtlCol="0">
            <a:spAutoFit/>
          </a:bodyPr>
          <a:lstStyle/>
          <a:p>
            <a:r>
              <a:rPr lang="en-US" altLang="zh-CN" b="1" dirty="0"/>
              <a:t>Input force</a:t>
            </a:r>
            <a:endParaRPr lang="zh-CN" altLang="en-US" b="1" dirty="0"/>
          </a:p>
        </p:txBody>
      </p:sp>
      <p:sp>
        <p:nvSpPr>
          <p:cNvPr id="6" name="文本框 5">
            <a:extLst>
              <a:ext uri="{FF2B5EF4-FFF2-40B4-BE49-F238E27FC236}">
                <a16:creationId xmlns:a16="http://schemas.microsoft.com/office/drawing/2014/main" id="{B98F2BE9-7F4E-4D54-8AA4-CB19E25FD3E7}"/>
              </a:ext>
            </a:extLst>
          </p:cNvPr>
          <p:cNvSpPr txBox="1"/>
          <p:nvPr/>
        </p:nvSpPr>
        <p:spPr>
          <a:xfrm>
            <a:off x="3374030" y="5168806"/>
            <a:ext cx="1928733" cy="369332"/>
          </a:xfrm>
          <a:prstGeom prst="rect">
            <a:avLst/>
          </a:prstGeom>
          <a:noFill/>
        </p:spPr>
        <p:txBody>
          <a:bodyPr wrap="none" rtlCol="0">
            <a:spAutoFit/>
          </a:bodyPr>
          <a:lstStyle/>
          <a:p>
            <a:r>
              <a:rPr lang="en-US" altLang="zh-CN" b="1" dirty="0"/>
              <a:t>MSC Connection</a:t>
            </a:r>
          </a:p>
        </p:txBody>
      </p:sp>
      <p:sp>
        <p:nvSpPr>
          <p:cNvPr id="7" name="文本框 6">
            <a:extLst>
              <a:ext uri="{FF2B5EF4-FFF2-40B4-BE49-F238E27FC236}">
                <a16:creationId xmlns:a16="http://schemas.microsoft.com/office/drawing/2014/main" id="{4C26EA59-DC4C-4BD2-BC4B-12CD2246D4DE}"/>
              </a:ext>
            </a:extLst>
          </p:cNvPr>
          <p:cNvSpPr txBox="1"/>
          <p:nvPr/>
        </p:nvSpPr>
        <p:spPr>
          <a:xfrm>
            <a:off x="1910871" y="5173079"/>
            <a:ext cx="1420582" cy="369332"/>
          </a:xfrm>
          <a:prstGeom prst="rect">
            <a:avLst/>
          </a:prstGeom>
          <a:noFill/>
        </p:spPr>
        <p:txBody>
          <a:bodyPr wrap="none" rtlCol="0">
            <a:spAutoFit/>
          </a:bodyPr>
          <a:lstStyle/>
          <a:p>
            <a:r>
              <a:rPr lang="en-US" altLang="zh-CN" b="1" dirty="0"/>
              <a:t>Tensor field</a:t>
            </a:r>
            <a:endParaRPr lang="zh-CN" altLang="en-US" b="1" dirty="0"/>
          </a:p>
        </p:txBody>
      </p:sp>
      <p:sp>
        <p:nvSpPr>
          <p:cNvPr id="8" name="灯片编号占位符 7">
            <a:extLst>
              <a:ext uri="{FF2B5EF4-FFF2-40B4-BE49-F238E27FC236}">
                <a16:creationId xmlns:a16="http://schemas.microsoft.com/office/drawing/2014/main" id="{443F505D-21D9-4CB5-B477-ACFF60B92C92}"/>
              </a:ext>
            </a:extLst>
          </p:cNvPr>
          <p:cNvSpPr>
            <a:spLocks noGrp="1"/>
          </p:cNvSpPr>
          <p:nvPr>
            <p:ph type="sldNum" sz="quarter" idx="12"/>
          </p:nvPr>
        </p:nvSpPr>
        <p:spPr>
          <a:xfrm>
            <a:off x="9448800" y="6480509"/>
            <a:ext cx="2743200" cy="365125"/>
          </a:xfrm>
        </p:spPr>
        <p:txBody>
          <a:bodyPr/>
          <a:lstStyle/>
          <a:p>
            <a:fld id="{34BF821A-40F1-4CAB-960F-F4AAC66E2252}" type="slidenum">
              <a:rPr lang="zh-CN" altLang="en-US" smtClean="0"/>
              <a:t>26</a:t>
            </a:fld>
            <a:endParaRPr lang="zh-CN" altLang="en-US" dirty="0"/>
          </a:p>
        </p:txBody>
      </p:sp>
      <p:pic>
        <p:nvPicPr>
          <p:cNvPr id="12" name="图片 11">
            <a:extLst>
              <a:ext uri="{FF2B5EF4-FFF2-40B4-BE49-F238E27FC236}">
                <a16:creationId xmlns:a16="http://schemas.microsoft.com/office/drawing/2014/main" id="{0681E7FA-1AF0-4AD4-B64A-582FE8BB4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10964" y="3183536"/>
            <a:ext cx="451198" cy="1985270"/>
          </a:xfrm>
          <a:prstGeom prst="rect">
            <a:avLst/>
          </a:prstGeom>
        </p:spPr>
      </p:pic>
    </p:spTree>
    <p:extLst>
      <p:ext uri="{BB962C8B-B14F-4D97-AF65-F5344CB8AC3E}">
        <p14:creationId xmlns:p14="http://schemas.microsoft.com/office/powerpoint/2010/main" val="57698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Calibri" panose="020F0502020204030204" pitchFamily="34" charset="0"/>
                <a:cs typeface="Calibri" panose="020F0502020204030204" pitchFamily="34" charset="0"/>
              </a:rPr>
              <a:t>Comparisons</a:t>
            </a:r>
            <a:endParaRPr lang="zh-CN" altLang="en-US" b="1" dirty="0">
              <a:latin typeface="Calibri" panose="020F0502020204030204" pitchFamily="34" charset="0"/>
              <a:cs typeface="Calibri" panose="020F0502020204030204" pitchFamily="34" charset="0"/>
            </a:endParaRPr>
          </a:p>
        </p:txBody>
      </p:sp>
      <p:grpSp>
        <p:nvGrpSpPr>
          <p:cNvPr id="25" name="组合 24">
            <a:extLst>
              <a:ext uri="{FF2B5EF4-FFF2-40B4-BE49-F238E27FC236}">
                <a16:creationId xmlns:a16="http://schemas.microsoft.com/office/drawing/2014/main" id="{89223A89-3A9E-4AAF-823E-6B20395920E8}"/>
              </a:ext>
            </a:extLst>
          </p:cNvPr>
          <p:cNvGrpSpPr/>
          <p:nvPr/>
        </p:nvGrpSpPr>
        <p:grpSpPr>
          <a:xfrm>
            <a:off x="258417" y="1744664"/>
            <a:ext cx="11933584" cy="3904501"/>
            <a:chOff x="4701271" y="5371182"/>
            <a:chExt cx="7324422" cy="2396448"/>
          </a:xfrm>
        </p:grpSpPr>
        <p:pic>
          <p:nvPicPr>
            <p:cNvPr id="20" name="图片 19">
              <a:extLst>
                <a:ext uri="{FF2B5EF4-FFF2-40B4-BE49-F238E27FC236}">
                  <a16:creationId xmlns:a16="http://schemas.microsoft.com/office/drawing/2014/main" id="{C2A5DD90-53E8-491C-807F-1FC72E535F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67"/>
            <a:stretch/>
          </p:blipFill>
          <p:spPr>
            <a:xfrm>
              <a:off x="9054246" y="5371182"/>
              <a:ext cx="2971447" cy="2396448"/>
            </a:xfrm>
            <a:prstGeom prst="rect">
              <a:avLst/>
            </a:prstGeom>
          </p:spPr>
        </p:pic>
        <p:pic>
          <p:nvPicPr>
            <p:cNvPr id="22" name="图片 21">
              <a:extLst>
                <a:ext uri="{FF2B5EF4-FFF2-40B4-BE49-F238E27FC236}">
                  <a16:creationId xmlns:a16="http://schemas.microsoft.com/office/drawing/2014/main" id="{38A4936C-2788-4369-A1BD-CB595DA9DBC2}"/>
                </a:ext>
              </a:extLst>
            </p:cNvPr>
            <p:cNvPicPr>
              <a:picLocks noChangeAspect="1"/>
            </p:cNvPicPr>
            <p:nvPr/>
          </p:nvPicPr>
          <p:blipFill>
            <a:blip r:embed="rId4"/>
            <a:stretch>
              <a:fillRect/>
            </a:stretch>
          </p:blipFill>
          <p:spPr>
            <a:xfrm>
              <a:off x="4701271" y="5488431"/>
              <a:ext cx="4586063" cy="2161950"/>
            </a:xfrm>
            <a:prstGeom prst="rect">
              <a:avLst/>
            </a:prstGeom>
          </p:spPr>
        </p:pic>
      </p:grpSp>
      <p:sp>
        <p:nvSpPr>
          <p:cNvPr id="3" name="文本框 2">
            <a:extLst>
              <a:ext uri="{FF2B5EF4-FFF2-40B4-BE49-F238E27FC236}">
                <a16:creationId xmlns:a16="http://schemas.microsoft.com/office/drawing/2014/main" id="{02F9178B-D2F1-41A8-8151-20F875E9A2EF}"/>
              </a:ext>
            </a:extLst>
          </p:cNvPr>
          <p:cNvSpPr txBox="1"/>
          <p:nvPr/>
        </p:nvSpPr>
        <p:spPr>
          <a:xfrm>
            <a:off x="1063166" y="5546360"/>
            <a:ext cx="1837362" cy="369332"/>
          </a:xfrm>
          <a:prstGeom prst="rect">
            <a:avLst/>
          </a:prstGeom>
          <a:noFill/>
        </p:spPr>
        <p:txBody>
          <a:bodyPr wrap="none" rtlCol="0">
            <a:spAutoFit/>
          </a:bodyPr>
          <a:lstStyle/>
          <a:p>
            <a:r>
              <a:rPr lang="en-US" altLang="zh-CN" b="1" dirty="0"/>
              <a:t>[Wu et.al. 2018]</a:t>
            </a:r>
            <a:endParaRPr lang="zh-CN" altLang="en-US" b="1" dirty="0"/>
          </a:p>
        </p:txBody>
      </p:sp>
      <p:sp>
        <p:nvSpPr>
          <p:cNvPr id="4" name="文本框 3">
            <a:extLst>
              <a:ext uri="{FF2B5EF4-FFF2-40B4-BE49-F238E27FC236}">
                <a16:creationId xmlns:a16="http://schemas.microsoft.com/office/drawing/2014/main" id="{F6EB671D-E8CF-4C6E-BA8F-384DF9049311}"/>
              </a:ext>
            </a:extLst>
          </p:cNvPr>
          <p:cNvSpPr txBox="1"/>
          <p:nvPr/>
        </p:nvSpPr>
        <p:spPr>
          <a:xfrm>
            <a:off x="4461729" y="5546360"/>
            <a:ext cx="3031599" cy="369332"/>
          </a:xfrm>
          <a:prstGeom prst="rect">
            <a:avLst/>
          </a:prstGeom>
          <a:noFill/>
        </p:spPr>
        <p:txBody>
          <a:bodyPr wrap="none" rtlCol="0">
            <a:spAutoFit/>
          </a:bodyPr>
          <a:lstStyle/>
          <a:p>
            <a:r>
              <a:rPr lang="en-US" altLang="zh-CN" b="1" dirty="0"/>
              <a:t>CT-scanned Bone structure</a:t>
            </a:r>
            <a:endParaRPr lang="zh-CN" altLang="en-US" b="1" dirty="0"/>
          </a:p>
        </p:txBody>
      </p:sp>
      <p:sp>
        <p:nvSpPr>
          <p:cNvPr id="5" name="文本框 4">
            <a:extLst>
              <a:ext uri="{FF2B5EF4-FFF2-40B4-BE49-F238E27FC236}">
                <a16:creationId xmlns:a16="http://schemas.microsoft.com/office/drawing/2014/main" id="{09635E63-F1B0-4B93-BCDB-C1A58C543867}"/>
              </a:ext>
            </a:extLst>
          </p:cNvPr>
          <p:cNvSpPr txBox="1"/>
          <p:nvPr/>
        </p:nvSpPr>
        <p:spPr>
          <a:xfrm>
            <a:off x="9448800" y="5550099"/>
            <a:ext cx="678391" cy="369332"/>
          </a:xfrm>
          <a:prstGeom prst="rect">
            <a:avLst/>
          </a:prstGeom>
          <a:noFill/>
        </p:spPr>
        <p:txBody>
          <a:bodyPr wrap="none" rtlCol="0">
            <a:spAutoFit/>
          </a:bodyPr>
          <a:lstStyle/>
          <a:p>
            <a:r>
              <a:rPr lang="en-US" altLang="zh-CN" b="1" dirty="0"/>
              <a:t>Ours</a:t>
            </a:r>
            <a:endParaRPr lang="zh-CN" altLang="en-US" b="1" dirty="0"/>
          </a:p>
        </p:txBody>
      </p:sp>
      <p:sp>
        <p:nvSpPr>
          <p:cNvPr id="8" name="灯片编号占位符 7">
            <a:extLst>
              <a:ext uri="{FF2B5EF4-FFF2-40B4-BE49-F238E27FC236}">
                <a16:creationId xmlns:a16="http://schemas.microsoft.com/office/drawing/2014/main" id="{F8D4FE00-1B17-4C22-91D8-67A2E36CBE99}"/>
              </a:ext>
            </a:extLst>
          </p:cNvPr>
          <p:cNvSpPr>
            <a:spLocks noGrp="1"/>
          </p:cNvSpPr>
          <p:nvPr>
            <p:ph type="sldNum" sz="quarter" idx="12"/>
          </p:nvPr>
        </p:nvSpPr>
        <p:spPr/>
        <p:txBody>
          <a:bodyPr/>
          <a:lstStyle/>
          <a:p>
            <a:fld id="{34BF821A-40F1-4CAB-960F-F4AAC66E2252}" type="slidenum">
              <a:rPr lang="zh-CN" altLang="en-US" smtClean="0"/>
              <a:t>27</a:t>
            </a:fld>
            <a:endParaRPr lang="zh-CN" altLang="en-US"/>
          </a:p>
        </p:txBody>
      </p:sp>
    </p:spTree>
    <p:extLst>
      <p:ext uri="{BB962C8B-B14F-4D97-AF65-F5344CB8AC3E}">
        <p14:creationId xmlns:p14="http://schemas.microsoft.com/office/powerpoint/2010/main" val="815144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319"/>
            <a:ext cx="10515600" cy="1325563"/>
          </a:xfrm>
        </p:spPr>
        <p:txBody>
          <a:bodyPr/>
          <a:lstStyle/>
          <a:p>
            <a:r>
              <a:rPr lang="en-US" altLang="zh-CN" b="1" dirty="0">
                <a:latin typeface="Calibri" panose="020F0502020204030204" pitchFamily="34" charset="0"/>
                <a:cs typeface="Calibri" panose="020F0502020204030204" pitchFamily="34" charset="0"/>
              </a:rPr>
              <a:t>Fabricated Results</a:t>
            </a:r>
            <a:endParaRPr lang="zh-CN" altLang="en-US" b="1" dirty="0">
              <a:latin typeface="Calibri" panose="020F0502020204030204" pitchFamily="34" charset="0"/>
              <a:cs typeface="Calibri" panose="020F0502020204030204" pitchFamily="34" charset="0"/>
            </a:endParaRPr>
          </a:p>
        </p:txBody>
      </p:sp>
      <p:pic>
        <p:nvPicPr>
          <p:cNvPr id="4" name="内容占位符 6">
            <a:extLst>
              <a:ext uri="{FF2B5EF4-FFF2-40B4-BE49-F238E27FC236}">
                <a16:creationId xmlns:a16="http://schemas.microsoft.com/office/drawing/2014/main" id="{DB05742F-B5B6-4CC1-9950-4A343D468DB0}"/>
              </a:ext>
            </a:extLst>
          </p:cNvPr>
          <p:cNvPicPr>
            <a:picLocks noChangeAspect="1"/>
          </p:cNvPicPr>
          <p:nvPr/>
        </p:nvPicPr>
        <p:blipFill rotWithShape="1">
          <a:blip r:embed="rId3">
            <a:extLst>
              <a:ext uri="{28A0092B-C50C-407E-A947-70E740481C1C}">
                <a14:useLocalDpi xmlns:a14="http://schemas.microsoft.com/office/drawing/2010/main" val="0"/>
              </a:ext>
            </a:extLst>
          </a:blip>
          <a:srcRect r="7644"/>
          <a:stretch/>
        </p:blipFill>
        <p:spPr>
          <a:xfrm>
            <a:off x="4992552" y="1674780"/>
            <a:ext cx="7199448" cy="5196886"/>
          </a:xfrm>
          <a:prstGeom prst="rect">
            <a:avLst/>
          </a:prstGeom>
        </p:spPr>
      </p:pic>
      <p:pic>
        <p:nvPicPr>
          <p:cNvPr id="6" name="图片 5">
            <a:extLst>
              <a:ext uri="{FF2B5EF4-FFF2-40B4-BE49-F238E27FC236}">
                <a16:creationId xmlns:a16="http://schemas.microsoft.com/office/drawing/2014/main" id="{A90DDFAD-D954-4557-AA5A-F19032DAC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5" y="4283136"/>
            <a:ext cx="2599044" cy="2599044"/>
          </a:xfrm>
          <a:prstGeom prst="rect">
            <a:avLst/>
          </a:prstGeom>
        </p:spPr>
      </p:pic>
      <p:pic>
        <p:nvPicPr>
          <p:cNvPr id="8" name="图片 7">
            <a:extLst>
              <a:ext uri="{FF2B5EF4-FFF2-40B4-BE49-F238E27FC236}">
                <a16:creationId xmlns:a16="http://schemas.microsoft.com/office/drawing/2014/main" id="{B3B6E4BC-A1D3-48BD-964E-D0515963B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4" y="1674780"/>
            <a:ext cx="2608354" cy="2608354"/>
          </a:xfrm>
          <a:prstGeom prst="rect">
            <a:avLst/>
          </a:prstGeom>
        </p:spPr>
      </p:pic>
      <p:pic>
        <p:nvPicPr>
          <p:cNvPr id="12" name="图片 11">
            <a:extLst>
              <a:ext uri="{FF2B5EF4-FFF2-40B4-BE49-F238E27FC236}">
                <a16:creationId xmlns:a16="http://schemas.microsoft.com/office/drawing/2014/main" id="{38552541-4F40-4963-B590-AC196096D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639" y="4264863"/>
            <a:ext cx="2599044" cy="2599044"/>
          </a:xfrm>
          <a:prstGeom prst="rect">
            <a:avLst/>
          </a:prstGeom>
        </p:spPr>
      </p:pic>
      <p:pic>
        <p:nvPicPr>
          <p:cNvPr id="14" name="图片 13">
            <a:extLst>
              <a:ext uri="{FF2B5EF4-FFF2-40B4-BE49-F238E27FC236}">
                <a16:creationId xmlns:a16="http://schemas.microsoft.com/office/drawing/2014/main" id="{56C35B8D-D984-4F39-B95F-EBD14D8C6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3509" y="1674781"/>
            <a:ext cx="2608355" cy="2608355"/>
          </a:xfrm>
          <a:prstGeom prst="rect">
            <a:avLst/>
          </a:prstGeom>
        </p:spPr>
      </p:pic>
      <p:sp>
        <p:nvSpPr>
          <p:cNvPr id="3" name="灯片编号占位符 2">
            <a:extLst>
              <a:ext uri="{FF2B5EF4-FFF2-40B4-BE49-F238E27FC236}">
                <a16:creationId xmlns:a16="http://schemas.microsoft.com/office/drawing/2014/main" id="{55DED38A-5DC1-468D-BD1C-DF58DABE6B83}"/>
              </a:ext>
            </a:extLst>
          </p:cNvPr>
          <p:cNvSpPr>
            <a:spLocks noGrp="1"/>
          </p:cNvSpPr>
          <p:nvPr>
            <p:ph type="sldNum" sz="quarter" idx="12"/>
          </p:nvPr>
        </p:nvSpPr>
        <p:spPr/>
        <p:txBody>
          <a:bodyPr/>
          <a:lstStyle/>
          <a:p>
            <a:fld id="{34BF821A-40F1-4CAB-960F-F4AAC66E2252}" type="slidenum">
              <a:rPr lang="zh-CN" altLang="en-US" smtClean="0"/>
              <a:t>28</a:t>
            </a:fld>
            <a:endParaRPr lang="zh-CN" altLang="en-US"/>
          </a:p>
        </p:txBody>
      </p:sp>
    </p:spTree>
    <p:extLst>
      <p:ext uri="{BB962C8B-B14F-4D97-AF65-F5344CB8AC3E}">
        <p14:creationId xmlns:p14="http://schemas.microsoft.com/office/powerpoint/2010/main" val="268910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Conclusion</a:t>
            </a:r>
            <a:endParaRPr lang="zh-CN" altLang="en-US" b="1" dirty="0">
              <a:latin typeface="Calibri" panose="020F0502020204030204" pitchFamily="34" charset="0"/>
              <a:cs typeface="Calibri" panose="020F0502020204030204" pitchFamily="34" charset="0"/>
            </a:endParaRPr>
          </a:p>
        </p:txBody>
      </p:sp>
      <p:sp>
        <p:nvSpPr>
          <p:cNvPr id="10" name="内容占位符 2">
            <a:extLst>
              <a:ext uri="{FF2B5EF4-FFF2-40B4-BE49-F238E27FC236}">
                <a16:creationId xmlns:a16="http://schemas.microsoft.com/office/drawing/2014/main" id="{7C2002C5-B3A1-4235-AE32-BED684194565}"/>
              </a:ext>
            </a:extLst>
          </p:cNvPr>
          <p:cNvSpPr>
            <a:spLocks noGrp="1"/>
          </p:cNvSpPr>
          <p:nvPr>
            <p:ph idx="1"/>
          </p:nvPr>
        </p:nvSpPr>
        <p:spPr>
          <a:xfrm>
            <a:off x="905164" y="1838036"/>
            <a:ext cx="10677236" cy="4867564"/>
          </a:xfrm>
        </p:spPr>
        <p:txBody>
          <a:bodyPr>
            <a:normAutofit/>
          </a:bodyPr>
          <a:lstStyle/>
          <a:p>
            <a:r>
              <a:rPr lang="en-US" altLang="zh-CN" b="1" dirty="0">
                <a:latin typeface="Calibri" panose="020F0502020204030204" pitchFamily="34" charset="0"/>
                <a:cs typeface="Calibri" panose="020F0502020204030204" pitchFamily="34" charset="0"/>
              </a:rPr>
              <a:t>We present a modeling framework that automatically generates </a:t>
            </a:r>
            <a:r>
              <a:rPr lang="en-US" altLang="zh-CN" b="1" dirty="0">
                <a:solidFill>
                  <a:srgbClr val="FF0000"/>
                </a:solidFill>
                <a:latin typeface="Calibri" panose="020F0502020204030204" pitchFamily="34" charset="0"/>
                <a:cs typeface="Calibri" panose="020F0502020204030204" pitchFamily="34" charset="0"/>
              </a:rPr>
              <a:t>organic open-cell porous structures</a:t>
            </a:r>
            <a:r>
              <a:rPr lang="en-US" altLang="zh-CN" b="1" dirty="0">
                <a:latin typeface="Calibri" panose="020F0502020204030204" pitchFamily="34" charset="0"/>
                <a:cs typeface="Calibri" panose="020F0502020204030204" pitchFamily="34" charset="0"/>
              </a:rPr>
              <a:t>, conforming to given tensor fields.</a:t>
            </a:r>
          </a:p>
          <a:p>
            <a:endParaRPr lang="en-US" altLang="zh-CN" b="1" dirty="0">
              <a:latin typeface="Calibri" panose="020F0502020204030204" pitchFamily="34" charset="0"/>
              <a:cs typeface="Calibri" panose="020F0502020204030204" pitchFamily="34" charset="0"/>
            </a:endParaRPr>
          </a:p>
          <a:p>
            <a:r>
              <a:rPr lang="en-US" altLang="zh-CN" b="1" dirty="0">
                <a:latin typeface="Calibri" panose="020F0502020204030204" pitchFamily="34" charset="0"/>
                <a:cs typeface="Calibri" panose="020F0502020204030204" pitchFamily="34" charset="0"/>
              </a:rPr>
              <a:t>Our algorithm </a:t>
            </a:r>
            <a:r>
              <a:rPr lang="en-US" altLang="zh-CN" b="1" dirty="0">
                <a:solidFill>
                  <a:srgbClr val="FF0000"/>
                </a:solidFill>
                <a:latin typeface="Calibri" panose="020F0502020204030204" pitchFamily="34" charset="0"/>
                <a:cs typeface="Calibri" panose="020F0502020204030204" pitchFamily="34" charset="0"/>
              </a:rPr>
              <a:t>guarantees the connectivity</a:t>
            </a:r>
            <a:r>
              <a:rPr lang="en-US" altLang="zh-CN" b="1" dirty="0">
                <a:latin typeface="Calibri" panose="020F0502020204030204" pitchFamily="34" charset="0"/>
                <a:cs typeface="Calibri" panose="020F0502020204030204" pitchFamily="34" charset="0"/>
              </a:rPr>
              <a:t> of both solids and pores via an MSC-based enforcement method and supports </a:t>
            </a:r>
            <a:r>
              <a:rPr lang="en-US" altLang="zh-CN" b="1" dirty="0">
                <a:solidFill>
                  <a:srgbClr val="FF0000"/>
                </a:solidFill>
                <a:latin typeface="Calibri" panose="020F0502020204030204" pitchFamily="34" charset="0"/>
                <a:cs typeface="Calibri" panose="020F0502020204030204" pitchFamily="34" charset="0"/>
              </a:rPr>
              <a:t>controllable porosity, density, and pore shapes</a:t>
            </a:r>
            <a:r>
              <a:rPr lang="en-US" altLang="zh-CN" b="1" dirty="0">
                <a:latin typeface="Calibri" panose="020F0502020204030204" pitchFamily="34" charset="0"/>
                <a:cs typeface="Calibri" panose="020F0502020204030204" pitchFamily="34" charset="0"/>
              </a:rPr>
              <a:t>.</a:t>
            </a:r>
          </a:p>
          <a:p>
            <a:endParaRPr lang="en-US" altLang="zh-CN" b="1" dirty="0">
              <a:latin typeface="Calibri" panose="020F0502020204030204" pitchFamily="34" charset="0"/>
              <a:cs typeface="Calibri" panose="020F0502020204030204" pitchFamily="34" charset="0"/>
            </a:endParaRPr>
          </a:p>
          <a:p>
            <a:r>
              <a:rPr lang="en-US" altLang="zh-CN" b="1" dirty="0">
                <a:latin typeface="Calibri" panose="020F0502020204030204" pitchFamily="34" charset="0"/>
                <a:cs typeface="Calibri" panose="020F0502020204030204" pitchFamily="34" charset="0"/>
              </a:rPr>
              <a:t>Our optimization framework can be </a:t>
            </a:r>
            <a:r>
              <a:rPr lang="en-US" altLang="zh-CN" b="1" dirty="0">
                <a:solidFill>
                  <a:srgbClr val="FF0000"/>
                </a:solidFill>
                <a:latin typeface="Calibri" panose="020F0502020204030204" pitchFamily="34" charset="0"/>
                <a:cs typeface="Calibri" panose="020F0502020204030204" pitchFamily="34" charset="0"/>
              </a:rPr>
              <a:t>adapted to different objectives</a:t>
            </a:r>
            <a:r>
              <a:rPr lang="en-US" altLang="zh-CN" b="1" dirty="0">
                <a:latin typeface="Calibri" panose="020F0502020204030204" pitchFamily="34" charset="0"/>
                <a:cs typeface="Calibri" panose="020F0502020204030204" pitchFamily="34" charset="0"/>
              </a:rPr>
              <a:t>, like the internal surface, mechanical properties, etc.</a:t>
            </a:r>
            <a:endParaRPr lang="zh-CN" altLang="en-US" b="1" dirty="0">
              <a:latin typeface="Calibri" panose="020F0502020204030204" pitchFamily="34" charset="0"/>
              <a:cs typeface="Calibri" panose="020F0502020204030204" pitchFamily="34" charset="0"/>
            </a:endParaRPr>
          </a:p>
        </p:txBody>
      </p:sp>
      <p:sp>
        <p:nvSpPr>
          <p:cNvPr id="3" name="灯片编号占位符 2">
            <a:extLst>
              <a:ext uri="{FF2B5EF4-FFF2-40B4-BE49-F238E27FC236}">
                <a16:creationId xmlns:a16="http://schemas.microsoft.com/office/drawing/2014/main" id="{23C0CE9F-746B-4B70-9F13-132934D1F416}"/>
              </a:ext>
            </a:extLst>
          </p:cNvPr>
          <p:cNvSpPr>
            <a:spLocks noGrp="1"/>
          </p:cNvSpPr>
          <p:nvPr>
            <p:ph type="sldNum" sz="quarter" idx="12"/>
          </p:nvPr>
        </p:nvSpPr>
        <p:spPr/>
        <p:txBody>
          <a:bodyPr/>
          <a:lstStyle/>
          <a:p>
            <a:fld id="{34BF821A-40F1-4CAB-960F-F4AAC66E2252}" type="slidenum">
              <a:rPr lang="zh-CN" altLang="en-US" smtClean="0"/>
              <a:t>29</a:t>
            </a:fld>
            <a:endParaRPr lang="zh-CN" altLang="en-US"/>
          </a:p>
        </p:txBody>
      </p:sp>
    </p:spTree>
    <p:extLst>
      <p:ext uri="{BB962C8B-B14F-4D97-AF65-F5344CB8AC3E}">
        <p14:creationId xmlns:p14="http://schemas.microsoft.com/office/powerpoint/2010/main" val="4286877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21D2A8D-F246-41BB-B639-E71B2EEA89E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53580" y="2663327"/>
            <a:ext cx="4762599" cy="4762599"/>
          </a:xfrm>
          <a:prstGeom prst="rect">
            <a:avLst/>
          </a:prstGeom>
        </p:spPr>
      </p:pic>
      <p:pic>
        <p:nvPicPr>
          <p:cNvPr id="8" name="内容占位符 4">
            <a:extLst>
              <a:ext uri="{FF2B5EF4-FFF2-40B4-BE49-F238E27FC236}">
                <a16:creationId xmlns:a16="http://schemas.microsoft.com/office/drawing/2014/main" id="{FFC3ACA2-3349-40AA-AD7E-8146BA505EA2}"/>
              </a:ext>
            </a:extLst>
          </p:cNvPr>
          <p:cNvPicPr>
            <a:picLocks noChangeAspect="1"/>
          </p:cNvPicPr>
          <p:nvPr/>
        </p:nvPicPr>
        <p:blipFill rotWithShape="1">
          <a:blip r:embed="rId5">
            <a:extLst>
              <a:ext uri="{28A0092B-C50C-407E-A947-70E740481C1C}">
                <a14:useLocalDpi xmlns:a14="http://schemas.microsoft.com/office/drawing/2010/main" val="0"/>
              </a:ext>
            </a:extLst>
          </a:blip>
          <a:srcRect l="23991" r="51506"/>
          <a:stretch/>
        </p:blipFill>
        <p:spPr>
          <a:xfrm>
            <a:off x="9416339" y="1337764"/>
            <a:ext cx="1951200" cy="2085934"/>
          </a:xfrm>
          <a:prstGeom prst="rect">
            <a:avLst/>
          </a:prstGeom>
        </p:spPr>
      </p:pic>
      <p:sp>
        <p:nvSpPr>
          <p:cNvPr id="13" name="文本框 12">
            <a:extLst>
              <a:ext uri="{FF2B5EF4-FFF2-40B4-BE49-F238E27FC236}">
                <a16:creationId xmlns:a16="http://schemas.microsoft.com/office/drawing/2014/main" id="{A9C16831-8F05-45A4-8E56-504886E01F12}"/>
              </a:ext>
            </a:extLst>
          </p:cNvPr>
          <p:cNvSpPr txBox="1"/>
          <p:nvPr/>
        </p:nvSpPr>
        <p:spPr>
          <a:xfrm>
            <a:off x="9416339" y="3418419"/>
            <a:ext cx="1957587" cy="369332"/>
          </a:xfrm>
          <a:prstGeom prst="rect">
            <a:avLst/>
          </a:prstGeom>
          <a:noFill/>
        </p:spPr>
        <p:txBody>
          <a:bodyPr wrap="none" rtlCol="0">
            <a:spAutoFit/>
          </a:bodyPr>
          <a:lstStyle/>
          <a:p>
            <a:r>
              <a:rPr lang="en-US" altLang="zh-CN" b="1" dirty="0"/>
              <a:t>Connected Pores</a:t>
            </a:r>
            <a:endParaRPr lang="zh-CN" altLang="en-US" b="1" dirty="0"/>
          </a:p>
        </p:txBody>
      </p:sp>
      <p:sp>
        <p:nvSpPr>
          <p:cNvPr id="17" name="文本框 16">
            <a:extLst>
              <a:ext uri="{FF2B5EF4-FFF2-40B4-BE49-F238E27FC236}">
                <a16:creationId xmlns:a16="http://schemas.microsoft.com/office/drawing/2014/main" id="{3F6C2F0A-ABCD-4C5A-BA30-C03FAD82416D}"/>
              </a:ext>
            </a:extLst>
          </p:cNvPr>
          <p:cNvSpPr txBox="1"/>
          <p:nvPr/>
        </p:nvSpPr>
        <p:spPr>
          <a:xfrm>
            <a:off x="9724128" y="5992297"/>
            <a:ext cx="1335622" cy="369332"/>
          </a:xfrm>
          <a:prstGeom prst="rect">
            <a:avLst/>
          </a:prstGeom>
          <a:noFill/>
        </p:spPr>
        <p:txBody>
          <a:bodyPr wrap="none" rtlCol="0">
            <a:spAutoFit/>
          </a:bodyPr>
          <a:lstStyle/>
          <a:p>
            <a:r>
              <a:rPr lang="en-US" altLang="zh-CN" b="1" dirty="0"/>
              <a:t>Anisotropy</a:t>
            </a:r>
            <a:endParaRPr lang="zh-CN" altLang="en-US" b="1" dirty="0"/>
          </a:p>
        </p:txBody>
      </p:sp>
      <p:pic>
        <p:nvPicPr>
          <p:cNvPr id="19" name="内容占位符 4">
            <a:extLst>
              <a:ext uri="{FF2B5EF4-FFF2-40B4-BE49-F238E27FC236}">
                <a16:creationId xmlns:a16="http://schemas.microsoft.com/office/drawing/2014/main" id="{14E498C0-CE18-4921-88B5-D1EAE7FE19A5}"/>
              </a:ext>
            </a:extLst>
          </p:cNvPr>
          <p:cNvPicPr>
            <a:picLocks noChangeAspect="1"/>
          </p:cNvPicPr>
          <p:nvPr/>
        </p:nvPicPr>
        <p:blipFill rotWithShape="1">
          <a:blip r:embed="rId5">
            <a:extLst>
              <a:ext uri="{28A0092B-C50C-407E-A947-70E740481C1C}">
                <a14:useLocalDpi xmlns:a14="http://schemas.microsoft.com/office/drawing/2010/main" val="0"/>
              </a:ext>
            </a:extLst>
          </a:blip>
          <a:srcRect l="48347" r="26158"/>
          <a:stretch/>
        </p:blipFill>
        <p:spPr>
          <a:xfrm>
            <a:off x="6985426" y="1337764"/>
            <a:ext cx="2030301" cy="2085933"/>
          </a:xfrm>
          <a:prstGeom prst="rect">
            <a:avLst/>
          </a:prstGeom>
        </p:spPr>
      </p:pic>
      <p:sp>
        <p:nvSpPr>
          <p:cNvPr id="21" name="文本框 20">
            <a:extLst>
              <a:ext uri="{FF2B5EF4-FFF2-40B4-BE49-F238E27FC236}">
                <a16:creationId xmlns:a16="http://schemas.microsoft.com/office/drawing/2014/main" id="{308E9DA8-7765-437D-B747-B46F403226F5}"/>
              </a:ext>
            </a:extLst>
          </p:cNvPr>
          <p:cNvSpPr txBox="1"/>
          <p:nvPr/>
        </p:nvSpPr>
        <p:spPr>
          <a:xfrm>
            <a:off x="6979039" y="3415995"/>
            <a:ext cx="1901483" cy="369332"/>
          </a:xfrm>
          <a:prstGeom prst="rect">
            <a:avLst/>
          </a:prstGeom>
          <a:noFill/>
        </p:spPr>
        <p:txBody>
          <a:bodyPr wrap="none" rtlCol="0">
            <a:spAutoFit/>
          </a:bodyPr>
          <a:lstStyle/>
          <a:p>
            <a:r>
              <a:rPr lang="en-US" altLang="zh-CN" b="1" dirty="0"/>
              <a:t>Connected Solid</a:t>
            </a:r>
            <a:endParaRPr lang="zh-CN" altLang="en-US" b="1" dirty="0"/>
          </a:p>
        </p:txBody>
      </p:sp>
      <p:sp>
        <p:nvSpPr>
          <p:cNvPr id="2" name="标题 1"/>
          <p:cNvSpPr>
            <a:spLocks noGrp="1"/>
          </p:cNvSpPr>
          <p:nvPr>
            <p:ph type="title"/>
          </p:nvPr>
        </p:nvSpPr>
        <p:spPr>
          <a:xfrm>
            <a:off x="838199" y="12201"/>
            <a:ext cx="11251019" cy="1325563"/>
          </a:xfrm>
        </p:spPr>
        <p:txBody>
          <a:bodyPr/>
          <a:lstStyle/>
          <a:p>
            <a:r>
              <a:rPr lang="en-US" altLang="zh-CN" b="1" dirty="0">
                <a:latin typeface="Calibri" panose="020F0502020204030204" pitchFamily="34" charset="0"/>
                <a:cs typeface="Calibri" panose="020F0502020204030204" pitchFamily="34" charset="0"/>
              </a:rPr>
              <a:t>Organic Porous Structure: Modelling Objectives</a:t>
            </a:r>
            <a:endParaRPr lang="en-US" dirty="0"/>
          </a:p>
        </p:txBody>
      </p:sp>
      <p:sp>
        <p:nvSpPr>
          <p:cNvPr id="3" name="内容占位符 2"/>
          <p:cNvSpPr>
            <a:spLocks noGrp="1"/>
          </p:cNvSpPr>
          <p:nvPr>
            <p:ph idx="1"/>
          </p:nvPr>
        </p:nvSpPr>
        <p:spPr/>
        <p:txBody>
          <a:bodyPr>
            <a:normAutofit/>
          </a:bodyPr>
          <a:lstStyle/>
          <a:p>
            <a:pPr>
              <a:buFont typeface="Wingdings" panose="05000000000000000000" pitchFamily="2" charset="2"/>
              <a:buChar char="ü"/>
            </a:pPr>
            <a:r>
              <a:rPr lang="en-US" sz="3200" b="1" dirty="0"/>
              <a:t>Printability</a:t>
            </a:r>
          </a:p>
          <a:p>
            <a:pPr lvl="1"/>
            <a:r>
              <a:rPr lang="en-US" sz="2800" b="1" dirty="0">
                <a:solidFill>
                  <a:srgbClr val="FF0000"/>
                </a:solidFill>
              </a:rPr>
              <a:t>Connected</a:t>
            </a:r>
            <a:r>
              <a:rPr lang="en-US" sz="2800" b="1" dirty="0"/>
              <a:t> solid</a:t>
            </a:r>
          </a:p>
          <a:p>
            <a:pPr>
              <a:buFont typeface="Wingdings" panose="05000000000000000000" pitchFamily="2" charset="2"/>
              <a:buChar char="ü"/>
            </a:pPr>
            <a:r>
              <a:rPr lang="en-US" sz="3200" b="1" dirty="0"/>
              <a:t>Permeability</a:t>
            </a:r>
          </a:p>
          <a:p>
            <a:pPr lvl="1"/>
            <a:r>
              <a:rPr lang="en-US" altLang="zh-CN" sz="2800" b="1" dirty="0">
                <a:solidFill>
                  <a:srgbClr val="FF0000"/>
                </a:solidFill>
              </a:rPr>
              <a:t>Connected</a:t>
            </a:r>
            <a:r>
              <a:rPr lang="en-US" altLang="zh-CN" sz="2800" b="1" dirty="0"/>
              <a:t> pores</a:t>
            </a:r>
          </a:p>
          <a:p>
            <a:pPr>
              <a:buFont typeface="Wingdings" panose="05000000000000000000" pitchFamily="2" charset="2"/>
              <a:buChar char="ü"/>
            </a:pPr>
            <a:r>
              <a:rPr lang="en-US" sz="3200" b="1" dirty="0"/>
              <a:t>Adaptability</a:t>
            </a:r>
          </a:p>
          <a:p>
            <a:pPr lvl="1"/>
            <a:r>
              <a:rPr lang="en-US" sz="2800" b="1" dirty="0">
                <a:solidFill>
                  <a:srgbClr val="FF0000"/>
                </a:solidFill>
              </a:rPr>
              <a:t>Anisotropy</a:t>
            </a:r>
            <a:r>
              <a:rPr lang="en-US" sz="2800" b="1" dirty="0"/>
              <a:t> along with the tensor field</a:t>
            </a:r>
          </a:p>
          <a:p>
            <a:pPr>
              <a:buFont typeface="Wingdings" panose="05000000000000000000" pitchFamily="2" charset="2"/>
              <a:buChar char="ü"/>
            </a:pPr>
            <a:r>
              <a:rPr lang="en-US" sz="3200" b="1" dirty="0"/>
              <a:t>Functionality</a:t>
            </a:r>
            <a:endParaRPr lang="en-US" altLang="zh-CN" sz="3200" b="1" dirty="0"/>
          </a:p>
          <a:p>
            <a:pPr lvl="1"/>
            <a:r>
              <a:rPr lang="en-US" sz="2800" b="1" dirty="0"/>
              <a:t>Target </a:t>
            </a:r>
            <a:r>
              <a:rPr lang="en-US" sz="2800" b="1" dirty="0">
                <a:solidFill>
                  <a:srgbClr val="FF0000"/>
                </a:solidFill>
              </a:rPr>
              <a:t>porosity</a:t>
            </a:r>
            <a:r>
              <a:rPr lang="en-US" sz="2800" b="1" dirty="0"/>
              <a:t> or </a:t>
            </a:r>
            <a:r>
              <a:rPr lang="en-US" sz="2800" b="1" dirty="0">
                <a:solidFill>
                  <a:srgbClr val="FF0000"/>
                </a:solidFill>
              </a:rPr>
              <a:t>mechanical properties </a:t>
            </a:r>
          </a:p>
        </p:txBody>
      </p:sp>
      <p:sp>
        <p:nvSpPr>
          <p:cNvPr id="5" name="AutoShape 2" descr="porous_pavemen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20520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B74927-47F9-4EE6-BEFF-C4420B0ADC06}"/>
              </a:ext>
            </a:extLst>
          </p:cNvPr>
          <p:cNvSpPr>
            <a:spLocks noGrp="1"/>
          </p:cNvSpPr>
          <p:nvPr>
            <p:ph type="ctrTitle"/>
          </p:nvPr>
        </p:nvSpPr>
        <p:spPr>
          <a:xfrm>
            <a:off x="-9542" y="2566915"/>
            <a:ext cx="12201542" cy="2387600"/>
          </a:xfrm>
        </p:spPr>
        <p:txBody>
          <a:bodyPr>
            <a:normAutofit/>
          </a:bodyPr>
          <a:lstStyle/>
          <a:p>
            <a:r>
              <a:rPr lang="en-US" altLang="zh-CN" sz="8000" b="1" dirty="0"/>
              <a:t>Thank You For Listening!</a:t>
            </a:r>
            <a:r>
              <a:rPr lang="en-US" altLang="zh-CN" dirty="0"/>
              <a:t> </a:t>
            </a:r>
            <a:r>
              <a:rPr lang="en-US" altLang="zh-CN" sz="4800" dirty="0">
                <a:solidFill>
                  <a:srgbClr val="0070C0"/>
                </a:solidFill>
                <a:hlinkClick r:id="rId3"/>
              </a:rPr>
              <a:t>http://irc.cs.sdu.edu.cn/Porous/index.html</a:t>
            </a:r>
            <a:endParaRPr lang="zh-CN" altLang="en-US" dirty="0">
              <a:solidFill>
                <a:srgbClr val="0070C0"/>
              </a:solidFill>
            </a:endParaRPr>
          </a:p>
        </p:txBody>
      </p:sp>
      <p:sp>
        <p:nvSpPr>
          <p:cNvPr id="3" name="副标题 2">
            <a:extLst>
              <a:ext uri="{FF2B5EF4-FFF2-40B4-BE49-F238E27FC236}">
                <a16:creationId xmlns:a16="http://schemas.microsoft.com/office/drawing/2014/main" id="{78D9502A-E6F0-4FA3-B857-D548ECD89CD8}"/>
              </a:ext>
            </a:extLst>
          </p:cNvPr>
          <p:cNvSpPr>
            <a:spLocks noGrp="1"/>
          </p:cNvSpPr>
          <p:nvPr>
            <p:ph type="subTitle" idx="1"/>
          </p:nvPr>
        </p:nvSpPr>
        <p:spPr>
          <a:xfrm>
            <a:off x="489284" y="5074841"/>
            <a:ext cx="11213432" cy="1655762"/>
          </a:xfrm>
        </p:spPr>
        <p:txBody>
          <a:bodyPr/>
          <a:lstStyle/>
          <a:p>
            <a:r>
              <a:rPr lang="en-US" altLang="zh-CN" b="1" dirty="0" err="1"/>
              <a:t>Lihao</a:t>
            </a:r>
            <a:r>
              <a:rPr lang="en-US" altLang="zh-CN" b="1" dirty="0"/>
              <a:t> Tian</a:t>
            </a:r>
            <a:r>
              <a:rPr lang="en-US" altLang="zh-CN" dirty="0"/>
              <a:t>, </a:t>
            </a:r>
            <a:r>
              <a:rPr lang="en-US" altLang="zh-CN" b="1" dirty="0"/>
              <a:t>Lin Lu*</a:t>
            </a:r>
            <a:r>
              <a:rPr lang="en-US" altLang="zh-CN" dirty="0"/>
              <a:t>, </a:t>
            </a:r>
            <a:r>
              <a:rPr lang="en-US" altLang="zh-CN" dirty="0" err="1"/>
              <a:t>Weikai</a:t>
            </a:r>
            <a:r>
              <a:rPr lang="en-US" altLang="zh-CN" dirty="0"/>
              <a:t> Chen, Yang Xia, Charlie C. L. Wang, </a:t>
            </a:r>
            <a:r>
              <a:rPr lang="en-US" altLang="zh-CN" dirty="0" err="1"/>
              <a:t>Wenping</a:t>
            </a:r>
            <a:r>
              <a:rPr lang="en-US" altLang="zh-CN" dirty="0"/>
              <a:t> Wang</a:t>
            </a:r>
            <a:endParaRPr lang="zh-CN" altLang="en-US" dirty="0"/>
          </a:p>
        </p:txBody>
      </p:sp>
      <p:pic>
        <p:nvPicPr>
          <p:cNvPr id="1026" name="Picture 2">
            <a:extLst>
              <a:ext uri="{FF2B5EF4-FFF2-40B4-BE49-F238E27FC236}">
                <a16:creationId xmlns:a16="http://schemas.microsoft.com/office/drawing/2014/main" id="{8DCE5E4A-38CD-4616-A5DD-67E0DA5A3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19" y="5508239"/>
            <a:ext cx="1369637" cy="1369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A4C4DE5-2377-4CB7-BFE4-A92653D77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647" y="5568588"/>
            <a:ext cx="1246447" cy="124894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B7CB7C17-866B-40D6-811D-7A4DBCFE4EA7}"/>
              </a:ext>
            </a:extLst>
          </p:cNvPr>
          <p:cNvPicPr>
            <a:picLocks noChangeAspect="1"/>
          </p:cNvPicPr>
          <p:nvPr/>
        </p:nvPicPr>
        <p:blipFill rotWithShape="1">
          <a:blip r:embed="rId6"/>
          <a:srcRect r="30150" b="8299"/>
          <a:stretch/>
        </p:blipFill>
        <p:spPr>
          <a:xfrm>
            <a:off x="1658618" y="5865671"/>
            <a:ext cx="2371932" cy="781489"/>
          </a:xfrm>
          <a:prstGeom prst="rect">
            <a:avLst/>
          </a:prstGeom>
        </p:spPr>
      </p:pic>
      <p:pic>
        <p:nvPicPr>
          <p:cNvPr id="1034" name="Picture 10">
            <a:extLst>
              <a:ext uri="{FF2B5EF4-FFF2-40B4-BE49-F238E27FC236}">
                <a16:creationId xmlns:a16="http://schemas.microsoft.com/office/drawing/2014/main" id="{BE0E69E9-3143-4E4A-AD9C-66E2E9A89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9192" y="5829293"/>
            <a:ext cx="2158952" cy="901310"/>
          </a:xfrm>
          <a:prstGeom prst="rect">
            <a:avLst/>
          </a:prstGeom>
          <a:noFill/>
          <a:extLst>
            <a:ext uri="{909E8E84-426E-40DD-AFC4-6F175D3DCCD1}">
              <a14:hiddenFill xmlns:a14="http://schemas.microsoft.com/office/drawing/2010/main">
                <a:solidFill>
                  <a:srgbClr val="FFFFFF"/>
                </a:solidFill>
              </a14:hiddenFill>
            </a:ext>
          </a:extLst>
        </p:spPr>
      </p:pic>
      <p:pic>
        <p:nvPicPr>
          <p:cNvPr id="9" name="图形 8">
            <a:extLst>
              <a:ext uri="{FF2B5EF4-FFF2-40B4-BE49-F238E27FC236}">
                <a16:creationId xmlns:a16="http://schemas.microsoft.com/office/drawing/2014/main" id="{47DF037E-A244-4BE3-B951-E898680278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6667" y="5920144"/>
            <a:ext cx="3725333" cy="715849"/>
          </a:xfrm>
          <a:prstGeom prst="rect">
            <a:avLst/>
          </a:prstGeom>
        </p:spPr>
      </p:pic>
      <p:pic>
        <p:nvPicPr>
          <p:cNvPr id="10" name="内容占位符 4">
            <a:extLst>
              <a:ext uri="{FF2B5EF4-FFF2-40B4-BE49-F238E27FC236}">
                <a16:creationId xmlns:a16="http://schemas.microsoft.com/office/drawing/2014/main" id="{AA9D98C8-CE3D-454B-A48B-D8A9FDFCDA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36" y="0"/>
            <a:ext cx="12217998" cy="3200400"/>
          </a:xfrm>
          <a:prstGeom prst="rect">
            <a:avLst/>
          </a:prstGeom>
        </p:spPr>
      </p:pic>
    </p:spTree>
    <p:extLst>
      <p:ext uri="{BB962C8B-B14F-4D97-AF65-F5344CB8AC3E}">
        <p14:creationId xmlns:p14="http://schemas.microsoft.com/office/powerpoint/2010/main" val="222143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BFBD81F-7649-40C3-9DFD-0429D89D4216}"/>
              </a:ext>
            </a:extLst>
          </p:cNvPr>
          <p:cNvSpPr>
            <a:spLocks noGrp="1"/>
          </p:cNvSpPr>
          <p:nvPr>
            <p:ph idx="1"/>
          </p:nvPr>
        </p:nvSpPr>
        <p:spPr>
          <a:xfrm>
            <a:off x="970719" y="2421973"/>
            <a:ext cx="10647947" cy="2918653"/>
          </a:xfrm>
        </p:spPr>
        <p:txBody>
          <a:bodyPr>
            <a:normAutofit/>
          </a:bodyPr>
          <a:lstStyle/>
          <a:p>
            <a:pPr marL="361950" indent="-361950">
              <a:lnSpc>
                <a:spcPct val="100000"/>
              </a:lnSpc>
              <a:spcAft>
                <a:spcPts val="600"/>
              </a:spcAft>
            </a:pPr>
            <a:r>
              <a:rPr lang="en-US" altLang="zh-CN" b="1" dirty="0"/>
              <a:t>Follow the anisotropy from a </a:t>
            </a:r>
            <a:r>
              <a:rPr lang="en-US" altLang="zh-CN" b="1" dirty="0">
                <a:solidFill>
                  <a:srgbClr val="FF0000"/>
                </a:solidFill>
              </a:rPr>
              <a:t>tensor field</a:t>
            </a:r>
          </a:p>
          <a:p>
            <a:pPr marL="361950" indent="-361950">
              <a:lnSpc>
                <a:spcPct val="100000"/>
              </a:lnSpc>
              <a:spcAft>
                <a:spcPts val="600"/>
              </a:spcAft>
            </a:pPr>
            <a:r>
              <a:rPr lang="en-US" altLang="zh-CN" b="1" dirty="0"/>
              <a:t>Represent each pore as a </a:t>
            </a:r>
            <a:r>
              <a:rPr lang="en-US" altLang="zh-CN" b="1" dirty="0">
                <a:solidFill>
                  <a:srgbClr val="FF0000"/>
                </a:solidFill>
              </a:rPr>
              <a:t>transformed Gaussian kernel</a:t>
            </a:r>
          </a:p>
          <a:p>
            <a:pPr marL="361950" indent="-361950">
              <a:lnSpc>
                <a:spcPct val="100000"/>
              </a:lnSpc>
              <a:spcAft>
                <a:spcPts val="600"/>
              </a:spcAft>
            </a:pPr>
            <a:r>
              <a:rPr lang="en-US" altLang="zh-CN" b="1" dirty="0"/>
              <a:t>Model the porous structure as a </a:t>
            </a:r>
            <a:r>
              <a:rPr lang="en-US" altLang="zh-CN" b="1" dirty="0">
                <a:solidFill>
                  <a:srgbClr val="FF0000"/>
                </a:solidFill>
              </a:rPr>
              <a:t>level surface</a:t>
            </a:r>
          </a:p>
          <a:p>
            <a:pPr marL="361950" indent="-361950">
              <a:lnSpc>
                <a:spcPct val="100000"/>
              </a:lnSpc>
              <a:spcAft>
                <a:spcPts val="600"/>
              </a:spcAft>
            </a:pPr>
            <a:r>
              <a:rPr lang="en-US" altLang="zh-CN" b="1" dirty="0"/>
              <a:t>Employ </a:t>
            </a:r>
            <a:r>
              <a:rPr lang="en-US" altLang="zh-CN" b="1" dirty="0">
                <a:solidFill>
                  <a:srgbClr val="FF0000"/>
                </a:solidFill>
              </a:rPr>
              <a:t>Morse-</a:t>
            </a:r>
            <a:r>
              <a:rPr lang="en-US" altLang="zh-CN" b="1" dirty="0" err="1">
                <a:solidFill>
                  <a:srgbClr val="FF0000"/>
                </a:solidFill>
              </a:rPr>
              <a:t>Smale</a:t>
            </a:r>
            <a:r>
              <a:rPr lang="en-US" altLang="zh-CN" b="1" dirty="0">
                <a:solidFill>
                  <a:srgbClr val="FF0000"/>
                </a:solidFill>
              </a:rPr>
              <a:t> complex </a:t>
            </a:r>
            <a:r>
              <a:rPr lang="en-US" altLang="zh-CN" b="1" dirty="0"/>
              <a:t>to enforce the connectivity</a:t>
            </a:r>
            <a:endParaRPr lang="zh-CN" altLang="en-US" b="1" dirty="0"/>
          </a:p>
        </p:txBody>
      </p:sp>
      <p:sp>
        <p:nvSpPr>
          <p:cNvPr id="4" name="灯片编号占位符 3">
            <a:extLst>
              <a:ext uri="{FF2B5EF4-FFF2-40B4-BE49-F238E27FC236}">
                <a16:creationId xmlns:a16="http://schemas.microsoft.com/office/drawing/2014/main" id="{8E9F9A44-C1BE-4FF2-BDAB-38F3639BBCED}"/>
              </a:ext>
            </a:extLst>
          </p:cNvPr>
          <p:cNvSpPr>
            <a:spLocks noGrp="1"/>
          </p:cNvSpPr>
          <p:nvPr>
            <p:ph type="sldNum" sz="quarter" idx="12"/>
          </p:nvPr>
        </p:nvSpPr>
        <p:spPr/>
        <p:txBody>
          <a:bodyPr/>
          <a:lstStyle/>
          <a:p>
            <a:fld id="{34BF821A-40F1-4CAB-960F-F4AAC66E2252}" type="slidenum">
              <a:rPr lang="zh-CN" altLang="en-US" smtClean="0"/>
              <a:pPr/>
              <a:t>4</a:t>
            </a:fld>
            <a:endParaRPr lang="zh-CN" altLang="en-US" sz="1600" dirty="0"/>
          </a:p>
        </p:txBody>
      </p:sp>
      <p:sp>
        <p:nvSpPr>
          <p:cNvPr id="5" name="标题 1">
            <a:extLst>
              <a:ext uri="{FF2B5EF4-FFF2-40B4-BE49-F238E27FC236}">
                <a16:creationId xmlns:a16="http://schemas.microsoft.com/office/drawing/2014/main" id="{4D81328A-FF83-4B05-8BD6-B2D26EBDA8CB}"/>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Our Ideas</a:t>
            </a:r>
            <a:endParaRPr lang="en-US" dirty="0"/>
          </a:p>
        </p:txBody>
      </p:sp>
    </p:spTree>
    <p:extLst>
      <p:ext uri="{BB962C8B-B14F-4D97-AF65-F5344CB8AC3E}">
        <p14:creationId xmlns:p14="http://schemas.microsoft.com/office/powerpoint/2010/main" val="2128056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888"/>
            <a:ext cx="10515600" cy="1325563"/>
          </a:xfrm>
        </p:spPr>
        <p:txBody>
          <a:bodyPr/>
          <a:lstStyle/>
          <a:p>
            <a:r>
              <a:rPr lang="en-US" altLang="zh-CN" b="1" dirty="0">
                <a:latin typeface="Calibri" panose="020F0502020204030204" pitchFamily="34" charset="0"/>
                <a:cs typeface="Calibri" panose="020F0502020204030204" pitchFamily="34" charset="0"/>
              </a:rPr>
              <a:t>Related Work</a:t>
            </a:r>
            <a:endParaRPr lang="zh-CN" altLang="en-US" b="1" dirty="0">
              <a:latin typeface="Calibri" panose="020F0502020204030204" pitchFamily="34" charset="0"/>
              <a:cs typeface="Calibri" panose="020F0502020204030204" pitchFamily="34" charset="0"/>
            </a:endParaRPr>
          </a:p>
        </p:txBody>
      </p:sp>
      <p:pic>
        <p:nvPicPr>
          <p:cNvPr id="22" name="图片 21">
            <a:extLst>
              <a:ext uri="{FF2B5EF4-FFF2-40B4-BE49-F238E27FC236}">
                <a16:creationId xmlns:a16="http://schemas.microsoft.com/office/drawing/2014/main" id="{A17D502C-4B41-4EB0-8342-B0B68C0E33B0}"/>
              </a:ext>
            </a:extLst>
          </p:cNvPr>
          <p:cNvPicPr>
            <a:picLocks noChangeAspect="1"/>
          </p:cNvPicPr>
          <p:nvPr/>
        </p:nvPicPr>
        <p:blipFill rotWithShape="1">
          <a:blip r:embed="rId3"/>
          <a:srcRect l="1694"/>
          <a:stretch/>
        </p:blipFill>
        <p:spPr>
          <a:xfrm>
            <a:off x="0" y="1939982"/>
            <a:ext cx="4072037" cy="3507565"/>
          </a:xfrm>
          <a:prstGeom prst="rect">
            <a:avLst/>
          </a:prstGeom>
        </p:spPr>
      </p:pic>
      <p:sp>
        <p:nvSpPr>
          <p:cNvPr id="24" name="文本框 23">
            <a:extLst>
              <a:ext uri="{FF2B5EF4-FFF2-40B4-BE49-F238E27FC236}">
                <a16:creationId xmlns:a16="http://schemas.microsoft.com/office/drawing/2014/main" id="{6FD555AB-4C0C-4201-9ECA-EF271C51490D}"/>
              </a:ext>
            </a:extLst>
          </p:cNvPr>
          <p:cNvSpPr txBox="1"/>
          <p:nvPr/>
        </p:nvSpPr>
        <p:spPr>
          <a:xfrm>
            <a:off x="1168633" y="5465261"/>
            <a:ext cx="1734770" cy="369332"/>
          </a:xfrm>
          <a:prstGeom prst="rect">
            <a:avLst/>
          </a:prstGeom>
          <a:noFill/>
        </p:spPr>
        <p:txBody>
          <a:bodyPr wrap="none" rtlCol="0">
            <a:spAutoFit/>
          </a:bodyPr>
          <a:lstStyle/>
          <a:p>
            <a:r>
              <a:rPr lang="en-US" altLang="zh-CN" b="1" dirty="0"/>
              <a:t>[Lu et al. 2014]</a:t>
            </a:r>
            <a:endParaRPr lang="zh-CN" altLang="en-US" b="1" dirty="0"/>
          </a:p>
        </p:txBody>
      </p:sp>
      <p:pic>
        <p:nvPicPr>
          <p:cNvPr id="3" name="图片 2">
            <a:extLst>
              <a:ext uri="{FF2B5EF4-FFF2-40B4-BE49-F238E27FC236}">
                <a16:creationId xmlns:a16="http://schemas.microsoft.com/office/drawing/2014/main" id="{4B0DEA67-8D90-4166-9632-BCE5830AD9B2}"/>
              </a:ext>
            </a:extLst>
          </p:cNvPr>
          <p:cNvPicPr>
            <a:picLocks noChangeAspect="1"/>
          </p:cNvPicPr>
          <p:nvPr/>
        </p:nvPicPr>
        <p:blipFill rotWithShape="1">
          <a:blip r:embed="rId4"/>
          <a:srcRect r="25960"/>
          <a:stretch/>
        </p:blipFill>
        <p:spPr>
          <a:xfrm>
            <a:off x="7987230" y="1939982"/>
            <a:ext cx="4286738" cy="3480982"/>
          </a:xfrm>
          <a:prstGeom prst="rect">
            <a:avLst/>
          </a:prstGeom>
        </p:spPr>
      </p:pic>
      <p:sp>
        <p:nvSpPr>
          <p:cNvPr id="4" name="文本框 3">
            <a:extLst>
              <a:ext uri="{FF2B5EF4-FFF2-40B4-BE49-F238E27FC236}">
                <a16:creationId xmlns:a16="http://schemas.microsoft.com/office/drawing/2014/main" id="{7F296939-C365-4142-9F0F-C08E5E18D7C6}"/>
              </a:ext>
            </a:extLst>
          </p:cNvPr>
          <p:cNvSpPr txBox="1"/>
          <p:nvPr/>
        </p:nvSpPr>
        <p:spPr>
          <a:xfrm>
            <a:off x="8937754" y="5465261"/>
            <a:ext cx="2416046" cy="369332"/>
          </a:xfrm>
          <a:prstGeom prst="rect">
            <a:avLst/>
          </a:prstGeom>
          <a:noFill/>
        </p:spPr>
        <p:txBody>
          <a:bodyPr wrap="none" rtlCol="0">
            <a:spAutoFit/>
          </a:bodyPr>
          <a:lstStyle/>
          <a:p>
            <a:r>
              <a:rPr lang="en-US" altLang="zh-CN" b="1" dirty="0"/>
              <a:t>[Martínez et al. 2018]</a:t>
            </a:r>
            <a:endParaRPr lang="zh-CN" altLang="en-US" b="1" dirty="0"/>
          </a:p>
        </p:txBody>
      </p:sp>
      <p:sp>
        <p:nvSpPr>
          <p:cNvPr id="5" name="灯片编号占位符 4">
            <a:extLst>
              <a:ext uri="{FF2B5EF4-FFF2-40B4-BE49-F238E27FC236}">
                <a16:creationId xmlns:a16="http://schemas.microsoft.com/office/drawing/2014/main" id="{433E5F03-2B41-4BA0-B3E5-7EE8DD767BF5}"/>
              </a:ext>
            </a:extLst>
          </p:cNvPr>
          <p:cNvSpPr>
            <a:spLocks noGrp="1"/>
          </p:cNvSpPr>
          <p:nvPr>
            <p:ph type="sldNum" sz="quarter" idx="12"/>
          </p:nvPr>
        </p:nvSpPr>
        <p:spPr/>
        <p:txBody>
          <a:bodyPr/>
          <a:lstStyle/>
          <a:p>
            <a:fld id="{34BF821A-40F1-4CAB-960F-F4AAC66E2252}" type="slidenum">
              <a:rPr lang="zh-CN" altLang="en-US" smtClean="0"/>
              <a:t>5</a:t>
            </a:fld>
            <a:endParaRPr lang="zh-CN" altLang="en-US"/>
          </a:p>
        </p:txBody>
      </p:sp>
      <p:pic>
        <p:nvPicPr>
          <p:cNvPr id="7" name="图片 6">
            <a:extLst>
              <a:ext uri="{FF2B5EF4-FFF2-40B4-BE49-F238E27FC236}">
                <a16:creationId xmlns:a16="http://schemas.microsoft.com/office/drawing/2014/main" id="{6DFE9382-532A-4EE4-9D2E-6E5EFF2F8BA1}"/>
              </a:ext>
            </a:extLst>
          </p:cNvPr>
          <p:cNvPicPr>
            <a:picLocks noChangeAspect="1"/>
          </p:cNvPicPr>
          <p:nvPr/>
        </p:nvPicPr>
        <p:blipFill rotWithShape="1">
          <a:blip r:embed="rId5"/>
          <a:srcRect r="12365"/>
          <a:stretch/>
        </p:blipFill>
        <p:spPr>
          <a:xfrm>
            <a:off x="4285260" y="1939982"/>
            <a:ext cx="3488747" cy="3525279"/>
          </a:xfrm>
          <a:prstGeom prst="rect">
            <a:avLst/>
          </a:prstGeom>
        </p:spPr>
      </p:pic>
      <p:sp>
        <p:nvSpPr>
          <p:cNvPr id="8" name="文本框 7">
            <a:extLst>
              <a:ext uri="{FF2B5EF4-FFF2-40B4-BE49-F238E27FC236}">
                <a16:creationId xmlns:a16="http://schemas.microsoft.com/office/drawing/2014/main" id="{2BC89E72-807C-49F5-A70F-8A8D55486E25}"/>
              </a:ext>
            </a:extLst>
          </p:cNvPr>
          <p:cNvSpPr txBox="1"/>
          <p:nvPr/>
        </p:nvSpPr>
        <p:spPr>
          <a:xfrm>
            <a:off x="4416998" y="5465261"/>
            <a:ext cx="3357009" cy="369332"/>
          </a:xfrm>
          <a:prstGeom prst="rect">
            <a:avLst/>
          </a:prstGeom>
          <a:noFill/>
        </p:spPr>
        <p:txBody>
          <a:bodyPr wrap="none" rtlCol="0">
            <a:spAutoFit/>
          </a:bodyPr>
          <a:lstStyle/>
          <a:p>
            <a:r>
              <a:rPr lang="en-US" altLang="zh-CN" b="1" dirty="0"/>
              <a:t>[</a:t>
            </a:r>
            <a:r>
              <a:rPr lang="en-US" altLang="zh-CN" b="1" dirty="0" err="1"/>
              <a:t>Tancogne-Dejean</a:t>
            </a:r>
            <a:r>
              <a:rPr lang="en-US" altLang="zh-CN" b="1" dirty="0"/>
              <a:t> et al. 2018]</a:t>
            </a:r>
          </a:p>
        </p:txBody>
      </p:sp>
    </p:spTree>
    <p:extLst>
      <p:ext uri="{BB962C8B-B14F-4D97-AF65-F5344CB8AC3E}">
        <p14:creationId xmlns:p14="http://schemas.microsoft.com/office/powerpoint/2010/main" val="155435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888"/>
            <a:ext cx="10515600" cy="1325563"/>
          </a:xfrm>
        </p:spPr>
        <p:txBody>
          <a:bodyPr/>
          <a:lstStyle/>
          <a:p>
            <a:r>
              <a:rPr lang="en-US" altLang="zh-CN" b="1" dirty="0">
                <a:latin typeface="Calibri" panose="020F0502020204030204" pitchFamily="34" charset="0"/>
                <a:cs typeface="Calibri" panose="020F0502020204030204" pitchFamily="34" charset="0"/>
              </a:rPr>
              <a:t>Related Work</a:t>
            </a:r>
            <a:endParaRPr lang="zh-CN" altLang="en-US" b="1" dirty="0">
              <a:latin typeface="Calibri" panose="020F0502020204030204" pitchFamily="34" charset="0"/>
              <a:cs typeface="Calibri" panose="020F0502020204030204" pitchFamily="34" charset="0"/>
            </a:endParaRPr>
          </a:p>
        </p:txBody>
      </p:sp>
      <p:pic>
        <p:nvPicPr>
          <p:cNvPr id="7" name="图片 6">
            <a:extLst>
              <a:ext uri="{FF2B5EF4-FFF2-40B4-BE49-F238E27FC236}">
                <a16:creationId xmlns:a16="http://schemas.microsoft.com/office/drawing/2014/main" id="{1F4E1450-ABBD-4409-BCA2-E235CF8A07D0}"/>
              </a:ext>
            </a:extLst>
          </p:cNvPr>
          <p:cNvPicPr>
            <a:picLocks noChangeAspect="1"/>
          </p:cNvPicPr>
          <p:nvPr/>
        </p:nvPicPr>
        <p:blipFill>
          <a:blip r:embed="rId3"/>
          <a:stretch>
            <a:fillRect/>
          </a:stretch>
        </p:blipFill>
        <p:spPr>
          <a:xfrm>
            <a:off x="8736679" y="1030942"/>
            <a:ext cx="3455321" cy="2281816"/>
          </a:xfrm>
          <a:prstGeom prst="rect">
            <a:avLst/>
          </a:prstGeom>
        </p:spPr>
      </p:pic>
      <p:sp>
        <p:nvSpPr>
          <p:cNvPr id="8" name="文本框 7">
            <a:extLst>
              <a:ext uri="{FF2B5EF4-FFF2-40B4-BE49-F238E27FC236}">
                <a16:creationId xmlns:a16="http://schemas.microsoft.com/office/drawing/2014/main" id="{B1C7A026-D5DE-4BC4-B1BD-B789CEF09FB1}"/>
              </a:ext>
            </a:extLst>
          </p:cNvPr>
          <p:cNvSpPr txBox="1"/>
          <p:nvPr/>
        </p:nvSpPr>
        <p:spPr>
          <a:xfrm>
            <a:off x="9388137" y="3275013"/>
            <a:ext cx="2161169" cy="338554"/>
          </a:xfrm>
          <a:prstGeom prst="rect">
            <a:avLst/>
          </a:prstGeom>
          <a:noFill/>
        </p:spPr>
        <p:txBody>
          <a:bodyPr wrap="none" rtlCol="0">
            <a:spAutoFit/>
          </a:bodyPr>
          <a:lstStyle/>
          <a:p>
            <a:r>
              <a:rPr lang="en-US" altLang="zh-CN" sz="1600" b="1" dirty="0"/>
              <a:t>[Martínez et al. 2017]</a:t>
            </a:r>
            <a:endParaRPr lang="zh-CN" altLang="en-US" sz="1600" b="1" dirty="0"/>
          </a:p>
        </p:txBody>
      </p:sp>
      <p:pic>
        <p:nvPicPr>
          <p:cNvPr id="3" name="图片 2">
            <a:extLst>
              <a:ext uri="{FF2B5EF4-FFF2-40B4-BE49-F238E27FC236}">
                <a16:creationId xmlns:a16="http://schemas.microsoft.com/office/drawing/2014/main" id="{A4881075-7E2A-43B6-B065-BF42FC4A717E}"/>
              </a:ext>
            </a:extLst>
          </p:cNvPr>
          <p:cNvPicPr>
            <a:picLocks noChangeAspect="1"/>
          </p:cNvPicPr>
          <p:nvPr/>
        </p:nvPicPr>
        <p:blipFill rotWithShape="1">
          <a:blip r:embed="rId4"/>
          <a:srcRect l="1094"/>
          <a:stretch/>
        </p:blipFill>
        <p:spPr>
          <a:xfrm>
            <a:off x="0" y="4029907"/>
            <a:ext cx="3589374" cy="2204252"/>
          </a:xfrm>
          <a:prstGeom prst="rect">
            <a:avLst/>
          </a:prstGeom>
        </p:spPr>
      </p:pic>
      <p:sp>
        <p:nvSpPr>
          <p:cNvPr id="6" name="文本框 5">
            <a:extLst>
              <a:ext uri="{FF2B5EF4-FFF2-40B4-BE49-F238E27FC236}">
                <a16:creationId xmlns:a16="http://schemas.microsoft.com/office/drawing/2014/main" id="{D0E87BC5-21AC-4C33-BDBE-10F22BC6F3FA}"/>
              </a:ext>
            </a:extLst>
          </p:cNvPr>
          <p:cNvSpPr txBox="1"/>
          <p:nvPr/>
        </p:nvSpPr>
        <p:spPr>
          <a:xfrm>
            <a:off x="965774" y="6206458"/>
            <a:ext cx="1657826" cy="338554"/>
          </a:xfrm>
          <a:prstGeom prst="rect">
            <a:avLst/>
          </a:prstGeom>
          <a:noFill/>
        </p:spPr>
        <p:txBody>
          <a:bodyPr wrap="none" rtlCol="0">
            <a:spAutoFit/>
          </a:bodyPr>
          <a:lstStyle/>
          <a:p>
            <a:r>
              <a:rPr lang="en-US" altLang="zh-CN" sz="1600" b="1" dirty="0"/>
              <a:t>[Wu et al. 2018]</a:t>
            </a:r>
            <a:endParaRPr lang="zh-CN" altLang="en-US" sz="1600" b="1" dirty="0"/>
          </a:p>
        </p:txBody>
      </p:sp>
      <p:sp>
        <p:nvSpPr>
          <p:cNvPr id="4" name="灯片编号占位符 3">
            <a:extLst>
              <a:ext uri="{FF2B5EF4-FFF2-40B4-BE49-F238E27FC236}">
                <a16:creationId xmlns:a16="http://schemas.microsoft.com/office/drawing/2014/main" id="{524DC98E-2B5E-4450-A0F3-D08DD6043AB4}"/>
              </a:ext>
            </a:extLst>
          </p:cNvPr>
          <p:cNvSpPr>
            <a:spLocks noGrp="1"/>
          </p:cNvSpPr>
          <p:nvPr>
            <p:ph type="sldNum" sz="quarter" idx="12"/>
          </p:nvPr>
        </p:nvSpPr>
        <p:spPr/>
        <p:txBody>
          <a:bodyPr/>
          <a:lstStyle/>
          <a:p>
            <a:fld id="{34BF821A-40F1-4CAB-960F-F4AAC66E2252}" type="slidenum">
              <a:rPr lang="zh-CN" altLang="en-US" smtClean="0"/>
              <a:t>6</a:t>
            </a:fld>
            <a:endParaRPr lang="zh-CN" altLang="en-US"/>
          </a:p>
        </p:txBody>
      </p:sp>
      <p:pic>
        <p:nvPicPr>
          <p:cNvPr id="9" name="图片 8">
            <a:extLst>
              <a:ext uri="{FF2B5EF4-FFF2-40B4-BE49-F238E27FC236}">
                <a16:creationId xmlns:a16="http://schemas.microsoft.com/office/drawing/2014/main" id="{1E75FBB5-A6D4-4370-8412-3D5D9BBF4A79}"/>
              </a:ext>
            </a:extLst>
          </p:cNvPr>
          <p:cNvPicPr>
            <a:picLocks noChangeAspect="1"/>
          </p:cNvPicPr>
          <p:nvPr/>
        </p:nvPicPr>
        <p:blipFill>
          <a:blip r:embed="rId5"/>
          <a:stretch>
            <a:fillRect/>
          </a:stretch>
        </p:blipFill>
        <p:spPr>
          <a:xfrm>
            <a:off x="84384" y="1093813"/>
            <a:ext cx="2831356" cy="2218945"/>
          </a:xfrm>
          <a:prstGeom prst="rect">
            <a:avLst/>
          </a:prstGeom>
        </p:spPr>
      </p:pic>
      <p:sp>
        <p:nvSpPr>
          <p:cNvPr id="11" name="文本框 10">
            <a:extLst>
              <a:ext uri="{FF2B5EF4-FFF2-40B4-BE49-F238E27FC236}">
                <a16:creationId xmlns:a16="http://schemas.microsoft.com/office/drawing/2014/main" id="{86F23049-3576-4751-85A6-487CB894C783}"/>
              </a:ext>
            </a:extLst>
          </p:cNvPr>
          <p:cNvSpPr txBox="1"/>
          <p:nvPr/>
        </p:nvSpPr>
        <p:spPr>
          <a:xfrm>
            <a:off x="556307" y="3275013"/>
            <a:ext cx="1888659" cy="338554"/>
          </a:xfrm>
          <a:prstGeom prst="rect">
            <a:avLst/>
          </a:prstGeom>
          <a:noFill/>
        </p:spPr>
        <p:txBody>
          <a:bodyPr wrap="none" rtlCol="0">
            <a:spAutoFit/>
          </a:bodyPr>
          <a:lstStyle/>
          <a:p>
            <a:r>
              <a:rPr lang="en-US" altLang="zh-CN" sz="1600" b="1" dirty="0"/>
              <a:t>[Wang et al. 2013]</a:t>
            </a:r>
            <a:endParaRPr lang="zh-CN" altLang="en-US" sz="1600" b="1" dirty="0"/>
          </a:p>
        </p:txBody>
      </p:sp>
      <p:pic>
        <p:nvPicPr>
          <p:cNvPr id="13" name="图片 12">
            <a:extLst>
              <a:ext uri="{FF2B5EF4-FFF2-40B4-BE49-F238E27FC236}">
                <a16:creationId xmlns:a16="http://schemas.microsoft.com/office/drawing/2014/main" id="{469B0542-5906-43D5-AC0A-4B1CEDE8ECC0}"/>
              </a:ext>
            </a:extLst>
          </p:cNvPr>
          <p:cNvPicPr>
            <a:picLocks noChangeAspect="1"/>
          </p:cNvPicPr>
          <p:nvPr/>
        </p:nvPicPr>
        <p:blipFill>
          <a:blip r:embed="rId6"/>
          <a:stretch>
            <a:fillRect/>
          </a:stretch>
        </p:blipFill>
        <p:spPr>
          <a:xfrm>
            <a:off x="6244572" y="4046245"/>
            <a:ext cx="5947428" cy="2187914"/>
          </a:xfrm>
          <a:prstGeom prst="rect">
            <a:avLst/>
          </a:prstGeom>
        </p:spPr>
      </p:pic>
      <p:sp>
        <p:nvSpPr>
          <p:cNvPr id="15" name="文本框 14">
            <a:extLst>
              <a:ext uri="{FF2B5EF4-FFF2-40B4-BE49-F238E27FC236}">
                <a16:creationId xmlns:a16="http://schemas.microsoft.com/office/drawing/2014/main" id="{5CADD886-366D-4E68-80D5-CA5D421395B2}"/>
              </a:ext>
            </a:extLst>
          </p:cNvPr>
          <p:cNvSpPr txBox="1"/>
          <p:nvPr/>
        </p:nvSpPr>
        <p:spPr>
          <a:xfrm>
            <a:off x="8289987" y="6206458"/>
            <a:ext cx="1856598" cy="338554"/>
          </a:xfrm>
          <a:prstGeom prst="rect">
            <a:avLst/>
          </a:prstGeom>
          <a:noFill/>
        </p:spPr>
        <p:txBody>
          <a:bodyPr wrap="none" rtlCol="0">
            <a:spAutoFit/>
          </a:bodyPr>
          <a:lstStyle/>
          <a:p>
            <a:r>
              <a:rPr lang="en-US" altLang="zh-CN" sz="1600" b="1" dirty="0"/>
              <a:t>[Arora et al. 2019]</a:t>
            </a:r>
            <a:endParaRPr lang="zh-CN" altLang="en-US" sz="1600" b="1" dirty="0"/>
          </a:p>
        </p:txBody>
      </p:sp>
      <p:pic>
        <p:nvPicPr>
          <p:cNvPr id="17" name="图片 16">
            <a:extLst>
              <a:ext uri="{FF2B5EF4-FFF2-40B4-BE49-F238E27FC236}">
                <a16:creationId xmlns:a16="http://schemas.microsoft.com/office/drawing/2014/main" id="{262E85A2-DEBA-47B8-B0A9-B70C2C3CD7EE}"/>
              </a:ext>
            </a:extLst>
          </p:cNvPr>
          <p:cNvPicPr>
            <a:picLocks noChangeAspect="1"/>
          </p:cNvPicPr>
          <p:nvPr/>
        </p:nvPicPr>
        <p:blipFill>
          <a:blip r:embed="rId7"/>
          <a:stretch>
            <a:fillRect/>
          </a:stretch>
        </p:blipFill>
        <p:spPr>
          <a:xfrm>
            <a:off x="4008772" y="4024029"/>
            <a:ext cx="1816401" cy="2210130"/>
          </a:xfrm>
          <a:prstGeom prst="rect">
            <a:avLst/>
          </a:prstGeom>
        </p:spPr>
      </p:pic>
      <p:pic>
        <p:nvPicPr>
          <p:cNvPr id="19" name="图片 18">
            <a:extLst>
              <a:ext uri="{FF2B5EF4-FFF2-40B4-BE49-F238E27FC236}">
                <a16:creationId xmlns:a16="http://schemas.microsoft.com/office/drawing/2014/main" id="{8CE3130C-759D-472D-BE07-471B0DFD73F7}"/>
              </a:ext>
            </a:extLst>
          </p:cNvPr>
          <p:cNvPicPr>
            <a:picLocks noChangeAspect="1"/>
          </p:cNvPicPr>
          <p:nvPr/>
        </p:nvPicPr>
        <p:blipFill>
          <a:blip r:embed="rId8"/>
          <a:stretch>
            <a:fillRect/>
          </a:stretch>
        </p:blipFill>
        <p:spPr>
          <a:xfrm>
            <a:off x="3158054" y="1054275"/>
            <a:ext cx="3589374" cy="2258483"/>
          </a:xfrm>
          <a:prstGeom prst="rect">
            <a:avLst/>
          </a:prstGeom>
        </p:spPr>
      </p:pic>
      <p:sp>
        <p:nvSpPr>
          <p:cNvPr id="21" name="矩形 20">
            <a:extLst>
              <a:ext uri="{FF2B5EF4-FFF2-40B4-BE49-F238E27FC236}">
                <a16:creationId xmlns:a16="http://schemas.microsoft.com/office/drawing/2014/main" id="{5696F2A9-E3AF-4AFE-8B71-5FA1B5C72304}"/>
              </a:ext>
            </a:extLst>
          </p:cNvPr>
          <p:cNvSpPr/>
          <p:nvPr/>
        </p:nvSpPr>
        <p:spPr>
          <a:xfrm>
            <a:off x="3691199" y="3275013"/>
            <a:ext cx="2470539" cy="338554"/>
          </a:xfrm>
          <a:prstGeom prst="rect">
            <a:avLst/>
          </a:prstGeom>
        </p:spPr>
        <p:txBody>
          <a:bodyPr wrap="square">
            <a:spAutoFit/>
          </a:bodyPr>
          <a:lstStyle/>
          <a:p>
            <a:r>
              <a:rPr lang="en-US" altLang="zh-CN" sz="1600" b="1" dirty="0"/>
              <a:t>[</a:t>
            </a:r>
            <a:r>
              <a:rPr lang="en-US" altLang="zh-CN" sz="1600" b="1" dirty="0" err="1"/>
              <a:t>Andreassen</a:t>
            </a:r>
            <a:r>
              <a:rPr lang="en-US" altLang="zh-CN" sz="1600" b="1" dirty="0"/>
              <a:t> et al. 2013]</a:t>
            </a:r>
            <a:endParaRPr lang="zh-CN" altLang="en-US" sz="1600" dirty="0">
              <a:cs typeface="+mn-ea"/>
              <a:sym typeface="+mn-lt"/>
            </a:endParaRPr>
          </a:p>
        </p:txBody>
      </p:sp>
      <p:sp>
        <p:nvSpPr>
          <p:cNvPr id="23" name="文本框 22">
            <a:extLst>
              <a:ext uri="{FF2B5EF4-FFF2-40B4-BE49-F238E27FC236}">
                <a16:creationId xmlns:a16="http://schemas.microsoft.com/office/drawing/2014/main" id="{36A147C7-EF24-420C-982B-BAFA1EB63BA0}"/>
              </a:ext>
            </a:extLst>
          </p:cNvPr>
          <p:cNvSpPr txBox="1"/>
          <p:nvPr/>
        </p:nvSpPr>
        <p:spPr>
          <a:xfrm>
            <a:off x="4123828" y="6206458"/>
            <a:ext cx="1657826" cy="338554"/>
          </a:xfrm>
          <a:prstGeom prst="rect">
            <a:avLst/>
          </a:prstGeom>
          <a:noFill/>
        </p:spPr>
        <p:txBody>
          <a:bodyPr wrap="none" rtlCol="0">
            <a:spAutoFit/>
          </a:bodyPr>
          <a:lstStyle/>
          <a:p>
            <a:r>
              <a:rPr lang="en-US" altLang="zh-CN" sz="1600" b="1" dirty="0"/>
              <a:t>[Wu et al. 2019]</a:t>
            </a:r>
            <a:endParaRPr lang="zh-CN" altLang="en-US" sz="1600" b="1" dirty="0"/>
          </a:p>
        </p:txBody>
      </p:sp>
      <p:grpSp>
        <p:nvGrpSpPr>
          <p:cNvPr id="24" name="组合 23">
            <a:extLst>
              <a:ext uri="{FF2B5EF4-FFF2-40B4-BE49-F238E27FC236}">
                <a16:creationId xmlns:a16="http://schemas.microsoft.com/office/drawing/2014/main" id="{2349E9E8-BABB-4F28-99EF-7D35EA2A8051}"/>
              </a:ext>
            </a:extLst>
          </p:cNvPr>
          <p:cNvGrpSpPr/>
          <p:nvPr/>
        </p:nvGrpSpPr>
        <p:grpSpPr>
          <a:xfrm>
            <a:off x="6989742" y="1093813"/>
            <a:ext cx="1461978" cy="2218945"/>
            <a:chOff x="5026475" y="2387407"/>
            <a:chExt cx="2460139" cy="3733923"/>
          </a:xfrm>
        </p:grpSpPr>
        <p:pic>
          <p:nvPicPr>
            <p:cNvPr id="25" name="图片 24">
              <a:extLst>
                <a:ext uri="{FF2B5EF4-FFF2-40B4-BE49-F238E27FC236}">
                  <a16:creationId xmlns:a16="http://schemas.microsoft.com/office/drawing/2014/main" id="{77946B61-BE66-453B-BF04-0A12766D9F20}"/>
                </a:ext>
              </a:extLst>
            </p:cNvPr>
            <p:cNvPicPr>
              <a:picLocks noChangeAspect="1"/>
            </p:cNvPicPr>
            <p:nvPr/>
          </p:nvPicPr>
          <p:blipFill rotWithShape="1">
            <a:blip r:embed="rId9"/>
            <a:srcRect l="7725" t="9251" r="13754" b="8819"/>
            <a:stretch/>
          </p:blipFill>
          <p:spPr>
            <a:xfrm>
              <a:off x="6243549" y="4827190"/>
              <a:ext cx="1243065" cy="1294140"/>
            </a:xfrm>
            <a:prstGeom prst="rect">
              <a:avLst/>
            </a:prstGeom>
          </p:spPr>
        </p:pic>
        <p:pic>
          <p:nvPicPr>
            <p:cNvPr id="26" name="图片 25">
              <a:extLst>
                <a:ext uri="{FF2B5EF4-FFF2-40B4-BE49-F238E27FC236}">
                  <a16:creationId xmlns:a16="http://schemas.microsoft.com/office/drawing/2014/main" id="{07409958-648B-47DC-83F8-0B8AE0DDE9F0}"/>
                </a:ext>
              </a:extLst>
            </p:cNvPr>
            <p:cNvPicPr>
              <a:picLocks noChangeAspect="1"/>
            </p:cNvPicPr>
            <p:nvPr/>
          </p:nvPicPr>
          <p:blipFill rotWithShape="1">
            <a:blip r:embed="rId10"/>
            <a:srcRect l="12634" t="8851" r="10078" b="9218"/>
            <a:stretch/>
          </p:blipFill>
          <p:spPr>
            <a:xfrm>
              <a:off x="5026476" y="4827979"/>
              <a:ext cx="1217073" cy="1293351"/>
            </a:xfrm>
            <a:prstGeom prst="rect">
              <a:avLst/>
            </a:prstGeom>
          </p:spPr>
        </p:pic>
        <p:pic>
          <p:nvPicPr>
            <p:cNvPr id="27" name="图片 26">
              <a:extLst>
                <a:ext uri="{FF2B5EF4-FFF2-40B4-BE49-F238E27FC236}">
                  <a16:creationId xmlns:a16="http://schemas.microsoft.com/office/drawing/2014/main" id="{57036E89-32AB-4F34-A460-760847E354A3}"/>
                </a:ext>
              </a:extLst>
            </p:cNvPr>
            <p:cNvPicPr>
              <a:picLocks noChangeAspect="1"/>
            </p:cNvPicPr>
            <p:nvPr/>
          </p:nvPicPr>
          <p:blipFill rotWithShape="1">
            <a:blip r:embed="rId11"/>
            <a:srcRect l="7712" t="7665" r="6632" b="7314"/>
            <a:stretch/>
          </p:blipFill>
          <p:spPr>
            <a:xfrm>
              <a:off x="6255422" y="3605150"/>
              <a:ext cx="1228947" cy="1222830"/>
            </a:xfrm>
            <a:prstGeom prst="rect">
              <a:avLst/>
            </a:prstGeom>
          </p:spPr>
        </p:pic>
        <p:pic>
          <p:nvPicPr>
            <p:cNvPr id="28" name="图片 27">
              <a:extLst>
                <a:ext uri="{FF2B5EF4-FFF2-40B4-BE49-F238E27FC236}">
                  <a16:creationId xmlns:a16="http://schemas.microsoft.com/office/drawing/2014/main" id="{203F9E5E-E58F-4EA5-A420-BE6221842B85}"/>
                </a:ext>
              </a:extLst>
            </p:cNvPr>
            <p:cNvPicPr>
              <a:picLocks noChangeAspect="1"/>
            </p:cNvPicPr>
            <p:nvPr/>
          </p:nvPicPr>
          <p:blipFill rotWithShape="1">
            <a:blip r:embed="rId12"/>
            <a:srcRect l="8409" t="4668" r="5935" b="9556"/>
            <a:stretch/>
          </p:blipFill>
          <p:spPr>
            <a:xfrm>
              <a:off x="5026476" y="3594287"/>
              <a:ext cx="1228946" cy="1233693"/>
            </a:xfrm>
            <a:prstGeom prst="rect">
              <a:avLst/>
            </a:prstGeom>
          </p:spPr>
        </p:pic>
        <p:pic>
          <p:nvPicPr>
            <p:cNvPr id="29" name="图片 28">
              <a:extLst>
                <a:ext uri="{FF2B5EF4-FFF2-40B4-BE49-F238E27FC236}">
                  <a16:creationId xmlns:a16="http://schemas.microsoft.com/office/drawing/2014/main" id="{0DA25065-10D3-407D-8DD1-D857E30EA91F}"/>
                </a:ext>
              </a:extLst>
            </p:cNvPr>
            <p:cNvPicPr>
              <a:picLocks noChangeAspect="1"/>
            </p:cNvPicPr>
            <p:nvPr/>
          </p:nvPicPr>
          <p:blipFill rotWithShape="1">
            <a:blip r:embed="rId13"/>
            <a:srcRect l="8182" t="8364" r="6164" b="6615"/>
            <a:stretch/>
          </p:blipFill>
          <p:spPr>
            <a:xfrm>
              <a:off x="6255421" y="2387407"/>
              <a:ext cx="1228946" cy="1222830"/>
            </a:xfrm>
            <a:prstGeom prst="rect">
              <a:avLst/>
            </a:prstGeom>
          </p:spPr>
        </p:pic>
        <p:pic>
          <p:nvPicPr>
            <p:cNvPr id="30" name="图片 29">
              <a:extLst>
                <a:ext uri="{FF2B5EF4-FFF2-40B4-BE49-F238E27FC236}">
                  <a16:creationId xmlns:a16="http://schemas.microsoft.com/office/drawing/2014/main" id="{6B88F54F-F564-466F-9F6E-E54BEFA76FE3}"/>
                </a:ext>
              </a:extLst>
            </p:cNvPr>
            <p:cNvPicPr>
              <a:picLocks noChangeAspect="1"/>
            </p:cNvPicPr>
            <p:nvPr/>
          </p:nvPicPr>
          <p:blipFill rotWithShape="1">
            <a:blip r:embed="rId14"/>
            <a:srcRect l="9275" t="4781" r="5071" b="10198"/>
            <a:stretch/>
          </p:blipFill>
          <p:spPr>
            <a:xfrm>
              <a:off x="5026475" y="2387407"/>
              <a:ext cx="1228946" cy="1222830"/>
            </a:xfrm>
            <a:prstGeom prst="rect">
              <a:avLst/>
            </a:prstGeom>
          </p:spPr>
        </p:pic>
      </p:grpSp>
      <p:sp>
        <p:nvSpPr>
          <p:cNvPr id="31" name="矩形 30">
            <a:extLst>
              <a:ext uri="{FF2B5EF4-FFF2-40B4-BE49-F238E27FC236}">
                <a16:creationId xmlns:a16="http://schemas.microsoft.com/office/drawing/2014/main" id="{816A0B60-3BA5-49E9-99F3-9E4207115C86}"/>
              </a:ext>
            </a:extLst>
          </p:cNvPr>
          <p:cNvSpPr/>
          <p:nvPr/>
        </p:nvSpPr>
        <p:spPr>
          <a:xfrm>
            <a:off x="6694883" y="3275013"/>
            <a:ext cx="2050561" cy="338554"/>
          </a:xfrm>
          <a:prstGeom prst="rect">
            <a:avLst/>
          </a:prstGeom>
        </p:spPr>
        <p:txBody>
          <a:bodyPr wrap="none">
            <a:spAutoFit/>
          </a:bodyPr>
          <a:lstStyle/>
          <a:p>
            <a:r>
              <a:rPr lang="da-DK" altLang="zh-CN" sz="1600" b="1" dirty="0"/>
              <a:t>[Panetta et al. 2015]</a:t>
            </a:r>
            <a:endParaRPr lang="zh-CN" altLang="en-US" sz="1600" dirty="0">
              <a:cs typeface="+mn-ea"/>
              <a:sym typeface="+mn-lt"/>
            </a:endParaRPr>
          </a:p>
        </p:txBody>
      </p:sp>
    </p:spTree>
    <p:extLst>
      <p:ext uri="{BB962C8B-B14F-4D97-AF65-F5344CB8AC3E}">
        <p14:creationId xmlns:p14="http://schemas.microsoft.com/office/powerpoint/2010/main" val="181505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F821852-96E6-4624-951B-4AD76B3B3D5B}"/>
              </a:ext>
            </a:extLst>
          </p:cNvPr>
          <p:cNvSpPr>
            <a:spLocks noGrp="1"/>
          </p:cNvSpPr>
          <p:nvPr>
            <p:ph type="sldNum" sz="quarter" idx="12"/>
          </p:nvPr>
        </p:nvSpPr>
        <p:spPr/>
        <p:txBody>
          <a:bodyPr/>
          <a:lstStyle/>
          <a:p>
            <a:fld id="{34BF821A-40F1-4CAB-960F-F4AAC66E2252}" type="slidenum">
              <a:rPr lang="zh-CN" altLang="en-US" smtClean="0"/>
              <a:pPr/>
              <a:t>7</a:t>
            </a:fld>
            <a:endParaRPr lang="zh-CN" altLang="en-US" sz="1600" dirty="0"/>
          </a:p>
        </p:txBody>
      </p:sp>
      <p:sp>
        <p:nvSpPr>
          <p:cNvPr id="5" name="标题 1">
            <a:extLst>
              <a:ext uri="{FF2B5EF4-FFF2-40B4-BE49-F238E27FC236}">
                <a16:creationId xmlns:a16="http://schemas.microsoft.com/office/drawing/2014/main" id="{19B4A825-B8F3-4E32-9264-AEB1F5AF8E76}"/>
              </a:ext>
            </a:extLst>
          </p:cNvPr>
          <p:cNvSpPr>
            <a:spLocks noGrp="1"/>
          </p:cNvSpPr>
          <p:nvPr>
            <p:ph type="title"/>
          </p:nvPr>
        </p:nvSpPr>
        <p:spPr>
          <a:xfrm>
            <a:off x="838200" y="5888"/>
            <a:ext cx="10515600" cy="1325563"/>
          </a:xfrm>
        </p:spPr>
        <p:txBody>
          <a:bodyPr/>
          <a:lstStyle/>
          <a:p>
            <a:r>
              <a:rPr lang="en-US" altLang="zh-CN" b="1" dirty="0">
                <a:latin typeface="Calibri" panose="020F0502020204030204" pitchFamily="34" charset="0"/>
                <a:cs typeface="Calibri" panose="020F0502020204030204" pitchFamily="34" charset="0"/>
              </a:rPr>
              <a:t>Related Work</a:t>
            </a:r>
            <a:endParaRPr lang="zh-CN" altLang="en-US" b="1" dirty="0">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6C99ED75-880B-4882-909D-225405F5692E}"/>
              </a:ext>
            </a:extLst>
          </p:cNvPr>
          <p:cNvPicPr>
            <a:picLocks noChangeAspect="1"/>
          </p:cNvPicPr>
          <p:nvPr/>
        </p:nvPicPr>
        <p:blipFill>
          <a:blip r:embed="rId3"/>
          <a:stretch>
            <a:fillRect/>
          </a:stretch>
        </p:blipFill>
        <p:spPr>
          <a:xfrm>
            <a:off x="4012844" y="1565782"/>
            <a:ext cx="2981586" cy="3766213"/>
          </a:xfrm>
          <a:prstGeom prst="rect">
            <a:avLst/>
          </a:prstGeom>
        </p:spPr>
      </p:pic>
      <p:sp>
        <p:nvSpPr>
          <p:cNvPr id="12" name="文本框 11">
            <a:extLst>
              <a:ext uri="{FF2B5EF4-FFF2-40B4-BE49-F238E27FC236}">
                <a16:creationId xmlns:a16="http://schemas.microsoft.com/office/drawing/2014/main" id="{256579A5-58B9-444A-A999-0997DADEFA4D}"/>
              </a:ext>
            </a:extLst>
          </p:cNvPr>
          <p:cNvSpPr txBox="1"/>
          <p:nvPr/>
        </p:nvSpPr>
        <p:spPr>
          <a:xfrm>
            <a:off x="4394361" y="5630097"/>
            <a:ext cx="2000869" cy="369332"/>
          </a:xfrm>
          <a:prstGeom prst="rect">
            <a:avLst/>
          </a:prstGeom>
          <a:noFill/>
        </p:spPr>
        <p:txBody>
          <a:bodyPr wrap="none" rtlCol="0">
            <a:spAutoFit/>
          </a:bodyPr>
          <a:lstStyle/>
          <a:p>
            <a:r>
              <a:rPr lang="en-US" altLang="zh-CN" b="1" dirty="0"/>
              <a:t>[Feng et al, 2018]</a:t>
            </a:r>
            <a:endParaRPr lang="zh-CN" altLang="en-US" b="1" dirty="0"/>
          </a:p>
        </p:txBody>
      </p:sp>
      <p:pic>
        <p:nvPicPr>
          <p:cNvPr id="14" name="图片 13">
            <a:extLst>
              <a:ext uri="{FF2B5EF4-FFF2-40B4-BE49-F238E27FC236}">
                <a16:creationId xmlns:a16="http://schemas.microsoft.com/office/drawing/2014/main" id="{3A3D493A-2F33-411A-BFA5-6F06518D2D30}"/>
              </a:ext>
            </a:extLst>
          </p:cNvPr>
          <p:cNvPicPr>
            <a:picLocks noChangeAspect="1"/>
          </p:cNvPicPr>
          <p:nvPr/>
        </p:nvPicPr>
        <p:blipFill rotWithShape="1">
          <a:blip r:embed="rId4"/>
          <a:srcRect t="7366" b="57133"/>
          <a:stretch/>
        </p:blipFill>
        <p:spPr>
          <a:xfrm rot="5400000" flipH="1">
            <a:off x="-94063" y="1660307"/>
            <a:ext cx="3766213" cy="3578087"/>
          </a:xfrm>
          <a:prstGeom prst="rect">
            <a:avLst/>
          </a:prstGeom>
        </p:spPr>
      </p:pic>
      <p:sp>
        <p:nvSpPr>
          <p:cNvPr id="16" name="文本框 15">
            <a:extLst>
              <a:ext uri="{FF2B5EF4-FFF2-40B4-BE49-F238E27FC236}">
                <a16:creationId xmlns:a16="http://schemas.microsoft.com/office/drawing/2014/main" id="{FE2460BB-BC72-4DA8-A2F7-5284CBB10C1D}"/>
              </a:ext>
            </a:extLst>
          </p:cNvPr>
          <p:cNvSpPr txBox="1"/>
          <p:nvPr/>
        </p:nvSpPr>
        <p:spPr>
          <a:xfrm>
            <a:off x="840706" y="5630096"/>
            <a:ext cx="1896673" cy="369332"/>
          </a:xfrm>
          <a:prstGeom prst="rect">
            <a:avLst/>
          </a:prstGeom>
          <a:noFill/>
        </p:spPr>
        <p:txBody>
          <a:bodyPr wrap="none" rtlCol="0">
            <a:spAutoFit/>
          </a:bodyPr>
          <a:lstStyle/>
          <a:p>
            <a:r>
              <a:rPr lang="en-US" altLang="zh-CN" b="1" dirty="0"/>
              <a:t>[</a:t>
            </a:r>
            <a:r>
              <a:rPr lang="en-US" altLang="zh-CN" b="1" dirty="0" err="1"/>
              <a:t>Yoo</a:t>
            </a:r>
            <a:r>
              <a:rPr lang="en-US" altLang="zh-CN" b="1" dirty="0"/>
              <a:t> et al, 2012]</a:t>
            </a:r>
            <a:endParaRPr lang="zh-CN" altLang="en-US" b="1" dirty="0"/>
          </a:p>
        </p:txBody>
      </p:sp>
      <p:sp>
        <p:nvSpPr>
          <p:cNvPr id="18" name="文本框 17">
            <a:extLst>
              <a:ext uri="{FF2B5EF4-FFF2-40B4-BE49-F238E27FC236}">
                <a16:creationId xmlns:a16="http://schemas.microsoft.com/office/drawing/2014/main" id="{A518E59B-B59E-4D02-950E-6C02F2FC54B9}"/>
              </a:ext>
            </a:extLst>
          </p:cNvPr>
          <p:cNvSpPr txBox="1"/>
          <p:nvPr/>
        </p:nvSpPr>
        <p:spPr>
          <a:xfrm>
            <a:off x="8786777" y="5630095"/>
            <a:ext cx="1875835" cy="369332"/>
          </a:xfrm>
          <a:prstGeom prst="rect">
            <a:avLst/>
          </a:prstGeom>
          <a:noFill/>
        </p:spPr>
        <p:txBody>
          <a:bodyPr wrap="none" rtlCol="0">
            <a:spAutoFit/>
          </a:bodyPr>
          <a:lstStyle/>
          <a:p>
            <a:r>
              <a:rPr lang="en-US" altLang="zh-CN" b="1" dirty="0"/>
              <a:t>[Yan et al, 2019]</a:t>
            </a:r>
            <a:endParaRPr lang="zh-CN" altLang="en-US" b="1" dirty="0"/>
          </a:p>
        </p:txBody>
      </p:sp>
      <p:pic>
        <p:nvPicPr>
          <p:cNvPr id="3" name="图片 2">
            <a:extLst>
              <a:ext uri="{FF2B5EF4-FFF2-40B4-BE49-F238E27FC236}">
                <a16:creationId xmlns:a16="http://schemas.microsoft.com/office/drawing/2014/main" id="{7EAFB830-02C6-4DDD-A2E1-04D6D87FF9F1}"/>
              </a:ext>
            </a:extLst>
          </p:cNvPr>
          <p:cNvPicPr>
            <a:picLocks noChangeAspect="1"/>
          </p:cNvPicPr>
          <p:nvPr/>
        </p:nvPicPr>
        <p:blipFill>
          <a:blip r:embed="rId5"/>
          <a:stretch>
            <a:fillRect/>
          </a:stretch>
        </p:blipFill>
        <p:spPr>
          <a:xfrm>
            <a:off x="7190419" y="1565782"/>
            <a:ext cx="2534275" cy="3766214"/>
          </a:xfrm>
          <a:prstGeom prst="rect">
            <a:avLst/>
          </a:prstGeom>
        </p:spPr>
      </p:pic>
      <p:pic>
        <p:nvPicPr>
          <p:cNvPr id="8" name="图片 7">
            <a:extLst>
              <a:ext uri="{FF2B5EF4-FFF2-40B4-BE49-F238E27FC236}">
                <a16:creationId xmlns:a16="http://schemas.microsoft.com/office/drawing/2014/main" id="{4A611362-D91D-4502-9D9D-EC7867F04114}"/>
              </a:ext>
            </a:extLst>
          </p:cNvPr>
          <p:cNvPicPr>
            <a:picLocks noChangeAspect="1"/>
          </p:cNvPicPr>
          <p:nvPr/>
        </p:nvPicPr>
        <p:blipFill>
          <a:blip r:embed="rId6"/>
          <a:stretch>
            <a:fillRect/>
          </a:stretch>
        </p:blipFill>
        <p:spPr>
          <a:xfrm>
            <a:off x="9724695" y="1566243"/>
            <a:ext cx="2467305" cy="3766214"/>
          </a:xfrm>
          <a:prstGeom prst="rect">
            <a:avLst/>
          </a:prstGeom>
        </p:spPr>
      </p:pic>
    </p:spTree>
    <p:extLst>
      <p:ext uri="{BB962C8B-B14F-4D97-AF65-F5344CB8AC3E}">
        <p14:creationId xmlns:p14="http://schemas.microsoft.com/office/powerpoint/2010/main" val="281999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porous_pavemen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文本框 8">
            <a:extLst>
              <a:ext uri="{FF2B5EF4-FFF2-40B4-BE49-F238E27FC236}">
                <a16:creationId xmlns:a16="http://schemas.microsoft.com/office/drawing/2014/main" id="{2C89E83C-0B7C-45EF-BA73-8EC2AD8514D5}"/>
              </a:ext>
            </a:extLst>
          </p:cNvPr>
          <p:cNvSpPr txBox="1"/>
          <p:nvPr/>
        </p:nvSpPr>
        <p:spPr>
          <a:xfrm>
            <a:off x="4753352" y="3363566"/>
            <a:ext cx="2364750" cy="369332"/>
          </a:xfrm>
          <a:prstGeom prst="rect">
            <a:avLst/>
          </a:prstGeom>
          <a:noFill/>
        </p:spPr>
        <p:txBody>
          <a:bodyPr wrap="none" rtlCol="0">
            <a:spAutoFit/>
          </a:bodyPr>
          <a:lstStyle/>
          <a:p>
            <a:r>
              <a:rPr lang="en-US" altLang="zh-CN" b="1" dirty="0"/>
              <a:t>Blue-noise Sampling</a:t>
            </a:r>
            <a:endParaRPr lang="en-US" b="1" dirty="0"/>
          </a:p>
        </p:txBody>
      </p:sp>
      <p:sp>
        <p:nvSpPr>
          <p:cNvPr id="14" name="文本框 13">
            <a:extLst>
              <a:ext uri="{FF2B5EF4-FFF2-40B4-BE49-F238E27FC236}">
                <a16:creationId xmlns:a16="http://schemas.microsoft.com/office/drawing/2014/main" id="{DD55210E-8E78-47EF-9EAC-C009FB9FDE8D}"/>
              </a:ext>
            </a:extLst>
          </p:cNvPr>
          <p:cNvSpPr txBox="1"/>
          <p:nvPr/>
        </p:nvSpPr>
        <p:spPr>
          <a:xfrm>
            <a:off x="998592" y="3363566"/>
            <a:ext cx="2000869" cy="369332"/>
          </a:xfrm>
          <a:prstGeom prst="rect">
            <a:avLst/>
          </a:prstGeom>
          <a:noFill/>
        </p:spPr>
        <p:txBody>
          <a:bodyPr wrap="none" rtlCol="0">
            <a:spAutoFit/>
          </a:bodyPr>
          <a:lstStyle/>
          <a:p>
            <a:pPr algn="ctr"/>
            <a:r>
              <a:rPr lang="en-US" b="1" dirty="0"/>
              <a:t>Input tensor field</a:t>
            </a:r>
          </a:p>
        </p:txBody>
      </p:sp>
      <p:pic>
        <p:nvPicPr>
          <p:cNvPr id="15" name="图片 14">
            <a:extLst>
              <a:ext uri="{FF2B5EF4-FFF2-40B4-BE49-F238E27FC236}">
                <a16:creationId xmlns:a16="http://schemas.microsoft.com/office/drawing/2014/main" id="{3568CB01-93C1-428F-944E-432D1B9333BB}"/>
              </a:ext>
            </a:extLst>
          </p:cNvPr>
          <p:cNvPicPr>
            <a:picLocks noChangeAspect="1"/>
          </p:cNvPicPr>
          <p:nvPr/>
        </p:nvPicPr>
        <p:blipFill rotWithShape="1">
          <a:blip r:embed="rId3"/>
          <a:srcRect l="1410" t="3384" r="85733" b="60008"/>
          <a:stretch/>
        </p:blipFill>
        <p:spPr>
          <a:xfrm>
            <a:off x="798934" y="900573"/>
            <a:ext cx="2405406" cy="2503513"/>
          </a:xfrm>
          <a:prstGeom prst="rect">
            <a:avLst/>
          </a:prstGeom>
        </p:spPr>
      </p:pic>
      <p:pic>
        <p:nvPicPr>
          <p:cNvPr id="18" name="图片 17">
            <a:extLst>
              <a:ext uri="{FF2B5EF4-FFF2-40B4-BE49-F238E27FC236}">
                <a16:creationId xmlns:a16="http://schemas.microsoft.com/office/drawing/2014/main" id="{3F5E893E-E87A-415F-B864-704D56514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451" y="911599"/>
            <a:ext cx="2281776" cy="2281776"/>
          </a:xfrm>
          <a:prstGeom prst="rect">
            <a:avLst/>
          </a:prstGeom>
        </p:spPr>
      </p:pic>
      <p:pic>
        <p:nvPicPr>
          <p:cNvPr id="19" name="图片 18">
            <a:extLst>
              <a:ext uri="{FF2B5EF4-FFF2-40B4-BE49-F238E27FC236}">
                <a16:creationId xmlns:a16="http://schemas.microsoft.com/office/drawing/2014/main" id="{112DE3F5-DB91-4130-8C79-69AF8E958645}"/>
              </a:ext>
            </a:extLst>
          </p:cNvPr>
          <p:cNvPicPr>
            <a:picLocks noChangeAspect="1"/>
          </p:cNvPicPr>
          <p:nvPr/>
        </p:nvPicPr>
        <p:blipFill rotWithShape="1">
          <a:blip r:embed="rId5"/>
          <a:srcRect r="66005" b="802"/>
          <a:stretch/>
        </p:blipFill>
        <p:spPr>
          <a:xfrm>
            <a:off x="8776700" y="776350"/>
            <a:ext cx="2831872" cy="2846126"/>
          </a:xfrm>
          <a:prstGeom prst="rect">
            <a:avLst/>
          </a:prstGeom>
        </p:spPr>
      </p:pic>
      <p:pic>
        <p:nvPicPr>
          <p:cNvPr id="20" name="图片 19">
            <a:extLst>
              <a:ext uri="{FF2B5EF4-FFF2-40B4-BE49-F238E27FC236}">
                <a16:creationId xmlns:a16="http://schemas.microsoft.com/office/drawing/2014/main" id="{AFE8D4B6-99A3-4853-9EDC-3FE8905AB179}"/>
              </a:ext>
            </a:extLst>
          </p:cNvPr>
          <p:cNvPicPr>
            <a:picLocks noChangeAspect="1"/>
          </p:cNvPicPr>
          <p:nvPr/>
        </p:nvPicPr>
        <p:blipFill rotWithShape="1">
          <a:blip r:embed="rId5"/>
          <a:srcRect l="37564" t="6805"/>
          <a:stretch/>
        </p:blipFill>
        <p:spPr>
          <a:xfrm>
            <a:off x="8156210" y="4376000"/>
            <a:ext cx="4072852" cy="2093884"/>
          </a:xfrm>
          <a:prstGeom prst="rect">
            <a:avLst/>
          </a:prstGeom>
        </p:spPr>
      </p:pic>
      <p:pic>
        <p:nvPicPr>
          <p:cNvPr id="21" name="图片 20">
            <a:extLst>
              <a:ext uri="{FF2B5EF4-FFF2-40B4-BE49-F238E27FC236}">
                <a16:creationId xmlns:a16="http://schemas.microsoft.com/office/drawing/2014/main" id="{64F623FB-33B2-49EA-923A-7B25F004A3A3}"/>
              </a:ext>
            </a:extLst>
          </p:cNvPr>
          <p:cNvPicPr>
            <a:picLocks noChangeAspect="1"/>
          </p:cNvPicPr>
          <p:nvPr/>
        </p:nvPicPr>
        <p:blipFill rotWithShape="1">
          <a:blip r:embed="rId3"/>
          <a:srcRect t="49049" r="84291" b="5177"/>
          <a:stretch/>
        </p:blipFill>
        <p:spPr>
          <a:xfrm>
            <a:off x="4753352" y="3884974"/>
            <a:ext cx="2364750" cy="2518695"/>
          </a:xfrm>
          <a:prstGeom prst="rect">
            <a:avLst/>
          </a:prstGeom>
        </p:spPr>
      </p:pic>
      <p:sp>
        <p:nvSpPr>
          <p:cNvPr id="24" name="箭头: 右 23">
            <a:extLst>
              <a:ext uri="{FF2B5EF4-FFF2-40B4-BE49-F238E27FC236}">
                <a16:creationId xmlns:a16="http://schemas.microsoft.com/office/drawing/2014/main" id="{32F138D6-1AD3-4381-B79E-CA34FC48E432}"/>
              </a:ext>
            </a:extLst>
          </p:cNvPr>
          <p:cNvSpPr/>
          <p:nvPr/>
        </p:nvSpPr>
        <p:spPr>
          <a:xfrm>
            <a:off x="392442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箭头: 右 24">
            <a:extLst>
              <a:ext uri="{FF2B5EF4-FFF2-40B4-BE49-F238E27FC236}">
                <a16:creationId xmlns:a16="http://schemas.microsoft.com/office/drawing/2014/main" id="{68D1A75F-BFC2-443C-BCB0-AEEA02340B8C}"/>
              </a:ext>
            </a:extLst>
          </p:cNvPr>
          <p:cNvSpPr/>
          <p:nvPr/>
        </p:nvSpPr>
        <p:spPr>
          <a:xfrm>
            <a:off x="7492394" y="2159174"/>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箭头: 右 25">
            <a:extLst>
              <a:ext uri="{FF2B5EF4-FFF2-40B4-BE49-F238E27FC236}">
                <a16:creationId xmlns:a16="http://schemas.microsoft.com/office/drawing/2014/main" id="{2016ACED-60EC-42B2-9C50-2086088FB5D2}"/>
              </a:ext>
            </a:extLst>
          </p:cNvPr>
          <p:cNvSpPr/>
          <p:nvPr/>
        </p:nvSpPr>
        <p:spPr>
          <a:xfrm rot="5400000">
            <a:off x="10068874" y="3813687"/>
            <a:ext cx="329335"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箭头: 右 26">
            <a:extLst>
              <a:ext uri="{FF2B5EF4-FFF2-40B4-BE49-F238E27FC236}">
                <a16:creationId xmlns:a16="http://schemas.microsoft.com/office/drawing/2014/main" id="{60592D92-BF3A-402D-96F7-D504681CDCD9}"/>
              </a:ext>
            </a:extLst>
          </p:cNvPr>
          <p:cNvSpPr/>
          <p:nvPr/>
        </p:nvSpPr>
        <p:spPr>
          <a:xfrm rot="10800000">
            <a:off x="3919902" y="5090696"/>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箭头: 右 27">
            <a:extLst>
              <a:ext uri="{FF2B5EF4-FFF2-40B4-BE49-F238E27FC236}">
                <a16:creationId xmlns:a16="http://schemas.microsoft.com/office/drawing/2014/main" id="{93A2E4BF-C7AE-466E-80FF-E21C23B71EBD}"/>
              </a:ext>
            </a:extLst>
          </p:cNvPr>
          <p:cNvSpPr/>
          <p:nvPr/>
        </p:nvSpPr>
        <p:spPr>
          <a:xfrm rot="10800000">
            <a:off x="7492394" y="5090696"/>
            <a:ext cx="413279" cy="179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标题 1">
            <a:extLst>
              <a:ext uri="{FF2B5EF4-FFF2-40B4-BE49-F238E27FC236}">
                <a16:creationId xmlns:a16="http://schemas.microsoft.com/office/drawing/2014/main" id="{B1A189CE-4F3D-4C6C-AECA-29473AED4634}"/>
              </a:ext>
            </a:extLst>
          </p:cNvPr>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Pipeline</a:t>
            </a:r>
            <a:endParaRPr lang="zh-CN" altLang="en-US" b="1" dirty="0">
              <a:latin typeface="Calibri" panose="020F0502020204030204" pitchFamily="34" charset="0"/>
              <a:cs typeface="Calibri" panose="020F0502020204030204" pitchFamily="34" charset="0"/>
            </a:endParaRPr>
          </a:p>
        </p:txBody>
      </p:sp>
      <p:sp>
        <p:nvSpPr>
          <p:cNvPr id="30" name="矩形 29">
            <a:extLst>
              <a:ext uri="{FF2B5EF4-FFF2-40B4-BE49-F238E27FC236}">
                <a16:creationId xmlns:a16="http://schemas.microsoft.com/office/drawing/2014/main" id="{4A5B47B4-C171-4460-A1AE-66BDBA112E84}"/>
              </a:ext>
            </a:extLst>
          </p:cNvPr>
          <p:cNvSpPr/>
          <p:nvPr/>
        </p:nvSpPr>
        <p:spPr>
          <a:xfrm>
            <a:off x="525586" y="900574"/>
            <a:ext cx="6789466" cy="28285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84DC0E9F-E0CC-434A-9D38-54A2343F4573}"/>
              </a:ext>
            </a:extLst>
          </p:cNvPr>
          <p:cNvSpPr>
            <a:spLocks noGrp="1"/>
          </p:cNvSpPr>
          <p:nvPr>
            <p:ph type="sldNum" sz="quarter" idx="12"/>
          </p:nvPr>
        </p:nvSpPr>
        <p:spPr/>
        <p:txBody>
          <a:bodyPr/>
          <a:lstStyle/>
          <a:p>
            <a:fld id="{34BF821A-40F1-4CAB-960F-F4AAC66E2252}" type="slidenum">
              <a:rPr lang="zh-CN" altLang="en-US" smtClean="0"/>
              <a:t>8</a:t>
            </a:fld>
            <a:endParaRPr lang="zh-CN" altLang="en-US"/>
          </a:p>
        </p:txBody>
      </p:sp>
      <p:sp>
        <p:nvSpPr>
          <p:cNvPr id="10" name="文本框 9">
            <a:extLst>
              <a:ext uri="{FF2B5EF4-FFF2-40B4-BE49-F238E27FC236}">
                <a16:creationId xmlns:a16="http://schemas.microsoft.com/office/drawing/2014/main" id="{15C9AE1E-8453-448F-B2AE-FA4091067B1E}"/>
              </a:ext>
            </a:extLst>
          </p:cNvPr>
          <p:cNvSpPr txBox="1"/>
          <p:nvPr/>
        </p:nvSpPr>
        <p:spPr>
          <a:xfrm>
            <a:off x="8559847" y="3363566"/>
            <a:ext cx="3347391" cy="369332"/>
          </a:xfrm>
          <a:prstGeom prst="rect">
            <a:avLst/>
          </a:prstGeom>
          <a:noFill/>
        </p:spPr>
        <p:txBody>
          <a:bodyPr wrap="none" rtlCol="0">
            <a:spAutoFit/>
          </a:bodyPr>
          <a:lstStyle/>
          <a:p>
            <a:r>
              <a:rPr lang="en-US" altLang="zh-CN" b="1" dirty="0"/>
              <a:t>Transformed Gaussian Kernels</a:t>
            </a:r>
            <a:endParaRPr lang="en-US" b="1" dirty="0"/>
          </a:p>
        </p:txBody>
      </p:sp>
      <p:sp>
        <p:nvSpPr>
          <p:cNvPr id="11" name="文本框 10">
            <a:extLst>
              <a:ext uri="{FF2B5EF4-FFF2-40B4-BE49-F238E27FC236}">
                <a16:creationId xmlns:a16="http://schemas.microsoft.com/office/drawing/2014/main" id="{9A83B6D4-552D-4980-918F-E5557E9B0EF7}"/>
              </a:ext>
            </a:extLst>
          </p:cNvPr>
          <p:cNvSpPr txBox="1"/>
          <p:nvPr/>
        </p:nvSpPr>
        <p:spPr>
          <a:xfrm>
            <a:off x="9439092" y="6443911"/>
            <a:ext cx="1588897" cy="369332"/>
          </a:xfrm>
          <a:prstGeom prst="rect">
            <a:avLst/>
          </a:prstGeom>
          <a:noFill/>
        </p:spPr>
        <p:txBody>
          <a:bodyPr wrap="none" rtlCol="0">
            <a:spAutoFit/>
          </a:bodyPr>
          <a:lstStyle/>
          <a:p>
            <a:r>
              <a:rPr lang="en-US" altLang="zh-CN" b="1" dirty="0"/>
              <a:t>Level-surface</a:t>
            </a:r>
            <a:endParaRPr lang="en-US" b="1" dirty="0"/>
          </a:p>
        </p:txBody>
      </p:sp>
      <p:sp>
        <p:nvSpPr>
          <p:cNvPr id="12" name="文本框 11">
            <a:extLst>
              <a:ext uri="{FF2B5EF4-FFF2-40B4-BE49-F238E27FC236}">
                <a16:creationId xmlns:a16="http://schemas.microsoft.com/office/drawing/2014/main" id="{4EDBE2F0-2E58-4B98-8EDC-1A792DFA1510}"/>
              </a:ext>
            </a:extLst>
          </p:cNvPr>
          <p:cNvSpPr txBox="1"/>
          <p:nvPr/>
        </p:nvSpPr>
        <p:spPr>
          <a:xfrm>
            <a:off x="4971360" y="6439100"/>
            <a:ext cx="1928733" cy="369332"/>
          </a:xfrm>
          <a:prstGeom prst="rect">
            <a:avLst/>
          </a:prstGeom>
          <a:noFill/>
        </p:spPr>
        <p:txBody>
          <a:bodyPr wrap="none" rtlCol="0">
            <a:spAutoFit/>
          </a:bodyPr>
          <a:lstStyle/>
          <a:p>
            <a:r>
              <a:rPr lang="en-US" b="1" dirty="0"/>
              <a:t>MSC Connection</a:t>
            </a:r>
          </a:p>
        </p:txBody>
      </p:sp>
      <p:grpSp>
        <p:nvGrpSpPr>
          <p:cNvPr id="17" name="组合 16">
            <a:extLst>
              <a:ext uri="{FF2B5EF4-FFF2-40B4-BE49-F238E27FC236}">
                <a16:creationId xmlns:a16="http://schemas.microsoft.com/office/drawing/2014/main" id="{F3D199B4-2CB4-40C6-B347-C765D3E37529}"/>
              </a:ext>
            </a:extLst>
          </p:cNvPr>
          <p:cNvGrpSpPr/>
          <p:nvPr/>
        </p:nvGrpSpPr>
        <p:grpSpPr>
          <a:xfrm>
            <a:off x="0" y="3818758"/>
            <a:ext cx="3812656" cy="2651126"/>
            <a:chOff x="449259" y="3598761"/>
            <a:chExt cx="3812656" cy="2651126"/>
          </a:xfrm>
        </p:grpSpPr>
        <p:pic>
          <p:nvPicPr>
            <p:cNvPr id="6" name="图片 5">
              <a:extLst>
                <a:ext uri="{FF2B5EF4-FFF2-40B4-BE49-F238E27FC236}">
                  <a16:creationId xmlns:a16="http://schemas.microsoft.com/office/drawing/2014/main" id="{E2463B43-D5E3-4367-9E65-B9CD47AFF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493" y="4924324"/>
              <a:ext cx="1325563" cy="1325563"/>
            </a:xfrm>
            <a:prstGeom prst="rect">
              <a:avLst/>
            </a:prstGeom>
          </p:spPr>
        </p:pic>
        <p:pic>
          <p:nvPicPr>
            <p:cNvPr id="2" name="图片 1">
              <a:extLst>
                <a:ext uri="{FF2B5EF4-FFF2-40B4-BE49-F238E27FC236}">
                  <a16:creationId xmlns:a16="http://schemas.microsoft.com/office/drawing/2014/main" id="{2D0FFA2C-5CCB-4327-BC27-09B95F4006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614" y="4924324"/>
              <a:ext cx="1325563" cy="1325563"/>
            </a:xfrm>
            <a:prstGeom prst="rect">
              <a:avLst/>
            </a:prstGeom>
          </p:spPr>
        </p:pic>
        <p:pic>
          <p:nvPicPr>
            <p:cNvPr id="3" name="图片 2">
              <a:extLst>
                <a:ext uri="{FF2B5EF4-FFF2-40B4-BE49-F238E27FC236}">
                  <a16:creationId xmlns:a16="http://schemas.microsoft.com/office/drawing/2014/main" id="{196F26D4-2782-4E1E-9393-B80586B581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352" y="3598761"/>
              <a:ext cx="1325563" cy="1325563"/>
            </a:xfrm>
            <a:prstGeom prst="rect">
              <a:avLst/>
            </a:prstGeom>
          </p:spPr>
        </p:pic>
        <p:pic>
          <p:nvPicPr>
            <p:cNvPr id="7" name="图片 6">
              <a:extLst>
                <a:ext uri="{FF2B5EF4-FFF2-40B4-BE49-F238E27FC236}">
                  <a16:creationId xmlns:a16="http://schemas.microsoft.com/office/drawing/2014/main" id="{13B50B7D-4B32-437B-AC8D-B586933DEA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2493" y="3598761"/>
              <a:ext cx="1325563" cy="1325563"/>
            </a:xfrm>
            <a:prstGeom prst="rect">
              <a:avLst/>
            </a:prstGeom>
          </p:spPr>
        </p:pic>
        <p:pic>
          <p:nvPicPr>
            <p:cNvPr id="8" name="图片 7">
              <a:extLst>
                <a:ext uri="{FF2B5EF4-FFF2-40B4-BE49-F238E27FC236}">
                  <a16:creationId xmlns:a16="http://schemas.microsoft.com/office/drawing/2014/main" id="{68ADA6B9-5725-49C5-B532-EE4C40EDF7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189" y="4888547"/>
              <a:ext cx="1325563" cy="1325563"/>
            </a:xfrm>
            <a:prstGeom prst="rect">
              <a:avLst/>
            </a:prstGeom>
          </p:spPr>
        </p:pic>
        <p:pic>
          <p:nvPicPr>
            <p:cNvPr id="16" name="图片 15">
              <a:extLst>
                <a:ext uri="{FF2B5EF4-FFF2-40B4-BE49-F238E27FC236}">
                  <a16:creationId xmlns:a16="http://schemas.microsoft.com/office/drawing/2014/main" id="{AFE989C5-F56D-4CA4-8F28-A579FA4DDE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259" y="3598761"/>
              <a:ext cx="1325563" cy="1325563"/>
            </a:xfrm>
            <a:prstGeom prst="rect">
              <a:avLst/>
            </a:prstGeom>
          </p:spPr>
        </p:pic>
      </p:grpSp>
      <p:sp>
        <p:nvSpPr>
          <p:cNvPr id="13" name="文本框 12">
            <a:extLst>
              <a:ext uri="{FF2B5EF4-FFF2-40B4-BE49-F238E27FC236}">
                <a16:creationId xmlns:a16="http://schemas.microsoft.com/office/drawing/2014/main" id="{68044829-47A8-42E4-90D5-043052299479}"/>
              </a:ext>
            </a:extLst>
          </p:cNvPr>
          <p:cNvSpPr txBox="1"/>
          <p:nvPr/>
        </p:nvSpPr>
        <p:spPr>
          <a:xfrm>
            <a:off x="368192" y="6438352"/>
            <a:ext cx="3055645" cy="369332"/>
          </a:xfrm>
          <a:prstGeom prst="rect">
            <a:avLst/>
          </a:prstGeom>
          <a:noFill/>
        </p:spPr>
        <p:txBody>
          <a:bodyPr wrap="none" rtlCol="0">
            <a:spAutoFit/>
          </a:bodyPr>
          <a:lstStyle/>
          <a:p>
            <a:r>
              <a:rPr lang="en-US" b="1" dirty="0"/>
              <a:t>Porous Structure Extraction</a:t>
            </a:r>
          </a:p>
        </p:txBody>
      </p:sp>
    </p:spTree>
    <p:extLst>
      <p:ext uri="{BB962C8B-B14F-4D97-AF65-F5344CB8AC3E}">
        <p14:creationId xmlns:p14="http://schemas.microsoft.com/office/powerpoint/2010/main" val="380248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4" grpId="0" animBg="1"/>
      <p:bldP spid="25" grpId="0" animBg="1"/>
      <p:bldP spid="26" grpId="0" animBg="1"/>
      <p:bldP spid="27" grpId="0" animBg="1"/>
      <p:bldP spid="28" grpId="0" animBg="1"/>
      <p:bldP spid="30" grpId="0" animBg="1"/>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201"/>
            <a:ext cx="10515600" cy="1325563"/>
          </a:xfrm>
        </p:spPr>
        <p:txBody>
          <a:bodyPr/>
          <a:lstStyle/>
          <a:p>
            <a:r>
              <a:rPr lang="en-US" altLang="zh-CN" b="1" dirty="0">
                <a:latin typeface="Calibri" panose="020F0502020204030204" pitchFamily="34" charset="0"/>
                <a:cs typeface="Calibri" panose="020F0502020204030204" pitchFamily="34" charset="0"/>
              </a:rPr>
              <a:t>Tensor Fields</a:t>
            </a:r>
            <a:endParaRPr lang="zh-CN" altLang="en-US" b="1"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16EB0783-884E-4D92-BB72-8F0366532D62}"/>
              </a:ext>
            </a:extLst>
          </p:cNvPr>
          <p:cNvPicPr>
            <a:picLocks noChangeAspect="1"/>
          </p:cNvPicPr>
          <p:nvPr/>
        </p:nvPicPr>
        <p:blipFill>
          <a:blip r:embed="rId3"/>
          <a:stretch>
            <a:fillRect/>
          </a:stretch>
        </p:blipFill>
        <p:spPr>
          <a:xfrm>
            <a:off x="3319462" y="997526"/>
            <a:ext cx="5553075" cy="1971675"/>
          </a:xfrm>
          <a:prstGeom prst="rect">
            <a:avLst/>
          </a:prstGeom>
        </p:spPr>
      </p:pic>
      <p:sp>
        <p:nvSpPr>
          <p:cNvPr id="4" name="文本框 3">
            <a:extLst>
              <a:ext uri="{FF2B5EF4-FFF2-40B4-BE49-F238E27FC236}">
                <a16:creationId xmlns:a16="http://schemas.microsoft.com/office/drawing/2014/main" id="{6A75FDA2-6043-4792-BADD-9865F0DDD86B}"/>
              </a:ext>
            </a:extLst>
          </p:cNvPr>
          <p:cNvSpPr txBox="1"/>
          <p:nvPr/>
        </p:nvSpPr>
        <p:spPr>
          <a:xfrm>
            <a:off x="3514029" y="3044278"/>
            <a:ext cx="1095641" cy="369332"/>
          </a:xfrm>
          <a:prstGeom prst="rect">
            <a:avLst/>
          </a:prstGeom>
          <a:noFill/>
        </p:spPr>
        <p:txBody>
          <a:bodyPr wrap="square" rtlCol="0">
            <a:spAutoFit/>
          </a:bodyPr>
          <a:lstStyle/>
          <a:p>
            <a:r>
              <a:rPr lang="en-US" b="1" dirty="0"/>
              <a:t>Sphere</a:t>
            </a:r>
          </a:p>
        </p:txBody>
      </p:sp>
      <p:sp>
        <p:nvSpPr>
          <p:cNvPr id="7" name="文本框 6">
            <a:extLst>
              <a:ext uri="{FF2B5EF4-FFF2-40B4-BE49-F238E27FC236}">
                <a16:creationId xmlns:a16="http://schemas.microsoft.com/office/drawing/2014/main" id="{4DFD7F4E-9002-421E-8060-7DADF5945A5C}"/>
              </a:ext>
            </a:extLst>
          </p:cNvPr>
          <p:cNvSpPr txBox="1"/>
          <p:nvPr/>
        </p:nvSpPr>
        <p:spPr>
          <a:xfrm>
            <a:off x="5701919" y="3044278"/>
            <a:ext cx="1095641" cy="369332"/>
          </a:xfrm>
          <a:prstGeom prst="rect">
            <a:avLst/>
          </a:prstGeom>
          <a:noFill/>
        </p:spPr>
        <p:txBody>
          <a:bodyPr wrap="square" rtlCol="0">
            <a:spAutoFit/>
          </a:bodyPr>
          <a:lstStyle/>
          <a:p>
            <a:r>
              <a:rPr lang="en-US" b="1" dirty="0"/>
              <a:t>Tensor</a:t>
            </a:r>
          </a:p>
        </p:txBody>
      </p:sp>
      <p:sp>
        <p:nvSpPr>
          <p:cNvPr id="10" name="文本框 9">
            <a:extLst>
              <a:ext uri="{FF2B5EF4-FFF2-40B4-BE49-F238E27FC236}">
                <a16:creationId xmlns:a16="http://schemas.microsoft.com/office/drawing/2014/main" id="{F2FB0912-4A98-4B18-BD63-FF30EFCA3222}"/>
              </a:ext>
            </a:extLst>
          </p:cNvPr>
          <p:cNvSpPr txBox="1"/>
          <p:nvPr/>
        </p:nvSpPr>
        <p:spPr>
          <a:xfrm>
            <a:off x="7682527" y="3024639"/>
            <a:ext cx="1095641" cy="369332"/>
          </a:xfrm>
          <a:prstGeom prst="rect">
            <a:avLst/>
          </a:prstGeom>
          <a:noFill/>
        </p:spPr>
        <p:txBody>
          <a:bodyPr wrap="square" rtlCol="0">
            <a:spAutoFit/>
          </a:bodyPr>
          <a:lstStyle/>
          <a:p>
            <a:r>
              <a:rPr lang="en-US" altLang="zh-CN" b="1" dirty="0"/>
              <a:t>Ellipsoid</a:t>
            </a:r>
            <a:endParaRPr lang="en-US" b="1" dirty="0"/>
          </a:p>
        </p:txBody>
      </p:sp>
      <p:sp>
        <p:nvSpPr>
          <p:cNvPr id="18" name="灯片编号占位符 17">
            <a:extLst>
              <a:ext uri="{FF2B5EF4-FFF2-40B4-BE49-F238E27FC236}">
                <a16:creationId xmlns:a16="http://schemas.microsoft.com/office/drawing/2014/main" id="{E1BBEB5C-6EF6-4537-B971-09E7CA43FE47}"/>
              </a:ext>
            </a:extLst>
          </p:cNvPr>
          <p:cNvSpPr>
            <a:spLocks noGrp="1"/>
          </p:cNvSpPr>
          <p:nvPr>
            <p:ph type="sldNum" sz="quarter" idx="12"/>
          </p:nvPr>
        </p:nvSpPr>
        <p:spPr/>
        <p:txBody>
          <a:bodyPr/>
          <a:lstStyle/>
          <a:p>
            <a:fld id="{34BF821A-40F1-4CAB-960F-F4AAC66E2252}" type="slidenum">
              <a:rPr lang="zh-CN" altLang="en-US" smtClean="0"/>
              <a:t>9</a:t>
            </a:fld>
            <a:endParaRPr lang="zh-CN" altLang="en-US"/>
          </a:p>
        </p:txBody>
      </p:sp>
      <p:grpSp>
        <p:nvGrpSpPr>
          <p:cNvPr id="20" name="组合 19">
            <a:extLst>
              <a:ext uri="{FF2B5EF4-FFF2-40B4-BE49-F238E27FC236}">
                <a16:creationId xmlns:a16="http://schemas.microsoft.com/office/drawing/2014/main" id="{8D5A4E7A-E7EF-462D-8CA7-360FA373288C}"/>
              </a:ext>
            </a:extLst>
          </p:cNvPr>
          <p:cNvGrpSpPr/>
          <p:nvPr/>
        </p:nvGrpSpPr>
        <p:grpSpPr>
          <a:xfrm>
            <a:off x="-395646" y="2621773"/>
            <a:ext cx="12983292" cy="4762599"/>
            <a:chOff x="-395646" y="2621773"/>
            <a:chExt cx="12983292" cy="4762599"/>
          </a:xfrm>
        </p:grpSpPr>
        <p:grpSp>
          <p:nvGrpSpPr>
            <p:cNvPr id="22" name="组合 21">
              <a:extLst>
                <a:ext uri="{FF2B5EF4-FFF2-40B4-BE49-F238E27FC236}">
                  <a16:creationId xmlns:a16="http://schemas.microsoft.com/office/drawing/2014/main" id="{9EB487F8-0C8A-48B1-BCB1-35BD40130ABC}"/>
                </a:ext>
              </a:extLst>
            </p:cNvPr>
            <p:cNvGrpSpPr/>
            <p:nvPr/>
          </p:nvGrpSpPr>
          <p:grpSpPr>
            <a:xfrm>
              <a:off x="-395646" y="2621773"/>
              <a:ext cx="12983292" cy="4762599"/>
              <a:chOff x="-395646" y="2621773"/>
              <a:chExt cx="12983292" cy="4762599"/>
            </a:xfrm>
          </p:grpSpPr>
          <p:grpSp>
            <p:nvGrpSpPr>
              <p:cNvPr id="6" name="组合 5">
                <a:extLst>
                  <a:ext uri="{FF2B5EF4-FFF2-40B4-BE49-F238E27FC236}">
                    <a16:creationId xmlns:a16="http://schemas.microsoft.com/office/drawing/2014/main" id="{4020CEF6-5B53-4C96-AA38-29337CB407F7}"/>
                  </a:ext>
                </a:extLst>
              </p:cNvPr>
              <p:cNvGrpSpPr/>
              <p:nvPr/>
            </p:nvGrpSpPr>
            <p:grpSpPr>
              <a:xfrm>
                <a:off x="-395646" y="2621773"/>
                <a:ext cx="12983292" cy="4762599"/>
                <a:chOff x="-397977" y="595271"/>
                <a:chExt cx="12983292" cy="4762599"/>
              </a:xfrm>
            </p:grpSpPr>
            <p:pic>
              <p:nvPicPr>
                <p:cNvPr id="8" name="图片 7">
                  <a:extLst>
                    <a:ext uri="{FF2B5EF4-FFF2-40B4-BE49-F238E27FC236}">
                      <a16:creationId xmlns:a16="http://schemas.microsoft.com/office/drawing/2014/main" id="{768966D0-E6D0-4EE2-B137-1112C0A195EE}"/>
                    </a:ext>
                  </a:extLst>
                </p:cNvPr>
                <p:cNvPicPr>
                  <a:picLocks noChangeAspect="1"/>
                </p:cNvPicPr>
                <p:nvPr/>
              </p:nvPicPr>
              <p:blipFill rotWithShape="1">
                <a:blip r:embed="rId4"/>
                <a:srcRect r="50879"/>
                <a:stretch/>
              </p:blipFill>
              <p:spPr>
                <a:xfrm>
                  <a:off x="3436128" y="1920834"/>
                  <a:ext cx="1676648" cy="1867284"/>
                </a:xfrm>
                <a:prstGeom prst="rect">
                  <a:avLst/>
                </a:prstGeom>
              </p:spPr>
            </p:pic>
            <p:sp>
              <p:nvSpPr>
                <p:cNvPr id="9" name="文本框 8">
                  <a:extLst>
                    <a:ext uri="{FF2B5EF4-FFF2-40B4-BE49-F238E27FC236}">
                      <a16:creationId xmlns:a16="http://schemas.microsoft.com/office/drawing/2014/main" id="{2A7555D2-0917-4E64-9CA3-A575D6C9D866}"/>
                    </a:ext>
                  </a:extLst>
                </p:cNvPr>
                <p:cNvSpPr txBox="1"/>
                <p:nvPr/>
              </p:nvSpPr>
              <p:spPr>
                <a:xfrm>
                  <a:off x="1172395" y="3863195"/>
                  <a:ext cx="852924" cy="369332"/>
                </a:xfrm>
                <a:prstGeom prst="rect">
                  <a:avLst/>
                </a:prstGeom>
                <a:noFill/>
              </p:spPr>
              <p:txBody>
                <a:bodyPr wrap="square" rtlCol="0">
                  <a:spAutoFit/>
                </a:bodyPr>
                <a:lstStyle/>
                <a:p>
                  <a:r>
                    <a:rPr lang="en-US" b="1" dirty="0"/>
                    <a:t>Model</a:t>
                  </a:r>
                </a:p>
              </p:txBody>
            </p:sp>
            <p:sp>
              <p:nvSpPr>
                <p:cNvPr id="11" name="文本框 10">
                  <a:extLst>
                    <a:ext uri="{FF2B5EF4-FFF2-40B4-BE49-F238E27FC236}">
                      <a16:creationId xmlns:a16="http://schemas.microsoft.com/office/drawing/2014/main" id="{4D954FAD-3848-4EFD-8467-909D5168E742}"/>
                    </a:ext>
                  </a:extLst>
                </p:cNvPr>
                <p:cNvSpPr txBox="1"/>
                <p:nvPr/>
              </p:nvSpPr>
              <p:spPr>
                <a:xfrm>
                  <a:off x="3716920" y="3863195"/>
                  <a:ext cx="1603137" cy="369332"/>
                </a:xfrm>
                <a:prstGeom prst="rect">
                  <a:avLst/>
                </a:prstGeom>
                <a:noFill/>
              </p:spPr>
              <p:txBody>
                <a:bodyPr wrap="square" rtlCol="0">
                  <a:spAutoFit/>
                </a:bodyPr>
                <a:lstStyle/>
                <a:p>
                  <a:r>
                    <a:rPr lang="en-US" b="1" dirty="0"/>
                    <a:t>Tensor Field</a:t>
                  </a:r>
                </a:p>
              </p:txBody>
            </p:sp>
            <p:sp>
              <p:nvSpPr>
                <p:cNvPr id="12" name="文本框 11">
                  <a:extLst>
                    <a:ext uri="{FF2B5EF4-FFF2-40B4-BE49-F238E27FC236}">
                      <a16:creationId xmlns:a16="http://schemas.microsoft.com/office/drawing/2014/main" id="{B9DE10A2-68B6-4A52-B2E1-FF2E3811D894}"/>
                    </a:ext>
                  </a:extLst>
                </p:cNvPr>
                <p:cNvSpPr txBox="1"/>
                <p:nvPr/>
              </p:nvSpPr>
              <p:spPr>
                <a:xfrm>
                  <a:off x="6293928" y="2592699"/>
                  <a:ext cx="1739579" cy="707886"/>
                </a:xfrm>
                <a:prstGeom prst="rect">
                  <a:avLst/>
                </a:prstGeom>
                <a:noFill/>
              </p:spPr>
              <p:txBody>
                <a:bodyPr wrap="none" rtlCol="0">
                  <a:spAutoFit/>
                </a:bodyPr>
                <a:lstStyle/>
                <a:p>
                  <a:r>
                    <a:rPr lang="en-US" sz="2000" b="1" dirty="0"/>
                    <a:t>Porosity: 50%</a:t>
                  </a:r>
                </a:p>
                <a:p>
                  <a:r>
                    <a:rPr lang="en-US" sz="2000" b="1" dirty="0"/>
                    <a:t>Kernels: 1000</a:t>
                  </a:r>
                </a:p>
              </p:txBody>
            </p:sp>
            <p:pic>
              <p:nvPicPr>
                <p:cNvPr id="13" name="图片 12">
                  <a:extLst>
                    <a:ext uri="{FF2B5EF4-FFF2-40B4-BE49-F238E27FC236}">
                      <a16:creationId xmlns:a16="http://schemas.microsoft.com/office/drawing/2014/main" id="{5BC10D79-7189-474B-A4F3-B894BEE4307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22716" y="595271"/>
                  <a:ext cx="4762599" cy="4762599"/>
                </a:xfrm>
                <a:prstGeom prst="rect">
                  <a:avLst/>
                </a:prstGeom>
              </p:spPr>
            </p:pic>
            <p:sp>
              <p:nvSpPr>
                <p:cNvPr id="14" name="加号 13">
                  <a:extLst>
                    <a:ext uri="{FF2B5EF4-FFF2-40B4-BE49-F238E27FC236}">
                      <a16:creationId xmlns:a16="http://schemas.microsoft.com/office/drawing/2014/main" id="{6B32570A-83E2-4177-9036-40F4A81D6E98}"/>
                    </a:ext>
                  </a:extLst>
                </p:cNvPr>
                <p:cNvSpPr/>
                <p:nvPr/>
              </p:nvSpPr>
              <p:spPr>
                <a:xfrm>
                  <a:off x="2541671" y="2531309"/>
                  <a:ext cx="862589" cy="86258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加号 14">
                  <a:extLst>
                    <a:ext uri="{FF2B5EF4-FFF2-40B4-BE49-F238E27FC236}">
                      <a16:creationId xmlns:a16="http://schemas.microsoft.com/office/drawing/2014/main" id="{E4424D40-0F54-4EF9-999F-26726098E2F0}"/>
                    </a:ext>
                  </a:extLst>
                </p:cNvPr>
                <p:cNvSpPr/>
                <p:nvPr/>
              </p:nvSpPr>
              <p:spPr>
                <a:xfrm>
                  <a:off x="5320057" y="2515348"/>
                  <a:ext cx="862589" cy="86258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等号 15">
                  <a:extLst>
                    <a:ext uri="{FF2B5EF4-FFF2-40B4-BE49-F238E27FC236}">
                      <a16:creationId xmlns:a16="http://schemas.microsoft.com/office/drawing/2014/main" id="{0D0D9354-DA84-4395-945B-D9D3B0197070}"/>
                    </a:ext>
                  </a:extLst>
                </p:cNvPr>
                <p:cNvSpPr/>
                <p:nvPr/>
              </p:nvSpPr>
              <p:spPr>
                <a:xfrm>
                  <a:off x="8054340" y="2531309"/>
                  <a:ext cx="903514" cy="86258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图片 16">
                  <a:extLst>
                    <a:ext uri="{FF2B5EF4-FFF2-40B4-BE49-F238E27FC236}">
                      <a16:creationId xmlns:a16="http://schemas.microsoft.com/office/drawing/2014/main" id="{3FAF1359-8225-487C-9903-3F691EBFA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77" y="1508112"/>
                  <a:ext cx="3572529" cy="2476815"/>
                </a:xfrm>
                <a:prstGeom prst="rect">
                  <a:avLst/>
                </a:prstGeom>
              </p:spPr>
            </p:pic>
          </p:grpSp>
          <p:sp>
            <p:nvSpPr>
              <p:cNvPr id="3" name="文本框 2">
                <a:extLst>
                  <a:ext uri="{FF2B5EF4-FFF2-40B4-BE49-F238E27FC236}">
                    <a16:creationId xmlns:a16="http://schemas.microsoft.com/office/drawing/2014/main" id="{324DEB39-E7E2-442E-9FB0-2829FA40DA80}"/>
                  </a:ext>
                </a:extLst>
              </p:cNvPr>
              <p:cNvSpPr txBox="1"/>
              <p:nvPr/>
            </p:nvSpPr>
            <p:spPr>
              <a:xfrm>
                <a:off x="9585459" y="5889697"/>
                <a:ext cx="1855294" cy="369332"/>
              </a:xfrm>
              <a:prstGeom prst="rect">
                <a:avLst/>
              </a:prstGeom>
              <a:noFill/>
            </p:spPr>
            <p:txBody>
              <a:bodyPr wrap="square" rtlCol="0">
                <a:spAutoFit/>
              </a:bodyPr>
              <a:lstStyle/>
              <a:p>
                <a:r>
                  <a:rPr lang="en-US" b="1" dirty="0"/>
                  <a:t>Porous Model</a:t>
                </a:r>
              </a:p>
            </p:txBody>
          </p:sp>
        </p:grpSp>
        <p:sp>
          <p:nvSpPr>
            <p:cNvPr id="19" name="文本框 18">
              <a:extLst>
                <a:ext uri="{FF2B5EF4-FFF2-40B4-BE49-F238E27FC236}">
                  <a16:creationId xmlns:a16="http://schemas.microsoft.com/office/drawing/2014/main" id="{7640162A-97CD-4A50-BC15-B34F3D684CF9}"/>
                </a:ext>
              </a:extLst>
            </p:cNvPr>
            <p:cNvSpPr txBox="1"/>
            <p:nvPr/>
          </p:nvSpPr>
          <p:spPr>
            <a:xfrm>
              <a:off x="6453534" y="5889697"/>
              <a:ext cx="1603137" cy="369332"/>
            </a:xfrm>
            <a:prstGeom prst="rect">
              <a:avLst/>
            </a:prstGeom>
            <a:noFill/>
          </p:spPr>
          <p:txBody>
            <a:bodyPr wrap="square" rtlCol="0">
              <a:spAutoFit/>
            </a:bodyPr>
            <a:lstStyle/>
            <a:p>
              <a:r>
                <a:rPr lang="en-US" b="1" dirty="0"/>
                <a:t>Parameters</a:t>
              </a:r>
            </a:p>
          </p:txBody>
        </p:sp>
      </p:grpSp>
    </p:spTree>
    <p:extLst>
      <p:ext uri="{BB962C8B-B14F-4D97-AF65-F5344CB8AC3E}">
        <p14:creationId xmlns:p14="http://schemas.microsoft.com/office/powerpoint/2010/main" val="281636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2785</TotalTime>
  <Words>2773</Words>
  <Application>Microsoft Office PowerPoint</Application>
  <PresentationFormat>宽屏</PresentationFormat>
  <Paragraphs>369</Paragraphs>
  <Slides>30</Slides>
  <Notes>30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30</vt:i4>
      </vt:variant>
    </vt:vector>
  </HeadingPairs>
  <TitlesOfParts>
    <vt:vector size="36" baseType="lpstr">
      <vt:lpstr>等线</vt:lpstr>
      <vt:lpstr>等线 Light</vt:lpstr>
      <vt:lpstr>Arial</vt:lpstr>
      <vt:lpstr>Calibri</vt:lpstr>
      <vt:lpstr>Wingdings</vt:lpstr>
      <vt:lpstr>Office 主题​​</vt:lpstr>
      <vt:lpstr>Organic Open-cell Porous Structure Modeling</vt:lpstr>
      <vt:lpstr>Organic Porous Materials</vt:lpstr>
      <vt:lpstr>Organic Porous Structure: Modelling Objectives</vt:lpstr>
      <vt:lpstr>Our Ideas</vt:lpstr>
      <vt:lpstr>Related Work</vt:lpstr>
      <vt:lpstr>Related Work</vt:lpstr>
      <vt:lpstr>Related Work</vt:lpstr>
      <vt:lpstr>Pipeline</vt:lpstr>
      <vt:lpstr>Tensor Fields</vt:lpstr>
      <vt:lpstr>Tensor Fields</vt:lpstr>
      <vt:lpstr>Pipeline</vt:lpstr>
      <vt:lpstr>Transformed Gaussian Kernel</vt:lpstr>
      <vt:lpstr>PowerPoint 演示文稿</vt:lpstr>
      <vt:lpstr>Pipeline</vt:lpstr>
      <vt:lpstr>Connectivity Enforcement</vt:lpstr>
      <vt:lpstr>Morse-Smale Complex (MSC)</vt:lpstr>
      <vt:lpstr>Morse-Smale Complex</vt:lpstr>
      <vt:lpstr>PowerPoint 演示文稿</vt:lpstr>
      <vt:lpstr>Pipeline</vt:lpstr>
      <vt:lpstr>PowerPoint 演示文稿</vt:lpstr>
      <vt:lpstr>Porosity and Cell Size Control</vt:lpstr>
      <vt:lpstr>Porosity and Cell Size Control</vt:lpstr>
      <vt:lpstr>Pore Shape Control</vt:lpstr>
      <vt:lpstr>Medical Implants Modelling</vt:lpstr>
      <vt:lpstr>Area Optimization</vt:lpstr>
      <vt:lpstr>Strength Optimization</vt:lpstr>
      <vt:lpstr>Comparisons</vt:lpstr>
      <vt:lpstr>Fabricated Results</vt:lpstr>
      <vt:lpstr>Conclusion</vt:lpstr>
      <vt:lpstr>Thank You For Listening! http://irc.cs.sdu.edu.cn/Porous/index.html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 TL</dc:creator>
  <cp:lastModifiedBy>Linda</cp:lastModifiedBy>
  <cp:revision>188</cp:revision>
  <dcterms:created xsi:type="dcterms:W3CDTF">2020-11-03T03:15:35Z</dcterms:created>
  <dcterms:modified xsi:type="dcterms:W3CDTF">2021-02-15T13:03:35Z</dcterms:modified>
</cp:coreProperties>
</file>