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sldIdLst>
    <p:sldId id="294" r:id="rId2"/>
    <p:sldId id="316" r:id="rId3"/>
    <p:sldId id="324" r:id="rId4"/>
    <p:sldId id="317" r:id="rId5"/>
    <p:sldId id="325" r:id="rId6"/>
    <p:sldId id="326" r:id="rId7"/>
    <p:sldId id="261" r:id="rId8"/>
    <p:sldId id="319" r:id="rId9"/>
    <p:sldId id="320" r:id="rId10"/>
    <p:sldId id="322" r:id="rId11"/>
    <p:sldId id="321" r:id="rId12"/>
    <p:sldId id="331" r:id="rId13"/>
    <p:sldId id="332" r:id="rId14"/>
    <p:sldId id="333" r:id="rId15"/>
    <p:sldId id="334" r:id="rId16"/>
    <p:sldId id="323" r:id="rId17"/>
    <p:sldId id="328" r:id="rId18"/>
    <p:sldId id="329" r:id="rId19"/>
    <p:sldId id="330" r:id="rId20"/>
    <p:sldId id="265" r:id="rId21"/>
    <p:sldId id="302" r:id="rId22"/>
    <p:sldId id="266" r:id="rId23"/>
    <p:sldId id="303" r:id="rId24"/>
    <p:sldId id="304" r:id="rId25"/>
    <p:sldId id="313" r:id="rId26"/>
    <p:sldId id="268" r:id="rId27"/>
    <p:sldId id="269" r:id="rId28"/>
    <p:sldId id="270" r:id="rId29"/>
    <p:sldId id="273" r:id="rId30"/>
    <p:sldId id="307" r:id="rId31"/>
    <p:sldId id="306" r:id="rId32"/>
    <p:sldId id="315" r:id="rId33"/>
    <p:sldId id="292" r:id="rId34"/>
    <p:sldId id="277" r:id="rId35"/>
    <p:sldId id="305" r:id="rId36"/>
    <p:sldId id="271" r:id="rId37"/>
    <p:sldId id="272" r:id="rId38"/>
    <p:sldId id="275" r:id="rId39"/>
    <p:sldId id="279" r:id="rId40"/>
    <p:sldId id="280" r:id="rId41"/>
    <p:sldId id="281" r:id="rId42"/>
    <p:sldId id="282" r:id="rId43"/>
    <p:sldId id="283" r:id="rId44"/>
    <p:sldId id="284" r:id="rId45"/>
    <p:sldId id="285" r:id="rId46"/>
    <p:sldId id="286" r:id="rId47"/>
    <p:sldId id="287" r:id="rId48"/>
    <p:sldId id="278"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AC1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73157" autoAdjust="0"/>
  </p:normalViewPr>
  <p:slideViewPr>
    <p:cSldViewPr snapToGrid="0">
      <p:cViewPr varScale="1">
        <p:scale>
          <a:sx n="81" d="100"/>
          <a:sy n="81" d="100"/>
        </p:scale>
        <p:origin x="1632" y="6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181C1-0130-4FF8-910D-290A16D166E1}" type="datetimeFigureOut">
              <a:rPr lang="zh-CN" altLang="en-US" smtClean="0"/>
              <a:pPr/>
              <a:t>2015/10/31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1F3E7-B3D0-4C36-A141-25124C18B2C3}" type="slidenum">
              <a:rPr lang="zh-CN" altLang="en-US" smtClean="0"/>
              <a:pPr/>
              <a:t>‹#›</a:t>
            </a:fld>
            <a:endParaRPr lang="zh-CN" altLang="en-US"/>
          </a:p>
        </p:txBody>
      </p:sp>
    </p:spTree>
    <p:extLst>
      <p:ext uri="{BB962C8B-B14F-4D97-AF65-F5344CB8AC3E}">
        <p14:creationId xmlns:p14="http://schemas.microsoft.com/office/powerpoint/2010/main" val="259040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a:t>
            </a:fld>
            <a:endParaRPr lang="zh-CN" altLang="en-US"/>
          </a:p>
        </p:txBody>
      </p:sp>
    </p:spTree>
    <p:extLst>
      <p:ext uri="{BB962C8B-B14F-4D97-AF65-F5344CB8AC3E}">
        <p14:creationId xmlns:p14="http://schemas.microsoft.com/office/powerpoint/2010/main" val="2913136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Why is dap so hard?</a:t>
            </a:r>
          </a:p>
          <a:p>
            <a:r>
              <a:rPr lang="en-US" altLang="zh-CN" dirty="0" smtClean="0"/>
              <a:t>Because Each of the two problems(D and P) is very difficult on its own. (CLICK) Combining the two problems is likely to increase the problem’s complexity.</a:t>
            </a:r>
          </a:p>
          <a:p>
            <a:endParaRPr lang="en-US" altLang="zh-CN" dirty="0" smtClean="0"/>
          </a:p>
          <a:p>
            <a:r>
              <a:rPr lang="en-US" altLang="zh-CN" dirty="0" smtClean="0"/>
              <a:t>And in DAP</a:t>
            </a:r>
            <a:r>
              <a:rPr lang="en-US" altLang="zh-CN" baseline="0" dirty="0" smtClean="0"/>
              <a:t> problem, </a:t>
            </a:r>
            <a:r>
              <a:rPr lang="en-US" altLang="zh-CN" dirty="0" smtClean="0"/>
              <a:t>(CLICK) </a:t>
            </a:r>
            <a:r>
              <a:rPr lang="en-US" altLang="zh-CN" baseline="0" dirty="0" smtClean="0"/>
              <a:t>there is no prescribed set of parts to pack, </a:t>
            </a:r>
            <a:r>
              <a:rPr lang="en-US" altLang="zh-CN" dirty="0" smtClean="0"/>
              <a:t>(CLICK) </a:t>
            </a:r>
            <a:r>
              <a:rPr lang="en-US" altLang="zh-CN" baseline="0" dirty="0" smtClean="0"/>
              <a:t>no pre-determined part property to drive the decomposition.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11</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Therefore,</a:t>
            </a:r>
            <a:r>
              <a:rPr lang="en-US" altLang="zh-CN" baseline="0" dirty="0" smtClean="0"/>
              <a:t> </a:t>
            </a:r>
            <a:r>
              <a:rPr lang="en-US" altLang="zh-CN" dirty="0" smtClean="0"/>
              <a:t>We pose DAP problem.</a:t>
            </a:r>
          </a:p>
          <a:p>
            <a:endParaRPr lang="en-US" altLang="zh-CN" dirty="0" smtClean="0"/>
          </a:p>
          <a:p>
            <a:r>
              <a:rPr lang="en-US" altLang="zh-CN" dirty="0" smtClean="0"/>
              <a:t>To decompose and pack an object into a container under some certain constraints, this is extremely hard.</a:t>
            </a:r>
          </a:p>
          <a:p>
            <a:endParaRPr lang="en-US" altLang="zh-CN" dirty="0" smtClean="0"/>
          </a:p>
          <a:p>
            <a:endParaRPr lang="en-US" altLang="zh-CN" dirty="0" smtClean="0"/>
          </a:p>
          <a:p>
            <a:endParaRPr lang="en-US" altLang="zh-CN" dirty="0" smtClean="0"/>
          </a:p>
          <a:p>
            <a:r>
              <a:rPr lang="en-US" altLang="zh-CN" dirty="0" smtClean="0"/>
              <a:t>//</a:t>
            </a:r>
          </a:p>
          <a:p>
            <a:endParaRPr lang="en-US" altLang="zh-CN" dirty="0" smtClean="0"/>
          </a:p>
          <a:p>
            <a:r>
              <a:rPr lang="en-US" altLang="zh-CN" dirty="0" smtClean="0"/>
              <a:t> In the classical setting,</a:t>
            </a:r>
          </a:p>
          <a:p>
            <a:r>
              <a:rPr lang="en-US" altLang="zh-CN" dirty="0" smtClean="0"/>
              <a:t>decomposition seeks to partition a given object into a small number</a:t>
            </a:r>
          </a:p>
          <a:p>
            <a:r>
              <a:rPr lang="en-US" altLang="zh-CN" dirty="0" smtClean="0"/>
              <a:t>of parts with each satisfying a desirable geometric property, and</a:t>
            </a:r>
          </a:p>
          <a:p>
            <a:r>
              <a:rPr lang="en-US" altLang="zh-CN" dirty="0" smtClean="0"/>
              <a:t>packing involves placing a set of given objects into a given container.</a:t>
            </a: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13</a:t>
            </a:fld>
            <a:endParaRPr lang="zh-CN" altLang="en-US"/>
          </a:p>
        </p:txBody>
      </p:sp>
    </p:spTree>
    <p:extLst>
      <p:ext uri="{BB962C8B-B14F-4D97-AF65-F5344CB8AC3E}">
        <p14:creationId xmlns:p14="http://schemas.microsoft.com/office/powerpoint/2010/main" val="1259727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 )It is geared towards 3D printing, minimizes support material,</a:t>
            </a:r>
            <a:r>
              <a:rPr lang="en-US" altLang="zh-CN" baseline="0" dirty="0" smtClean="0"/>
              <a:t> build time and assembly cost when decompose and pack an object.</a:t>
            </a:r>
            <a:endParaRPr lang="en-US" altLang="zh-CN" dirty="0" smtClean="0"/>
          </a:p>
          <a:p>
            <a:endParaRPr lang="en-US" altLang="zh-CN" dirty="0" smtClean="0"/>
          </a:p>
          <a:p>
            <a:r>
              <a:rPr lang="en-US" altLang="zh-CN" sz="1200" b="0" i="0" u="none" strike="noStrike" kern="1200" baseline="0" dirty="0" smtClean="0">
                <a:solidFill>
                  <a:schemeClr val="tx1"/>
                </a:solidFill>
                <a:latin typeface="+mn-lt"/>
                <a:ea typeface="+mn-ea"/>
                <a:cs typeface="+mn-cs"/>
              </a:rPr>
              <a:t>And</a:t>
            </a:r>
            <a:r>
              <a:rPr lang="en-US" altLang="zh-CN" dirty="0" smtClean="0"/>
              <a:t>(CLICK)it </a:t>
            </a:r>
            <a:r>
              <a:rPr lang="en-US" altLang="zh-CN" sz="1200" b="0" i="0" u="none" strike="noStrike" kern="1200" baseline="0" dirty="0" smtClean="0">
                <a:solidFill>
                  <a:schemeClr val="tx1"/>
                </a:solidFill>
                <a:latin typeface="+mn-lt"/>
                <a:ea typeface="+mn-ea"/>
                <a:cs typeface="+mn-cs"/>
              </a:rPr>
              <a:t> can be applied to both powder and FDM-based 3D printers</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14</a:t>
            </a:fld>
            <a:endParaRPr lang="zh-CN" altLang="en-US"/>
          </a:p>
        </p:txBody>
      </p:sp>
    </p:spTree>
    <p:extLst>
      <p:ext uri="{BB962C8B-B14F-4D97-AF65-F5344CB8AC3E}">
        <p14:creationId xmlns:p14="http://schemas.microsoft.com/office/powerpoint/2010/main" val="199537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Pyramidal primitives have many advantages.</a:t>
            </a:r>
          </a:p>
          <a:p>
            <a:r>
              <a:rPr lang="en-US" altLang="zh-CN" dirty="0" smtClean="0"/>
              <a:t>The pyramidal</a:t>
            </a:r>
            <a:r>
              <a:rPr lang="en-US" altLang="zh-CN" baseline="0" dirty="0" smtClean="0"/>
              <a:t> primitives gain their(CLICK) efficiency from their representational simplicity: they are 2.5D with a flat base, only the top side need to be processed.</a:t>
            </a:r>
          </a:p>
          <a:p>
            <a:r>
              <a:rPr lang="en-US" altLang="zh-CN" baseline="0" dirty="0" smtClean="0"/>
              <a:t>The pyramidal primitives are(CLICK) packing- and printing-friendly and closed(CLICK) under vertical and horizontal cuts.</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15</a:t>
            </a:fld>
            <a:endParaRPr lang="zh-CN" altLang="en-US"/>
          </a:p>
        </p:txBody>
      </p:sp>
    </p:spTree>
    <p:extLst>
      <p:ext uri="{BB962C8B-B14F-4D97-AF65-F5344CB8AC3E}">
        <p14:creationId xmlns:p14="http://schemas.microsoft.com/office/powerpoint/2010/main" val="362737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Pyramidal primitives have many advantages.</a:t>
            </a:r>
          </a:p>
          <a:p>
            <a:r>
              <a:rPr lang="en-US" altLang="zh-CN" dirty="0" smtClean="0"/>
              <a:t>The pyramidal</a:t>
            </a:r>
            <a:r>
              <a:rPr lang="en-US" altLang="zh-CN" baseline="0" dirty="0" smtClean="0"/>
              <a:t> primitives gain their(CLICK) efficiency from their representational simplicity: they are 2.5D with a flat base, only the top side need to be processed.</a:t>
            </a:r>
          </a:p>
          <a:p>
            <a:r>
              <a:rPr lang="en-US" altLang="zh-CN" baseline="0" dirty="0" smtClean="0"/>
              <a:t>The pyramidal primitives are(CLICK) packing- and printing-friendly and closed(CLICK) under vertical and horizontal cuts.</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16</a:t>
            </a:fld>
            <a:endParaRPr lang="zh-CN" altLang="en-US"/>
          </a:p>
        </p:txBody>
      </p:sp>
    </p:spTree>
    <p:extLst>
      <p:ext uri="{BB962C8B-B14F-4D97-AF65-F5344CB8AC3E}">
        <p14:creationId xmlns:p14="http://schemas.microsoft.com/office/powerpoint/2010/main" val="362737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Pyramidal primitives have many advantages.</a:t>
            </a:r>
          </a:p>
          <a:p>
            <a:r>
              <a:rPr lang="en-US" altLang="zh-CN" dirty="0" smtClean="0"/>
              <a:t>The pyramidal</a:t>
            </a:r>
            <a:r>
              <a:rPr lang="en-US" altLang="zh-CN" baseline="0" dirty="0" smtClean="0"/>
              <a:t> primitives gain their(CLICK) efficiency from their representational simplicity: they are 2.5D with a flat base, only the top side need to be processed.</a:t>
            </a:r>
          </a:p>
          <a:p>
            <a:r>
              <a:rPr lang="en-US" altLang="zh-CN" baseline="0" dirty="0" smtClean="0"/>
              <a:t>The pyramidal primitives are(CLICK) packing- and printing-friendly and closed(CLICK) under vertical and horizontal cuts.</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17</a:t>
            </a:fld>
            <a:endParaRPr lang="zh-CN" altLang="en-US"/>
          </a:p>
        </p:txBody>
      </p:sp>
    </p:spTree>
    <p:extLst>
      <p:ext uri="{BB962C8B-B14F-4D97-AF65-F5344CB8AC3E}">
        <p14:creationId xmlns:p14="http://schemas.microsoft.com/office/powerpoint/2010/main" val="3627370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Pyramidal primitives have many advantages.</a:t>
            </a:r>
          </a:p>
          <a:p>
            <a:r>
              <a:rPr lang="en-US" altLang="zh-CN" dirty="0" smtClean="0"/>
              <a:t>The pyramidal</a:t>
            </a:r>
            <a:r>
              <a:rPr lang="en-US" altLang="zh-CN" baseline="0" dirty="0" smtClean="0"/>
              <a:t> primitives gain their(CLICK) efficiency from their representational simplicity: they are 2.5D with a flat base, only the top side need to be processed.</a:t>
            </a:r>
          </a:p>
          <a:p>
            <a:r>
              <a:rPr lang="en-US" altLang="zh-CN" baseline="0" dirty="0" smtClean="0"/>
              <a:t>The pyramidal primitives are(CLICK) packing- and printing-friendly and closed(CLICK) under vertical and horizontal cuts.</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18</a:t>
            </a:fld>
            <a:endParaRPr lang="zh-CN" altLang="en-US"/>
          </a:p>
        </p:txBody>
      </p:sp>
    </p:spTree>
    <p:extLst>
      <p:ext uri="{BB962C8B-B14F-4D97-AF65-F5344CB8AC3E}">
        <p14:creationId xmlns:p14="http://schemas.microsoft.com/office/powerpoint/2010/main" val="3627370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Pyramidal primitives have many advantages.</a:t>
            </a:r>
          </a:p>
          <a:p>
            <a:r>
              <a:rPr lang="en-US" altLang="zh-CN" dirty="0" smtClean="0"/>
              <a:t>The pyramidal</a:t>
            </a:r>
            <a:r>
              <a:rPr lang="en-US" altLang="zh-CN" baseline="0" dirty="0" smtClean="0"/>
              <a:t> primitives gain their(CLICK) efficiency from their representational simplicity: they are 2.5D with a flat base, only the top side need to be processed.</a:t>
            </a:r>
          </a:p>
          <a:p>
            <a:r>
              <a:rPr lang="en-US" altLang="zh-CN" baseline="0" dirty="0" smtClean="0"/>
              <a:t>The pyramidal primitives are(CLICK) packing- and printing-friendly and closed(CLICK) under vertical and horizontal cuts.</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19</a:t>
            </a:fld>
            <a:endParaRPr lang="zh-CN" altLang="en-US"/>
          </a:p>
        </p:txBody>
      </p:sp>
    </p:spTree>
    <p:extLst>
      <p:ext uri="{BB962C8B-B14F-4D97-AF65-F5344CB8AC3E}">
        <p14:creationId xmlns:p14="http://schemas.microsoft.com/office/powerpoint/2010/main" val="3627370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let us see the system pipeline.</a:t>
            </a:r>
            <a:endParaRPr lang="en-US" altLang="zh-CN" dirty="0" smtClean="0"/>
          </a:p>
          <a:p>
            <a:r>
              <a:rPr lang="en-US" altLang="zh-CN" dirty="0" smtClean="0"/>
              <a:t>Given an</a:t>
            </a:r>
            <a:r>
              <a:rPr lang="en-US" altLang="zh-CN" baseline="0" dirty="0" smtClean="0"/>
              <a:t> input shape, </a:t>
            </a:r>
            <a:r>
              <a:rPr lang="en-US" altLang="zh-CN" dirty="0" smtClean="0"/>
              <a:t>Our algorithm starts</a:t>
            </a:r>
            <a:r>
              <a:rPr lang="en-US" altLang="zh-CN" baseline="0" dirty="0" smtClean="0"/>
              <a:t> with(CLICK) an initial pyramidal decomposition, then </a:t>
            </a:r>
            <a:r>
              <a:rPr lang="en-US" altLang="zh-CN" baseline="0" dirty="0" err="1" smtClean="0"/>
              <a:t>voxelize</a:t>
            </a:r>
            <a:r>
              <a:rPr lang="en-US" altLang="zh-CN" baseline="0" dirty="0" smtClean="0"/>
              <a:t> the pyramidal parts to generate </a:t>
            </a:r>
            <a:r>
              <a:rPr lang="en-US" altLang="zh-CN" baseline="0" dirty="0" err="1" smtClean="0"/>
              <a:t>polycubes</a:t>
            </a:r>
            <a:r>
              <a:rPr lang="en-US" altLang="zh-CN" baseline="0" dirty="0" smtClean="0"/>
              <a:t>.</a:t>
            </a:r>
          </a:p>
          <a:p>
            <a:r>
              <a:rPr lang="en-US" altLang="zh-CN" baseline="0" dirty="0" smtClean="0"/>
              <a:t>The second step(CLICK) is an Global DAP optimization, during this step, the algorithm aims to find an optimal pile during the search;</a:t>
            </a:r>
          </a:p>
          <a:p>
            <a:r>
              <a:rPr lang="en-US" altLang="zh-CN" baseline="0" dirty="0" smtClean="0"/>
              <a:t>After global DAP optimization step(CLICK), we extract the mesh inside each </a:t>
            </a:r>
            <a:r>
              <a:rPr lang="en-US" altLang="zh-CN" baseline="0" dirty="0" err="1" smtClean="0"/>
              <a:t>polycube</a:t>
            </a:r>
            <a:r>
              <a:rPr lang="en-US" altLang="zh-CN" baseline="0" dirty="0" smtClean="0"/>
              <a:t>, then apply local refinement process to obtain a lower and tighter pile.</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20</a:t>
            </a:fld>
            <a:endParaRPr lang="zh-CN" altLang="en-US"/>
          </a:p>
        </p:txBody>
      </p:sp>
    </p:spTree>
    <p:extLst>
      <p:ext uri="{BB962C8B-B14F-4D97-AF65-F5344CB8AC3E}">
        <p14:creationId xmlns:p14="http://schemas.microsoft.com/office/powerpoint/2010/main" val="184985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 us start with the initial decomposition step</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21</a:t>
            </a:fld>
            <a:endParaRPr lang="zh-CN" altLang="en-US"/>
          </a:p>
        </p:txBody>
      </p:sp>
    </p:spTree>
    <p:extLst>
      <p:ext uri="{BB962C8B-B14F-4D97-AF65-F5344CB8AC3E}">
        <p14:creationId xmlns:p14="http://schemas.microsoft.com/office/powerpoint/2010/main" val="416047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Given an input shape, we use(CLICK) pyramidal decomposition to obtain a small number of(CLICK) pyramidal parts,</a:t>
            </a:r>
            <a:br>
              <a:rPr lang="en-US" altLang="zh-CN" sz="1200" b="0" i="0" u="none" strike="noStrike" kern="1200" baseline="0" dirty="0" smtClean="0">
                <a:solidFill>
                  <a:schemeClr val="tx1"/>
                </a:solidFill>
                <a:latin typeface="+mn-lt"/>
                <a:ea typeface="+mn-ea"/>
                <a:cs typeface="+mn-cs"/>
              </a:rPr>
            </a:br>
            <a:r>
              <a:rPr lang="en-US" altLang="zh-CN" sz="1200" b="0" i="0" u="none" strike="noStrike" kern="1200" baseline="0" dirty="0" smtClean="0">
                <a:solidFill>
                  <a:schemeClr val="tx1"/>
                </a:solidFill>
                <a:latin typeface="+mn-lt"/>
                <a:ea typeface="+mn-ea"/>
                <a:cs typeface="+mn-cs"/>
              </a:rPr>
              <a:t>Then we upright-orient each initial pyramidal part along its up direction and </a:t>
            </a:r>
            <a:r>
              <a:rPr lang="en-US" altLang="zh-CN" sz="1200" b="0" i="0" u="none" strike="noStrike" kern="1200" baseline="0" dirty="0" err="1" smtClean="0">
                <a:solidFill>
                  <a:schemeClr val="tx1"/>
                </a:solidFill>
                <a:latin typeface="+mn-lt"/>
                <a:ea typeface="+mn-ea"/>
                <a:cs typeface="+mn-cs"/>
              </a:rPr>
              <a:t>voxelize</a:t>
            </a:r>
            <a:r>
              <a:rPr lang="en-US" altLang="zh-CN" sz="1200" b="0" i="0" u="none" strike="noStrike" kern="1200" baseline="0" dirty="0" smtClean="0">
                <a:solidFill>
                  <a:schemeClr val="tx1"/>
                </a:solidFill>
                <a:latin typeface="+mn-lt"/>
                <a:ea typeface="+mn-ea"/>
                <a:cs typeface="+mn-cs"/>
              </a:rPr>
              <a:t>(CLICK) the part to generate((CLICK)) the pyramidal polycubes. </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22</a:t>
            </a:fld>
            <a:endParaRPr lang="zh-CN" altLang="en-US"/>
          </a:p>
        </p:txBody>
      </p:sp>
    </p:spTree>
    <p:extLst>
      <p:ext uri="{BB962C8B-B14F-4D97-AF65-F5344CB8AC3E}">
        <p14:creationId xmlns:p14="http://schemas.microsoft.com/office/powerpoint/2010/main" val="1277498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Then the algorithm goes to a global search for the optimal pile. The</a:t>
            </a:r>
            <a:r>
              <a:rPr lang="en-US" altLang="zh-CN" baseline="0" dirty="0" smtClean="0"/>
              <a:t> primitive we manipulate at this step is the pyramidal </a:t>
            </a:r>
            <a:r>
              <a:rPr lang="en-US" altLang="zh-CN" baseline="0" dirty="0" err="1" smtClean="0"/>
              <a:t>polycube</a:t>
            </a:r>
            <a:r>
              <a:rPr lang="en-US" altLang="zh-CN" baseline="0" dirty="0" smtClean="0"/>
              <a:t>.</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23</a:t>
            </a:fld>
            <a:endParaRPr lang="zh-CN" altLang="en-US"/>
          </a:p>
        </p:txBody>
      </p:sp>
    </p:spTree>
    <p:extLst>
      <p:ext uri="{BB962C8B-B14F-4D97-AF65-F5344CB8AC3E}">
        <p14:creationId xmlns:p14="http://schemas.microsoft.com/office/powerpoint/2010/main" val="1412109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When we detail</a:t>
            </a:r>
            <a:r>
              <a:rPr lang="en-US" altLang="zh-CN" baseline="0" dirty="0" smtClean="0"/>
              <a:t> our global DAP optimization, </a:t>
            </a:r>
            <a:r>
              <a:rPr lang="en-US" altLang="zh-CN" dirty="0" smtClean="0"/>
              <a:t>our coverage is focused on powder-based 3D printers(CLICK).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Later, we</a:t>
            </a:r>
            <a:r>
              <a:rPr lang="en-US" altLang="zh-CN" baseline="0" dirty="0" smtClean="0"/>
              <a:t> will explain how to adjust our method for FDM-based printers.</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As we know, the powder-based</a:t>
            </a:r>
            <a:r>
              <a:rPr lang="en-US" altLang="zh-CN" baseline="0" dirty="0" smtClean="0"/>
              <a:t> printer is sensitive to the height(CLICK) of the pile in the container. So we aim to minimize the height of the pile while using a small number of parts.</a:t>
            </a:r>
          </a:p>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24</a:t>
            </a:fld>
            <a:endParaRPr lang="zh-CN" altLang="en-US"/>
          </a:p>
        </p:txBody>
      </p:sp>
    </p:spTree>
    <p:extLst>
      <p:ext uri="{BB962C8B-B14F-4D97-AF65-F5344CB8AC3E}">
        <p14:creationId xmlns:p14="http://schemas.microsoft.com/office/powerpoint/2010/main" val="450688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So we formulate dap for powder-based fabrication as follows,</a:t>
            </a:r>
          </a:p>
          <a:p>
            <a:endParaRPr lang="en-US" altLang="zh-CN" baseline="0" dirty="0" smtClean="0"/>
          </a:p>
          <a:p>
            <a:r>
              <a:rPr lang="en-US" altLang="zh-CN" baseline="0" dirty="0" smtClean="0"/>
              <a:t>This formulation takes(CLICK) the height of the pile and </a:t>
            </a:r>
            <a:r>
              <a:rPr lang="en-US" altLang="zh-CN" baseline="0" dirty="0" smtClean="0"/>
              <a:t>the(CLICK) </a:t>
            </a:r>
            <a:r>
              <a:rPr lang="en-US" altLang="zh-CN" baseline="0" dirty="0" smtClean="0"/>
              <a:t>number of parts into account.</a:t>
            </a:r>
          </a:p>
          <a:p>
            <a:r>
              <a:rPr lang="en-US" altLang="zh-CN" baseline="0" dirty="0" smtClean="0"/>
              <a:t>Our goal is to maximize the objective </a:t>
            </a:r>
            <a:r>
              <a:rPr lang="en-US" altLang="zh-CN" baseline="0" dirty="0" smtClean="0"/>
              <a:t>function to obtain(CLICK) </a:t>
            </a:r>
            <a:r>
              <a:rPr lang="en-US" altLang="zh-CN" baseline="0" dirty="0" smtClean="0"/>
              <a:t>a low pile solution while using a small number of parts.</a:t>
            </a:r>
          </a:p>
          <a:p>
            <a:r>
              <a:rPr lang="en-US" altLang="zh-CN" dirty="0" smtClean="0"/>
              <a:t>The optimal solution for dap  is attained by a full pile, a pile consisting of all parts. </a:t>
            </a:r>
          </a:p>
          <a:p>
            <a:endParaRPr lang="en-US" altLang="zh-CN" dirty="0" smtClean="0"/>
          </a:p>
          <a:p>
            <a:r>
              <a:rPr lang="en-US" altLang="zh-CN" dirty="0" smtClean="0"/>
              <a:t>Then</a:t>
            </a:r>
            <a:r>
              <a:rPr lang="en-US" altLang="zh-CN" baseline="0" dirty="0" smtClean="0"/>
              <a:t>, let us see how we use beam search to search for an optimal solution.</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25</a:t>
            </a:fld>
            <a:endParaRPr lang="zh-CN" altLang="en-US"/>
          </a:p>
        </p:txBody>
      </p:sp>
    </p:spTree>
    <p:extLst>
      <p:ext uri="{BB962C8B-B14F-4D97-AF65-F5344CB8AC3E}">
        <p14:creationId xmlns:p14="http://schemas.microsoft.com/office/powerpoint/2010/main" val="556880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First(CLICK), our global DAP optimization starts with an initial empty partial solution, then search for a full optimal solution move by move(CLICK)(CLICK).</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So as shown here, the search space consists of sequences of moves supported by Dapper</a:t>
            </a: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//Each partial solution to DAP consists of a set of unpacked polycubes and a packed pile in the container consisting of a set of packed polycubes.</a:t>
            </a:r>
          </a:p>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26</a:t>
            </a:fld>
            <a:endParaRPr lang="zh-CN" altLang="en-US"/>
          </a:p>
        </p:txBody>
      </p:sp>
    </p:spTree>
    <p:extLst>
      <p:ext uri="{BB962C8B-B14F-4D97-AF65-F5344CB8AC3E}">
        <p14:creationId xmlns:p14="http://schemas.microsoft.com/office/powerpoint/2010/main" val="1680494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One of the two moves supported by our dapper is PAK(CLICK) </a:t>
            </a:r>
            <a:r>
              <a:rPr lang="en-US" altLang="zh-CN" sz="1200" b="0" i="0" u="none" strike="noStrike" kern="1200" baseline="0" dirty="0" smtClean="0">
                <a:solidFill>
                  <a:schemeClr val="tx1"/>
                </a:solidFill>
                <a:latin typeface="+mn-lt"/>
                <a:ea typeface="+mn-ea"/>
                <a:cs typeface="+mn-cs"/>
              </a:rPr>
              <a:t>move, </a:t>
            </a:r>
            <a:r>
              <a:rPr lang="en-US" altLang="zh-CN" sz="1200" b="0" i="0" u="none" strike="noStrike" kern="1200" baseline="0" dirty="0" smtClean="0">
                <a:solidFill>
                  <a:schemeClr val="tx1"/>
                </a:solidFill>
                <a:latin typeface="+mn-lt"/>
                <a:ea typeface="+mn-ea"/>
                <a:cs typeface="+mn-cs"/>
              </a:rPr>
              <a:t>this move packs a part onto the pile without any cuts.</a:t>
            </a:r>
          </a:p>
          <a:p>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Another move is CAP(CLICK) </a:t>
            </a:r>
            <a:r>
              <a:rPr lang="en-US" altLang="zh-CN" sz="1200" b="0" i="0" u="none" strike="noStrike" kern="1200" baseline="0" dirty="0" smtClean="0">
                <a:solidFill>
                  <a:schemeClr val="tx1"/>
                </a:solidFill>
                <a:latin typeface="+mn-lt"/>
                <a:ea typeface="+mn-ea"/>
                <a:cs typeface="+mn-cs"/>
              </a:rPr>
              <a:t>move, </a:t>
            </a:r>
            <a:r>
              <a:rPr lang="en-US" altLang="zh-CN" sz="1200" b="0" i="0" u="none" strike="noStrike" kern="1200" baseline="0" dirty="0" smtClean="0">
                <a:solidFill>
                  <a:schemeClr val="tx1"/>
                </a:solidFill>
                <a:latin typeface="+mn-lt"/>
                <a:ea typeface="+mn-ea"/>
                <a:cs typeface="+mn-cs"/>
              </a:rPr>
              <a:t>this move cuts a part and packs one of the resulting pieces onto the pile(CLICK)</a:t>
            </a: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All cuts are axis-aligned, straight, and</a:t>
            </a:r>
          </a:p>
          <a:p>
            <a:r>
              <a:rPr lang="en-US" altLang="zh-CN" sz="1200" b="0" i="0" u="none" strike="noStrike" kern="1200" baseline="0" dirty="0" smtClean="0">
                <a:solidFill>
                  <a:schemeClr val="tx1"/>
                </a:solidFill>
                <a:latin typeface="+mn-lt"/>
                <a:ea typeface="+mn-ea"/>
                <a:cs typeface="+mn-cs"/>
              </a:rPr>
              <a:t>result in one and only one additional part. It is easy to see that the</a:t>
            </a:r>
          </a:p>
          <a:p>
            <a:r>
              <a:rPr lang="en-US" altLang="zh-CN" sz="1200" b="0" i="0" u="none" strike="noStrike" kern="1200" baseline="0" dirty="0" smtClean="0">
                <a:solidFill>
                  <a:schemeClr val="tx1"/>
                </a:solidFill>
                <a:latin typeface="+mn-lt"/>
                <a:ea typeface="+mn-ea"/>
                <a:cs typeface="+mn-cs"/>
              </a:rPr>
              <a:t>set of pyramidal polycubes is closed under such cuts.</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27</a:t>
            </a:fld>
            <a:endParaRPr lang="zh-CN" altLang="en-US"/>
          </a:p>
        </p:txBody>
      </p:sp>
    </p:spTree>
    <p:extLst>
      <p:ext uri="{BB962C8B-B14F-4D97-AF65-F5344CB8AC3E}">
        <p14:creationId xmlns:p14="http://schemas.microsoft.com/office/powerpoint/2010/main" val="139048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Then, as we build up a sequence of moves, we need to know how to choose</a:t>
            </a:r>
            <a:r>
              <a:rPr lang="en-US" altLang="zh-CN" baseline="0" dirty="0" smtClean="0"/>
              <a:t> the next move. T</a:t>
            </a:r>
            <a:r>
              <a:rPr lang="en-US" altLang="zh-CN" dirty="0" smtClean="0"/>
              <a:t>he next move chosen should lead us towards a globally best final solution. </a:t>
            </a:r>
          </a:p>
          <a:p>
            <a:endParaRPr lang="en-US" altLang="zh-CN" dirty="0" smtClean="0"/>
          </a:p>
          <a:p>
            <a:r>
              <a:rPr lang="en-US" altLang="zh-CN" dirty="0" smtClean="0"/>
              <a:t>So,</a:t>
            </a:r>
            <a:r>
              <a:rPr lang="en-US" altLang="zh-CN" baseline="0" dirty="0" smtClean="0"/>
              <a:t> h</a:t>
            </a:r>
            <a:r>
              <a:rPr lang="en-US" altLang="zh-CN" dirty="0" smtClean="0"/>
              <a:t>ere we define</a:t>
            </a:r>
            <a:r>
              <a:rPr lang="en-US" altLang="zh-CN" baseline="0" dirty="0" smtClean="0"/>
              <a:t> (CLICK)(CLICK)a priority score to select the candidate next moves when a part q is packed onto the pile P;</a:t>
            </a:r>
            <a:endParaRPr lang="en-US" altLang="zh-CN" dirty="0" smtClean="0"/>
          </a:p>
          <a:p>
            <a:r>
              <a:rPr lang="en-US" altLang="zh-CN" dirty="0" smtClean="0"/>
              <a:t>The first</a:t>
            </a:r>
            <a:r>
              <a:rPr lang="en-US" altLang="zh-CN" baseline="0" dirty="0" smtClean="0"/>
              <a:t> term(CLICK) is a tradeoff between the height gain and the part count after the pack;(CLICK) and for a voxel v in the pile, </a:t>
            </a:r>
            <a:r>
              <a:rPr lang="en-US" altLang="zh-CN" sz="1200" b="0" i="0" u="none" strike="noStrike" kern="1200" baseline="0" dirty="0" smtClean="0">
                <a:solidFill>
                  <a:schemeClr val="tx1"/>
                </a:solidFill>
                <a:latin typeface="+mn-lt"/>
                <a:ea typeface="+mn-ea"/>
                <a:cs typeface="+mn-cs"/>
              </a:rPr>
              <a:t>the height gain</a:t>
            </a:r>
          </a:p>
          <a:p>
            <a:r>
              <a:rPr lang="en-US" altLang="zh-CN" sz="1200" b="0" i="0" u="none" strike="noStrike" kern="1200" baseline="0" dirty="0" smtClean="0">
                <a:solidFill>
                  <a:schemeClr val="tx1"/>
                </a:solidFill>
                <a:latin typeface="+mn-lt"/>
                <a:ea typeface="+mn-ea"/>
                <a:cs typeface="+mn-cs"/>
              </a:rPr>
              <a:t>at v is the difference between the container height H(C) and the actual height of v in the pile.</a:t>
            </a:r>
            <a:endParaRPr lang="en-US" altLang="zh-CN" baseline="0" dirty="0" smtClean="0"/>
          </a:p>
          <a:p>
            <a:r>
              <a:rPr lang="en-US" altLang="zh-CN" baseline="0" dirty="0" smtClean="0"/>
              <a:t>The second term(CLICK) is a weighted penalty for vertical gap in the pile.</a:t>
            </a:r>
          </a:p>
          <a:p>
            <a:endParaRPr lang="en-US" altLang="zh-CN" baseline="0" dirty="0" smtClean="0"/>
          </a:p>
          <a:p>
            <a:r>
              <a:rPr lang="en-US" altLang="zh-CN" baseline="0" dirty="0" smtClean="0"/>
              <a:t>with this priority score definition, (CLICK)the search will prefer more compact packings.</a:t>
            </a:r>
          </a:p>
          <a:p>
            <a:endParaRPr lang="en-US" altLang="zh-CN" baseline="0" dirty="0" smtClean="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28</a:t>
            </a:fld>
            <a:endParaRPr lang="zh-CN" altLang="en-US"/>
          </a:p>
        </p:txBody>
      </p:sp>
    </p:spTree>
    <p:extLst>
      <p:ext uri="{BB962C8B-B14F-4D97-AF65-F5344CB8AC3E}">
        <p14:creationId xmlns:p14="http://schemas.microsoft.com/office/powerpoint/2010/main" val="26584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Generally, we explore the search space for dap using a search tree, through</a:t>
            </a:r>
            <a:r>
              <a:rPr lang="en-US" altLang="zh-CN" baseline="0" dirty="0" smtClean="0"/>
              <a:t> a bounded beam search.</a:t>
            </a:r>
          </a:p>
          <a:p>
            <a:r>
              <a:rPr lang="en-US" altLang="zh-CN" baseline="0" dirty="0" smtClean="0"/>
              <a:t>in each node(CLICK) , The tree stores a partial solution resulted by a cap move or a </a:t>
            </a:r>
            <a:r>
              <a:rPr lang="en-US" altLang="zh-CN" baseline="0" dirty="0" err="1" smtClean="0"/>
              <a:t>pak</a:t>
            </a:r>
            <a:r>
              <a:rPr lang="en-US" altLang="zh-CN" baseline="0" dirty="0" smtClean="0"/>
              <a:t> move. Here, this node is resulted by a </a:t>
            </a:r>
            <a:r>
              <a:rPr lang="en-US" altLang="zh-CN" baseline="0" dirty="0" err="1" smtClean="0"/>
              <a:t>pak</a:t>
            </a:r>
            <a:r>
              <a:rPr lang="en-US" altLang="zh-CN" baseline="0" dirty="0" smtClean="0"/>
              <a:t> move.</a:t>
            </a:r>
          </a:p>
          <a:p>
            <a:endParaRPr lang="en-US" altLang="zh-CN" baseline="0" dirty="0" smtClean="0"/>
          </a:p>
          <a:p>
            <a:r>
              <a:rPr lang="en-US" altLang="zh-CN" baseline="0" dirty="0" smtClean="0"/>
              <a:t>Then at each node, we generate beta(here, just two) children(CLCK) corresponding to the top beta moves according to their priority scores.</a:t>
            </a:r>
          </a:p>
          <a:p>
            <a:r>
              <a:rPr lang="en-US" altLang="zh-CN" baseline="0" dirty="0" smtClean="0"/>
              <a:t>Then via a depth pruning process, we cut off(CLICK) entire subtrees of the search tree by comparing the partial solution with the current best full solution P asterisk, because no further search expansion is necessary beyond this node.</a:t>
            </a:r>
          </a:p>
          <a:p>
            <a:r>
              <a:rPr lang="en-US" altLang="zh-CN" baseline="0" dirty="0" smtClean="0"/>
              <a:t>The search terminates when a prescribed maximum number of attempted moves is reached(CLICK) or when all solutions have been exhausted(CLICK). Then return the current best solution P asterisk.</a:t>
            </a:r>
          </a:p>
          <a:p>
            <a:endParaRPr lang="en-US" altLang="zh-CN" baseline="0" dirty="0" smtClean="0"/>
          </a:p>
          <a:p>
            <a:endParaRPr lang="en-US" altLang="zh-CN" baseline="0" dirty="0" smtClean="0"/>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29</a:t>
            </a:fld>
            <a:endParaRPr lang="zh-CN" altLang="en-US"/>
          </a:p>
        </p:txBody>
      </p:sp>
    </p:spTree>
    <p:extLst>
      <p:ext uri="{BB962C8B-B14F-4D97-AF65-F5344CB8AC3E}">
        <p14:creationId xmlns:p14="http://schemas.microsoft.com/office/powerpoint/2010/main" val="1715385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a:t>
            </a:r>
            <a:r>
              <a:rPr lang="en-US" altLang="zh-CN" baseline="0" dirty="0" smtClean="0"/>
              <a:t> better understand the process of the beam search, we show an animation of the search process. The input shape is decomposed and </a:t>
            </a:r>
            <a:r>
              <a:rPr lang="en-US" altLang="zh-CN" baseline="0" dirty="0" err="1" smtClean="0"/>
              <a:t>voxelized</a:t>
            </a:r>
            <a:r>
              <a:rPr lang="en-US" altLang="zh-CN" baseline="0" dirty="0" smtClean="0"/>
              <a:t> to generate polycubes, and then packed to the container on the right. We show here the winner sequence that leads to the best solution. It is one brunch of the beam search. Note that the polycubes are cut on-the-fly, there is no prescribed set of parts to pack.</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30</a:t>
            </a:fld>
            <a:endParaRPr lang="zh-CN" altLang="en-US"/>
          </a:p>
        </p:txBody>
      </p:sp>
    </p:spTree>
    <p:extLst>
      <p:ext uri="{BB962C8B-B14F-4D97-AF65-F5344CB8AC3E}">
        <p14:creationId xmlns:p14="http://schemas.microsoft.com/office/powerpoint/2010/main" val="92870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framework can be easily adjusted</a:t>
            </a:r>
            <a:r>
              <a:rPr lang="en-US" altLang="zh-CN" baseline="0" dirty="0" smtClean="0"/>
              <a:t> for FDM-based printers</a:t>
            </a:r>
          </a:p>
          <a:p>
            <a:endParaRPr lang="en-US" altLang="zh-CN" baseline="0" dirty="0" smtClean="0"/>
          </a:p>
          <a:p>
            <a:r>
              <a:rPr lang="en-US" altLang="zh-CN" baseline="0" dirty="0" smtClean="0"/>
              <a:t>Unlike the powder-based printers, FDM printer is sensitive to the gap in the pile. The fewer gap there exist, the better. Because the gap will cost extra support material and build time. </a:t>
            </a: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31</a:t>
            </a:fld>
            <a:endParaRPr lang="zh-CN" altLang="en-US"/>
          </a:p>
        </p:txBody>
      </p:sp>
    </p:spTree>
    <p:extLst>
      <p:ext uri="{BB962C8B-B14F-4D97-AF65-F5344CB8AC3E}">
        <p14:creationId xmlns:p14="http://schemas.microsoft.com/office/powerpoint/2010/main" val="336660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So when we formulate the dap for FDM, we should mainly take(CLICK) the gap amount in the pile into account.</a:t>
            </a:r>
          </a:p>
          <a:p>
            <a:r>
              <a:rPr lang="en-US" altLang="zh-CN" baseline="0" dirty="0" smtClean="0"/>
              <a:t>By maximizing the objective function </a:t>
            </a:r>
            <a:r>
              <a:rPr lang="en-US" altLang="zh-CN" baseline="0" dirty="0" err="1" smtClean="0"/>
              <a:t>Ofdm</a:t>
            </a:r>
            <a:r>
              <a:rPr lang="en-US" altLang="zh-CN" baseline="0" dirty="0" smtClean="0"/>
              <a:t>(P) </a:t>
            </a:r>
            <a:r>
              <a:rPr lang="en-US" altLang="zh-CN" baseline="0" dirty="0" smtClean="0"/>
              <a:t>as described here, we aim to find(CLICK) piles with few gap while using a small number of parts</a:t>
            </a: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32</a:t>
            </a:fld>
            <a:endParaRPr lang="zh-CN" altLang="en-US"/>
          </a:p>
        </p:txBody>
      </p:sp>
    </p:spTree>
    <p:extLst>
      <p:ext uri="{BB962C8B-B14F-4D97-AF65-F5344CB8AC3E}">
        <p14:creationId xmlns:p14="http://schemas.microsoft.com/office/powerpoint/2010/main" val="2895859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priority score(CLICK) for global dap of </a:t>
            </a:r>
            <a:r>
              <a:rPr lang="en-US" altLang="zh-CN" baseline="0" dirty="0" err="1" smtClean="0"/>
              <a:t>fdm</a:t>
            </a:r>
            <a:r>
              <a:rPr lang="en-US" altLang="zh-CN" baseline="0" dirty="0" smtClean="0"/>
              <a:t> is the same as powder-based printers.</a:t>
            </a:r>
          </a:p>
          <a:p>
            <a:endParaRPr lang="en-US" altLang="zh-CN" baseline="0" dirty="0" smtClean="0"/>
          </a:p>
          <a:p>
            <a:r>
              <a:rPr lang="en-US" altLang="zh-CN" baseline="0" dirty="0" smtClean="0"/>
              <a:t>But we only need to change the way we count the vertical gap(CLICK). </a:t>
            </a:r>
          </a:p>
          <a:p>
            <a:r>
              <a:rPr lang="en-US" altLang="zh-CN" baseline="0" dirty="0" smtClean="0"/>
              <a:t>Given a current pile(CLICK), </a:t>
            </a:r>
          </a:p>
          <a:p>
            <a:r>
              <a:rPr lang="en-US" altLang="zh-CN" baseline="0" dirty="0" smtClean="0"/>
              <a:t>As the gap voxels shows in slash, the way we count the vertical gap for powder-based(CLICK) printer is illustrated in figure(b), which will make dapper prefer lower piles; </a:t>
            </a:r>
          </a:p>
          <a:p>
            <a:r>
              <a:rPr lang="en-US" altLang="zh-CN" baseline="0" dirty="0" smtClean="0"/>
              <a:t>The way we count the vertical gap for FDM-based(CLICK) printer is illustrated in figure(c), which will make dapper prefer piles with fewer overhang.</a:t>
            </a: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33</a:t>
            </a:fld>
            <a:endParaRPr lang="zh-CN" altLang="en-US"/>
          </a:p>
        </p:txBody>
      </p:sp>
    </p:spTree>
    <p:extLst>
      <p:ext uri="{BB962C8B-B14F-4D97-AF65-F5344CB8AC3E}">
        <p14:creationId xmlns:p14="http://schemas.microsoft.com/office/powerpoint/2010/main" val="2014667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a:t>
            </a:r>
            <a:r>
              <a:rPr lang="en-US" altLang="zh-CN" baseline="0" dirty="0" smtClean="0"/>
              <a:t> dap framework can also easily incorporate some fabrication constraints. Such as, (CLICK)cut area</a:t>
            </a:r>
            <a:r>
              <a:rPr lang="en-US" altLang="zh-CN" baseline="0" smtClean="0"/>
              <a:t>, (CLICK)part </a:t>
            </a:r>
            <a:r>
              <a:rPr lang="en-US" altLang="zh-CN" baseline="0" dirty="0" smtClean="0"/>
              <a:t>volume </a:t>
            </a:r>
            <a:r>
              <a:rPr lang="en-US" altLang="zh-CN" baseline="0" smtClean="0"/>
              <a:t>and (CLICK)part </a:t>
            </a:r>
            <a:r>
              <a:rPr lang="en-US" altLang="zh-CN" baseline="0" dirty="0" smtClean="0"/>
              <a:t>thickness.</a:t>
            </a:r>
            <a:endParaRPr lang="en-US" altLang="zh-CN" dirty="0" smtClean="0"/>
          </a:p>
          <a:p>
            <a:r>
              <a:rPr lang="en-US" altLang="zh-CN" dirty="0" smtClean="0"/>
              <a:t>Simply, by thresholding</a:t>
            </a:r>
            <a:r>
              <a:rPr lang="en-US" altLang="zh-CN" baseline="0" dirty="0" smtClean="0"/>
              <a:t>(CLICK)(CLICK)  when selecting candidate cap moves during the solution search, we can add these constraints into our framework.</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34</a:t>
            </a:fld>
            <a:endParaRPr lang="zh-CN" altLang="en-US"/>
          </a:p>
        </p:txBody>
      </p:sp>
    </p:spTree>
    <p:extLst>
      <p:ext uri="{BB962C8B-B14F-4D97-AF65-F5344CB8AC3E}">
        <p14:creationId xmlns:p14="http://schemas.microsoft.com/office/powerpoint/2010/main" val="211858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 last,</a:t>
            </a:r>
            <a:r>
              <a:rPr lang="en-US" altLang="zh-CN" baseline="0" dirty="0" smtClean="0"/>
              <a:t> we have a local refinement process to make the pile obtained in the global DAP lower and tighter.</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35</a:t>
            </a:fld>
            <a:endParaRPr lang="zh-CN" altLang="en-US"/>
          </a:p>
        </p:txBody>
      </p:sp>
    </p:spTree>
    <p:extLst>
      <p:ext uri="{BB962C8B-B14F-4D97-AF65-F5344CB8AC3E}">
        <p14:creationId xmlns:p14="http://schemas.microsoft.com/office/powerpoint/2010/main" val="3203443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At this step, Now we have N pieces(CLICK) obtained</a:t>
            </a:r>
          </a:p>
          <a:p>
            <a:r>
              <a:rPr lang="en-US" altLang="zh-CN" sz="1200" b="0" i="0" u="none" strike="noStrike" kern="1200" baseline="0" dirty="0" smtClean="0">
                <a:solidFill>
                  <a:schemeClr val="tx1"/>
                </a:solidFill>
                <a:latin typeface="+mn-lt"/>
                <a:ea typeface="+mn-ea"/>
                <a:cs typeface="+mn-cs"/>
              </a:rPr>
              <a:t>from global DAP.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Then we seek to optimize for a rigid transformation for each piece to further improve the pile(</a:t>
            </a:r>
            <a:r>
              <a:rPr lang="en-US" altLang="zh-CN" sz="1200" b="0" i="0" u="none" strike="noStrike" kern="1200" baseline="0" dirty="0" err="1" smtClean="0">
                <a:solidFill>
                  <a:schemeClr val="tx1"/>
                </a:solidFill>
                <a:latin typeface="+mn-lt"/>
                <a:ea typeface="+mn-ea"/>
                <a:cs typeface="+mn-cs"/>
              </a:rPr>
              <a:t>CLick</a:t>
            </a:r>
            <a:r>
              <a:rPr lang="en-US" altLang="zh-CN" sz="1200" b="0" i="0" u="none" strike="noStrike" kern="1200" baseline="0" dirty="0" smtClean="0">
                <a:solidFill>
                  <a:schemeClr val="tx1"/>
                </a:solidFill>
                <a:latin typeface="+mn-lt"/>
                <a:ea typeface="+mn-ea"/>
                <a:cs typeface="+mn-cs"/>
              </a:rPr>
              <a:t>), to make the pile lower and more compact.</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36</a:t>
            </a:fld>
            <a:endParaRPr lang="zh-CN" altLang="en-US"/>
          </a:p>
        </p:txBody>
      </p:sp>
    </p:spTree>
    <p:extLst>
      <p:ext uri="{BB962C8B-B14F-4D97-AF65-F5344CB8AC3E}">
        <p14:creationId xmlns:p14="http://schemas.microsoft.com/office/powerpoint/2010/main" val="1781207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formulate this local refinement as a optimization problem under bounding constraint and non-penetration constraint.</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aim to minimize the objective function as follows(CLICK).</a:t>
            </a:r>
          </a:p>
          <a:p>
            <a:r>
              <a:rPr lang="en-US" altLang="zh-CN" sz="1200" b="0" i="0" u="none" strike="noStrike" kern="1200" baseline="0" dirty="0" smtClean="0">
                <a:solidFill>
                  <a:schemeClr val="tx1"/>
                </a:solidFill>
                <a:latin typeface="+mn-lt"/>
                <a:ea typeface="+mn-ea"/>
                <a:cs typeface="+mn-cs"/>
              </a:rPr>
              <a:t> It has two terms, one for the height of the pile, one for the gap in the pile.</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This optimization problem is hard to solve due to the nonlinearity of the rigid transformations</a:t>
            </a:r>
          </a:p>
          <a:p>
            <a:r>
              <a:rPr lang="en-US" altLang="zh-CN" sz="1200" b="0" i="0" u="none" strike="noStrike" kern="1200" baseline="0" dirty="0" smtClean="0">
                <a:solidFill>
                  <a:schemeClr val="tx1"/>
                </a:solidFill>
                <a:latin typeface="+mn-lt"/>
                <a:ea typeface="+mn-ea"/>
                <a:cs typeface="+mn-cs"/>
              </a:rPr>
              <a:t>We propose to optimize sequentially, then by(CLICK) optimization via iterative linear programming, (CLICK)we can obtain a lower and tighter pile after local refinement</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37</a:t>
            </a:fld>
            <a:endParaRPr lang="zh-CN" altLang="en-US"/>
          </a:p>
        </p:txBody>
      </p:sp>
    </p:spTree>
    <p:extLst>
      <p:ext uri="{BB962C8B-B14F-4D97-AF65-F5344CB8AC3E}">
        <p14:creationId xmlns:p14="http://schemas.microsoft.com/office/powerpoint/2010/main" val="4021908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let’s see some results.</a:t>
            </a:r>
          </a:p>
          <a:p>
            <a:r>
              <a:rPr lang="en-US" altLang="zh-CN" dirty="0" smtClean="0"/>
              <a:t>The print volume setting for our </a:t>
            </a:r>
            <a:r>
              <a:rPr lang="en-US" altLang="zh-CN" baseline="0" dirty="0" smtClean="0"/>
              <a:t>results is A rectangular cuboid with a square base</a:t>
            </a:r>
          </a:p>
          <a:p>
            <a:r>
              <a:rPr lang="en-US" altLang="zh-CN" baseline="0" dirty="0" smtClean="0"/>
              <a:t>In 2D and 3D, The length </a:t>
            </a:r>
            <a:r>
              <a:rPr lang="en-US" altLang="zh-CN" baseline="0" dirty="0" err="1" smtClean="0"/>
              <a:t>Lmax</a:t>
            </a:r>
            <a:r>
              <a:rPr lang="en-US" altLang="zh-CN" baseline="0" dirty="0" smtClean="0"/>
              <a:t> of the base side is calculated as follows , </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38</a:t>
            </a:fld>
            <a:endParaRPr lang="zh-CN" altLang="en-US"/>
          </a:p>
        </p:txBody>
      </p:sp>
    </p:spTree>
    <p:extLst>
      <p:ext uri="{BB962C8B-B14F-4D97-AF65-F5344CB8AC3E}">
        <p14:creationId xmlns:p14="http://schemas.microsoft.com/office/powerpoint/2010/main" val="2399106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This is 2D gallery of our results.</a:t>
            </a:r>
          </a:p>
          <a:p>
            <a:r>
              <a:rPr lang="en-US" altLang="zh-CN" sz="1200" b="0" i="0" u="none" strike="noStrike" kern="1200" baseline="0" dirty="0" smtClean="0">
                <a:solidFill>
                  <a:schemeClr val="tx1"/>
                </a:solidFill>
                <a:latin typeface="+mn-lt"/>
                <a:ea typeface="+mn-ea"/>
                <a:cs typeface="+mn-cs"/>
              </a:rPr>
              <a:t>All results are obtained </a:t>
            </a:r>
            <a:r>
              <a:rPr lang="en-US" altLang="zh-CN" sz="1200" b="0" i="0" u="none" strike="noStrike" kern="1200" baseline="0" dirty="0" smtClean="0">
                <a:solidFill>
                  <a:schemeClr val="tx1"/>
                </a:solidFill>
                <a:latin typeface="+mn-lt"/>
                <a:ea typeface="+mn-ea"/>
                <a:cs typeface="+mn-cs"/>
              </a:rPr>
              <a:t>with the </a:t>
            </a:r>
            <a:r>
              <a:rPr lang="en-US" altLang="zh-CN" sz="1200" b="0" i="0" u="none" strike="noStrike" kern="1200" baseline="0" dirty="0" smtClean="0">
                <a:solidFill>
                  <a:schemeClr val="tx1"/>
                </a:solidFill>
                <a:latin typeface="+mn-lt"/>
                <a:ea typeface="+mn-ea"/>
                <a:cs typeface="+mn-cs"/>
              </a:rPr>
              <a:t>same </a:t>
            </a:r>
            <a:r>
              <a:rPr lang="en-US" altLang="zh-CN" sz="1200" b="0" i="0" u="none" strike="noStrike" kern="1200" baseline="0" dirty="0" smtClean="0">
                <a:solidFill>
                  <a:schemeClr val="tx1"/>
                </a:solidFill>
                <a:latin typeface="+mn-lt"/>
                <a:ea typeface="+mn-ea"/>
                <a:cs typeface="+mn-cs"/>
              </a:rPr>
              <a:t>parameter </a:t>
            </a:r>
            <a:r>
              <a:rPr lang="en-US" altLang="zh-CN" sz="1200" b="0" i="0" u="none" strike="noStrike" kern="1200" baseline="0" dirty="0" smtClean="0">
                <a:solidFill>
                  <a:schemeClr val="tx1"/>
                </a:solidFill>
                <a:latin typeface="+mn-lt"/>
                <a:ea typeface="+mn-ea"/>
                <a:cs typeface="+mn-cs"/>
              </a:rPr>
              <a:t>setting</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39</a:t>
            </a:fld>
            <a:endParaRPr lang="zh-CN" altLang="en-US"/>
          </a:p>
        </p:txBody>
      </p:sp>
    </p:spTree>
    <p:extLst>
      <p:ext uri="{BB962C8B-B14F-4D97-AF65-F5344CB8AC3E}">
        <p14:creationId xmlns:p14="http://schemas.microsoft.com/office/powerpoint/2010/main" val="676610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Here is the 3D gallery , All results are obtained </a:t>
            </a:r>
            <a:r>
              <a:rPr lang="en-US" altLang="zh-CN" sz="1200" b="0" i="0" u="none" strike="noStrike" kern="1200" baseline="0" dirty="0" smtClean="0">
                <a:solidFill>
                  <a:schemeClr val="tx1"/>
                </a:solidFill>
                <a:latin typeface="+mn-lt"/>
                <a:ea typeface="+mn-ea"/>
                <a:cs typeface="+mn-cs"/>
              </a:rPr>
              <a:t>with the </a:t>
            </a:r>
            <a:r>
              <a:rPr lang="en-US" altLang="zh-CN" sz="1200" b="0" i="0" u="none" strike="noStrike" kern="1200" baseline="0" dirty="0" smtClean="0">
                <a:solidFill>
                  <a:schemeClr val="tx1"/>
                </a:solidFill>
                <a:latin typeface="+mn-lt"/>
                <a:ea typeface="+mn-ea"/>
                <a:cs typeface="+mn-cs"/>
              </a:rPr>
              <a:t>same </a:t>
            </a:r>
            <a:r>
              <a:rPr lang="en-US" altLang="zh-CN" sz="1200" b="0" i="0" u="none" strike="noStrike" kern="1200" baseline="0" dirty="0" smtClean="0">
                <a:solidFill>
                  <a:schemeClr val="tx1"/>
                </a:solidFill>
                <a:latin typeface="+mn-lt"/>
                <a:ea typeface="+mn-ea"/>
                <a:cs typeface="+mn-cs"/>
              </a:rPr>
              <a:t>parameter </a:t>
            </a:r>
            <a:r>
              <a:rPr lang="en-US" altLang="zh-CN" sz="1200" b="0" i="0" u="none" strike="noStrike" kern="1200" baseline="0" dirty="0" smtClean="0">
                <a:solidFill>
                  <a:schemeClr val="tx1"/>
                </a:solidFill>
                <a:latin typeface="+mn-lt"/>
                <a:ea typeface="+mn-ea"/>
                <a:cs typeface="+mn-cs"/>
              </a:rPr>
              <a:t>setting</a:t>
            </a:r>
            <a:endParaRPr lang="zh-CN" altLang="en-US" dirty="0" smtClean="0"/>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show the input shape, the final decomposition and packing, and a photograph of the fabricated pieces</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40</a:t>
            </a:fld>
            <a:endParaRPr lang="zh-CN" altLang="en-US"/>
          </a:p>
        </p:txBody>
      </p:sp>
    </p:spTree>
    <p:extLst>
      <p:ext uri="{BB962C8B-B14F-4D97-AF65-F5344CB8AC3E}">
        <p14:creationId xmlns:p14="http://schemas.microsoft.com/office/powerpoint/2010/main" val="691250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Here we show assembled 3D objects from the 3D gallery after gluing the pieces</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41</a:t>
            </a:fld>
            <a:endParaRPr lang="zh-CN" altLang="en-US"/>
          </a:p>
        </p:txBody>
      </p:sp>
    </p:spTree>
    <p:extLst>
      <p:ext uri="{BB962C8B-B14F-4D97-AF65-F5344CB8AC3E}">
        <p14:creationId xmlns:p14="http://schemas.microsoft.com/office/powerpoint/2010/main" val="53463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Here we show contrasting DAP results without and with fabrication constraints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As shown in the right column(CLICK), the small cuts, small parts and thin structures are eliminated after we add the constraints.</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42</a:t>
            </a:fld>
            <a:endParaRPr lang="zh-CN" altLang="en-US"/>
          </a:p>
        </p:txBody>
      </p:sp>
    </p:spTree>
    <p:extLst>
      <p:ext uri="{BB962C8B-B14F-4D97-AF65-F5344CB8AC3E}">
        <p14:creationId xmlns:p14="http://schemas.microsoft.com/office/powerpoint/2010/main" val="2556054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Here we also show some FDM printings after we adjust our dapper for FDM-based printers. </a:t>
            </a: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43</a:t>
            </a:fld>
            <a:endParaRPr lang="zh-CN" altLang="en-US"/>
          </a:p>
        </p:txBody>
      </p:sp>
    </p:spTree>
    <p:extLst>
      <p:ext uri="{BB962C8B-B14F-4D97-AF65-F5344CB8AC3E}">
        <p14:creationId xmlns:p14="http://schemas.microsoft.com/office/powerpoint/2010/main" val="213490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also compare our dapper with previous work -- packmerger.</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can see that Dapper generally outperforms PackMerger on height and gap reduction when the part number varies.</a:t>
            </a:r>
          </a:p>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44</a:t>
            </a:fld>
            <a:endParaRPr lang="zh-CN" altLang="en-US"/>
          </a:p>
        </p:txBody>
      </p:sp>
    </p:spTree>
    <p:extLst>
      <p:ext uri="{BB962C8B-B14F-4D97-AF65-F5344CB8AC3E}">
        <p14:creationId xmlns:p14="http://schemas.microsoft.com/office/powerpoint/2010/main" val="3978791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conclude,</a:t>
            </a:r>
          </a:p>
          <a:p>
            <a:endParaRPr lang="en-US" altLang="zh-CN" dirty="0" smtClean="0"/>
          </a:p>
          <a:p>
            <a:r>
              <a:rPr lang="en-US" altLang="zh-CN" dirty="0" smtClean="0"/>
              <a:t>We pose the dap problem for 3D printing, (CLICK)decompose and pack simultaneously is a much harder problem than each one alone,</a:t>
            </a:r>
            <a:r>
              <a:rPr lang="en-US" altLang="zh-CN" baseline="0" dirty="0" smtClean="0"/>
              <a:t> </a:t>
            </a:r>
          </a:p>
          <a:p>
            <a:endParaRPr lang="en-US" altLang="zh-CN" baseline="0" dirty="0" smtClean="0"/>
          </a:p>
          <a:p>
            <a:r>
              <a:rPr lang="en-US" altLang="zh-CN" baseline="0" dirty="0" smtClean="0"/>
              <a:t>(CLICK)DAP represents not one but a new class of optimization problems,</a:t>
            </a:r>
          </a:p>
          <a:p>
            <a:endParaRPr lang="en-US" altLang="zh-CN" baseline="0" dirty="0" smtClean="0"/>
          </a:p>
          <a:p>
            <a:r>
              <a:rPr lang="en-US" altLang="zh-CN" baseline="0" dirty="0" smtClean="0"/>
              <a:t>(CLICK)And We offer a preliminary solution to solve this extremely hard problem.</a:t>
            </a:r>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45</a:t>
            </a:fld>
            <a:endParaRPr lang="zh-CN" altLang="en-US"/>
          </a:p>
        </p:txBody>
      </p:sp>
    </p:spTree>
    <p:extLst>
      <p:ext uri="{BB962C8B-B14F-4D97-AF65-F5344CB8AC3E}">
        <p14:creationId xmlns:p14="http://schemas.microsoft.com/office/powerpoint/2010/main" val="891596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For the limitations,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1. (CLICK)Our dapper is limited by the voxelization, which may lead to rough bounds for sharp parts and disallow certain compact packing solutions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And(CLICK) our dapper use the pyramidal primitives, in some cases, pyramidal primitives are not always suitable for all types of input geometry. (CLICK)Objects with thin structures do not induce small pyramidal decomposition to initialize dapper.</a:t>
            </a:r>
          </a:p>
          <a:p>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46</a:t>
            </a:fld>
            <a:endParaRPr lang="zh-CN" altLang="en-US"/>
          </a:p>
        </p:txBody>
      </p:sp>
    </p:spTree>
    <p:extLst>
      <p:ext uri="{BB962C8B-B14F-4D97-AF65-F5344CB8AC3E}">
        <p14:creationId xmlns:p14="http://schemas.microsoft.com/office/powerpoint/2010/main" val="670184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47</a:t>
            </a:fld>
            <a:endParaRPr lang="zh-CN" altLang="en-US"/>
          </a:p>
        </p:txBody>
      </p:sp>
    </p:spTree>
    <p:extLst>
      <p:ext uri="{BB962C8B-B14F-4D97-AF65-F5344CB8AC3E}">
        <p14:creationId xmlns:p14="http://schemas.microsoft.com/office/powerpoint/2010/main" val="2405847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There are</a:t>
            </a:r>
            <a:r>
              <a:rPr lang="en-US" altLang="zh-CN" baseline="0" dirty="0" smtClean="0"/>
              <a:t> 5 parameters in our dap core algorithm,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Users can tune these parameters to get different results.</a:t>
            </a:r>
            <a:endParaRPr lang="zh-CN" altLang="en-US" dirty="0" smtClean="0"/>
          </a:p>
          <a:p>
            <a:endParaRPr lang="en-US" altLang="zh-CN" baseline="0" dirty="0" smtClean="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48</a:t>
            </a:fld>
            <a:endParaRPr lang="zh-CN" altLang="en-US"/>
          </a:p>
        </p:txBody>
      </p:sp>
    </p:spTree>
    <p:extLst>
      <p:ext uri="{BB962C8B-B14F-4D97-AF65-F5344CB8AC3E}">
        <p14:creationId xmlns:p14="http://schemas.microsoft.com/office/powerpoint/2010/main" val="304248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5</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6</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Why is dap so hard?</a:t>
            </a:r>
          </a:p>
          <a:p>
            <a:r>
              <a:rPr lang="en-US" altLang="zh-CN" dirty="0" smtClean="0"/>
              <a:t>Because Each of the two problems(D and P) is very difficult on its own. (CLICK) Combining the two problems is likely to increase the problem’s complexity.</a:t>
            </a:r>
          </a:p>
          <a:p>
            <a:endParaRPr lang="en-US" altLang="zh-CN" dirty="0" smtClean="0"/>
          </a:p>
          <a:p>
            <a:r>
              <a:rPr lang="en-US" altLang="zh-CN" dirty="0" smtClean="0"/>
              <a:t>And in DAP</a:t>
            </a:r>
            <a:r>
              <a:rPr lang="en-US" altLang="zh-CN" baseline="0" dirty="0" smtClean="0"/>
              <a:t> problem, </a:t>
            </a:r>
            <a:r>
              <a:rPr lang="en-US" altLang="zh-CN" dirty="0" smtClean="0"/>
              <a:t>(CLICK) </a:t>
            </a:r>
            <a:r>
              <a:rPr lang="en-US" altLang="zh-CN" baseline="0" dirty="0" smtClean="0"/>
              <a:t>there is no prescribed set of parts to pack, </a:t>
            </a:r>
            <a:r>
              <a:rPr lang="en-US" altLang="zh-CN" dirty="0" smtClean="0"/>
              <a:t>(CLICK) </a:t>
            </a:r>
            <a:r>
              <a:rPr lang="en-US" altLang="zh-CN" baseline="0" dirty="0" smtClean="0"/>
              <a:t>no pre-determined part property to drive the decomposition.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7</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Why is dap so hard?</a:t>
            </a:r>
          </a:p>
          <a:p>
            <a:r>
              <a:rPr lang="en-US" altLang="zh-CN" dirty="0" smtClean="0"/>
              <a:t>Because Each of the two problems(D and P) is very difficult on its own. (CLICK) Combining the two problems is likely to increase the problem’s complexity.</a:t>
            </a:r>
          </a:p>
          <a:p>
            <a:endParaRPr lang="en-US" altLang="zh-CN" dirty="0" smtClean="0"/>
          </a:p>
          <a:p>
            <a:r>
              <a:rPr lang="en-US" altLang="zh-CN" dirty="0" smtClean="0"/>
              <a:t>And in DAP</a:t>
            </a:r>
            <a:r>
              <a:rPr lang="en-US" altLang="zh-CN" baseline="0" dirty="0" smtClean="0"/>
              <a:t> problem, </a:t>
            </a:r>
            <a:r>
              <a:rPr lang="en-US" altLang="zh-CN" dirty="0" smtClean="0"/>
              <a:t>(CLICK) </a:t>
            </a:r>
            <a:r>
              <a:rPr lang="en-US" altLang="zh-CN" baseline="0" dirty="0" smtClean="0"/>
              <a:t>there is no prescribed set of parts to pack, </a:t>
            </a:r>
            <a:r>
              <a:rPr lang="en-US" altLang="zh-CN" dirty="0" smtClean="0"/>
              <a:t>(CLICK) </a:t>
            </a:r>
            <a:r>
              <a:rPr lang="en-US" altLang="zh-CN" baseline="0" dirty="0" smtClean="0"/>
              <a:t>no pre-determined part property to drive the decomposition.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8</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Why is dap so hard?</a:t>
            </a:r>
          </a:p>
          <a:p>
            <a:r>
              <a:rPr lang="en-US" altLang="zh-CN" dirty="0" smtClean="0"/>
              <a:t>Because Each of the two problems(D and P) is very difficult on its own. (CLICK) Combining the two problems is likely to increase the problem’s complexity.</a:t>
            </a:r>
          </a:p>
          <a:p>
            <a:endParaRPr lang="en-US" altLang="zh-CN" dirty="0" smtClean="0"/>
          </a:p>
          <a:p>
            <a:r>
              <a:rPr lang="en-US" altLang="zh-CN" dirty="0" smtClean="0"/>
              <a:t>And in DAP</a:t>
            </a:r>
            <a:r>
              <a:rPr lang="en-US" altLang="zh-CN" baseline="0" dirty="0" smtClean="0"/>
              <a:t> problem, </a:t>
            </a:r>
            <a:r>
              <a:rPr lang="en-US" altLang="zh-CN" dirty="0" smtClean="0"/>
              <a:t>(CLICK) </a:t>
            </a:r>
            <a:r>
              <a:rPr lang="en-US" altLang="zh-CN" baseline="0" dirty="0" smtClean="0"/>
              <a:t>there is no prescribed set of parts to pack, </a:t>
            </a:r>
            <a:r>
              <a:rPr lang="en-US" altLang="zh-CN" dirty="0" smtClean="0"/>
              <a:t>(CLICK) </a:t>
            </a:r>
            <a:r>
              <a:rPr lang="en-US" altLang="zh-CN" baseline="0" dirty="0" smtClean="0"/>
              <a:t>no pre-determined part property to drive the decomposition.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DF1F3E7-B3D0-4C36-A141-25124C18B2C3}" type="slidenum">
              <a:rPr lang="zh-CN" altLang="en-US" smtClean="0"/>
              <a:pPr/>
              <a:t>9</a:t>
            </a:fld>
            <a:endParaRPr lang="zh-CN" altLang="en-US"/>
          </a:p>
        </p:txBody>
      </p:sp>
    </p:spTree>
    <p:extLst>
      <p:ext uri="{BB962C8B-B14F-4D97-AF65-F5344CB8AC3E}">
        <p14:creationId xmlns:p14="http://schemas.microsoft.com/office/powerpoint/2010/main" val="102812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995391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317744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368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280696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50482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84529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62920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11043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3650928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45083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98D8BE4-989A-4DEE-9F82-FBC0D22B48D5}" type="datetimeFigureOut">
              <a:rPr lang="zh-CN" altLang="en-US" smtClean="0"/>
              <a:pPr/>
              <a:t>2015/10/31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6203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D8BE4-989A-4DEE-9F82-FBC0D22B48D5}" type="datetimeFigureOut">
              <a:rPr lang="zh-CN" altLang="en-US" smtClean="0"/>
              <a:pPr/>
              <a:t>2015/10/31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C27F5-EAA0-44A1-8174-AD3986E63DE9}" type="slidenum">
              <a:rPr lang="zh-CN" altLang="en-US" smtClean="0"/>
              <a:pPr/>
              <a:t>‹#›</a:t>
            </a:fld>
            <a:endParaRPr lang="zh-CN" altLang="en-US"/>
          </a:p>
        </p:txBody>
      </p:sp>
    </p:spTree>
    <p:extLst>
      <p:ext uri="{BB962C8B-B14F-4D97-AF65-F5344CB8AC3E}">
        <p14:creationId xmlns:p14="http://schemas.microsoft.com/office/powerpoint/2010/main" val="2718691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0.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png"/><Relationship Id="rId5" Type="http://schemas.openxmlformats.org/officeDocument/2006/relationships/image" Target="../media/image6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95451"/>
            <a:ext cx="9144000" cy="1892644"/>
          </a:xfrm>
        </p:spPr>
        <p:txBody>
          <a:bodyPr>
            <a:normAutofit/>
          </a:bodyPr>
          <a:lstStyle/>
          <a:p>
            <a:r>
              <a:rPr lang="en-US" altLang="zh-CN" sz="4800" b="1" dirty="0"/>
              <a:t>Dapper: Decompose-and-Pack for 3D Printing</a:t>
            </a:r>
            <a:endParaRPr lang="zh-CN" altLang="en-US" sz="4800" dirty="0"/>
          </a:p>
        </p:txBody>
      </p:sp>
      <p:sp>
        <p:nvSpPr>
          <p:cNvPr id="3" name="副标题 2"/>
          <p:cNvSpPr>
            <a:spLocks noGrp="1"/>
          </p:cNvSpPr>
          <p:nvPr>
            <p:ph type="subTitle" idx="1"/>
          </p:nvPr>
        </p:nvSpPr>
        <p:spPr>
          <a:xfrm>
            <a:off x="392885" y="4020010"/>
            <a:ext cx="11466762" cy="1237790"/>
          </a:xfrm>
        </p:spPr>
        <p:txBody>
          <a:bodyPr>
            <a:normAutofit/>
          </a:bodyPr>
          <a:lstStyle/>
          <a:p>
            <a:pPr>
              <a:spcBef>
                <a:spcPts val="3000"/>
              </a:spcBef>
            </a:pPr>
            <a:r>
              <a:rPr lang="en-US" altLang="zh-CN" b="1" dirty="0" err="1" smtClean="0"/>
              <a:t>Xuelin</a:t>
            </a:r>
            <a:r>
              <a:rPr lang="en-US" altLang="zh-CN" b="1" dirty="0" smtClean="0"/>
              <a:t> Chen  </a:t>
            </a:r>
            <a:r>
              <a:rPr lang="en-US" altLang="zh-CN" dirty="0" smtClean="0"/>
              <a:t>    </a:t>
            </a:r>
            <a:r>
              <a:rPr lang="en-US" altLang="zh-CN" b="1" dirty="0" smtClean="0"/>
              <a:t>Hao (Richard) Zhang       </a:t>
            </a:r>
            <a:r>
              <a:rPr lang="en-US" altLang="zh-CN" dirty="0" err="1" smtClean="0"/>
              <a:t>Jinjie</a:t>
            </a:r>
            <a:r>
              <a:rPr lang="en-US" altLang="zh-CN" dirty="0" smtClean="0"/>
              <a:t> Lin       </a:t>
            </a:r>
            <a:r>
              <a:rPr lang="en-US" altLang="zh-CN" dirty="0" err="1" smtClean="0"/>
              <a:t>Ruizhen</a:t>
            </a:r>
            <a:r>
              <a:rPr lang="en-US" altLang="zh-CN" dirty="0" smtClean="0"/>
              <a:t> Hu</a:t>
            </a:r>
          </a:p>
          <a:p>
            <a:r>
              <a:rPr lang="en-US" altLang="zh-CN" dirty="0"/>
              <a:t>Lin </a:t>
            </a:r>
            <a:r>
              <a:rPr lang="en-US" altLang="zh-CN" dirty="0" smtClean="0"/>
              <a:t>Lu      </a:t>
            </a:r>
            <a:r>
              <a:rPr lang="en-US" altLang="zh-CN" dirty="0" err="1" smtClean="0"/>
              <a:t>Qixing</a:t>
            </a:r>
            <a:r>
              <a:rPr lang="en-US" altLang="zh-CN" dirty="0" smtClean="0"/>
              <a:t> Huang      </a:t>
            </a:r>
            <a:r>
              <a:rPr lang="en-US" altLang="zh-CN" dirty="0" err="1" smtClean="0"/>
              <a:t>Bedrich</a:t>
            </a:r>
            <a:r>
              <a:rPr lang="en-US" altLang="zh-CN" dirty="0" smtClean="0"/>
              <a:t> Benes      Daniel Cohen-or      </a:t>
            </a:r>
            <a:r>
              <a:rPr lang="en-US" altLang="zh-CN" dirty="0" err="1" smtClean="0"/>
              <a:t>Baoquan</a:t>
            </a:r>
            <a:r>
              <a:rPr lang="en-US" altLang="zh-CN" dirty="0" smtClean="0"/>
              <a:t> Chen</a:t>
            </a:r>
            <a:endParaRPr lang="zh-CN" altLang="en-US" dirty="0"/>
          </a:p>
        </p:txBody>
      </p:sp>
      <p:pic>
        <p:nvPicPr>
          <p:cNvPr id="1026" name="Picture 2" descr="http://www.sdu.edu.cn/2010/images/x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822" y="5545787"/>
            <a:ext cx="975066" cy="975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64388" y="5767733"/>
            <a:ext cx="1132189" cy="579566"/>
          </a:xfrm>
          <a:prstGeom prst="rect">
            <a:avLst/>
          </a:prstGeom>
        </p:spPr>
      </p:pic>
      <p:pic>
        <p:nvPicPr>
          <p:cNvPr id="6"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10967" y="5518378"/>
            <a:ext cx="719444" cy="930316"/>
          </a:xfrm>
          <a:prstGeom prst="rect">
            <a:avLst/>
          </a:prstGeom>
        </p:spPr>
      </p:pic>
      <p:pic>
        <p:nvPicPr>
          <p:cNvPr id="1028" name="Picture 4" descr="http://www.healthinformaticslab.org/images/siat-logo-short.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8813" y="5527514"/>
            <a:ext cx="990020" cy="994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tic.edu/i/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102" y="5518377"/>
            <a:ext cx="957726" cy="95772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8"/>
          <a:stretch>
            <a:fillRect/>
          </a:stretch>
        </p:blipFill>
        <p:spPr>
          <a:xfrm>
            <a:off x="3452609" y="162669"/>
            <a:ext cx="5286781" cy="1202326"/>
          </a:xfrm>
          <a:prstGeom prst="rect">
            <a:avLst/>
          </a:prstGeom>
        </p:spPr>
      </p:pic>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8712" y="5524572"/>
            <a:ext cx="969196" cy="978007"/>
          </a:xfrm>
          <a:prstGeom prst="rect">
            <a:avLst/>
          </a:prstGeom>
        </p:spPr>
      </p:pic>
    </p:spTree>
    <p:extLst>
      <p:ext uri="{BB962C8B-B14F-4D97-AF65-F5344CB8AC3E}">
        <p14:creationId xmlns:p14="http://schemas.microsoft.com/office/powerpoint/2010/main" val="3249891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0"/>
          </p:nvPr>
        </p:nvSpPr>
        <p:spPr>
          <a:noFill/>
        </p:spPr>
        <p:txBody>
          <a:bodyPr/>
          <a:lstStyle/>
          <a:p>
            <a:fld id="{519F8013-3B7A-0445-833D-6870CC843FB9}" type="slidenum">
              <a:rPr lang="en-US" smtClean="0">
                <a:latin typeface="Arial" pitchFamily="-111" charset="0"/>
              </a:rPr>
              <a:pPr/>
              <a:t>10</a:t>
            </a:fld>
            <a:endParaRPr lang="en-US" smtClean="0">
              <a:latin typeface="Arial" pitchFamily="-111" charset="0"/>
            </a:endParaRPr>
          </a:p>
        </p:txBody>
      </p:sp>
      <p:pic>
        <p:nvPicPr>
          <p:cNvPr id="57348" name="Picture 4"/>
          <p:cNvPicPr>
            <a:picLocks noChangeAspect="1"/>
          </p:cNvPicPr>
          <p:nvPr/>
        </p:nvPicPr>
        <p:blipFill>
          <a:blip r:embed="rId2"/>
          <a:srcRect r="68475"/>
          <a:stretch>
            <a:fillRect/>
          </a:stretch>
        </p:blipFill>
        <p:spPr bwMode="auto">
          <a:xfrm>
            <a:off x="1096423" y="2293232"/>
            <a:ext cx="3012028" cy="2092233"/>
          </a:xfrm>
          <a:prstGeom prst="rect">
            <a:avLst/>
          </a:prstGeom>
          <a:noFill/>
          <a:ln w="9525">
            <a:noFill/>
            <a:miter lim="800000"/>
            <a:headEnd/>
            <a:tailEnd/>
          </a:ln>
        </p:spPr>
      </p:pic>
      <p:sp>
        <p:nvSpPr>
          <p:cNvPr id="57349" name="TextBox 5"/>
          <p:cNvSpPr txBox="1">
            <a:spLocks noChangeArrowheads="1"/>
          </p:cNvSpPr>
          <p:nvPr/>
        </p:nvSpPr>
        <p:spPr bwMode="auto">
          <a:xfrm>
            <a:off x="1853670" y="4304556"/>
            <a:ext cx="1531489" cy="461665"/>
          </a:xfrm>
          <a:prstGeom prst="rect">
            <a:avLst/>
          </a:prstGeom>
          <a:noFill/>
          <a:ln w="9525">
            <a:noFill/>
            <a:miter lim="800000"/>
            <a:headEnd/>
            <a:tailEnd/>
          </a:ln>
        </p:spPr>
        <p:txBody>
          <a:bodyPr wrap="none">
            <a:prstTxWarp prst="textNoShape">
              <a:avLst/>
            </a:prstTxWarp>
            <a:spAutoFit/>
          </a:bodyPr>
          <a:lstStyle/>
          <a:p>
            <a:r>
              <a:rPr lang="en-US" sz="2400" dirty="0"/>
              <a:t>A</a:t>
            </a:r>
            <a:r>
              <a:rPr lang="en-US" sz="2400" dirty="0" smtClean="0"/>
              <a:t> flat base</a:t>
            </a:r>
            <a:endParaRPr lang="en-US" sz="2400" dirty="0"/>
          </a:p>
        </p:txBody>
      </p:sp>
      <p:sp>
        <p:nvSpPr>
          <p:cNvPr id="57350" name="TextBox 6"/>
          <p:cNvSpPr txBox="1">
            <a:spLocks noChangeArrowheads="1"/>
          </p:cNvSpPr>
          <p:nvPr/>
        </p:nvSpPr>
        <p:spPr bwMode="auto">
          <a:xfrm>
            <a:off x="573406" y="1739346"/>
            <a:ext cx="3065137" cy="523220"/>
          </a:xfrm>
          <a:prstGeom prst="rect">
            <a:avLst/>
          </a:prstGeom>
          <a:noFill/>
          <a:ln w="9525">
            <a:noFill/>
            <a:miter lim="800000"/>
            <a:headEnd/>
            <a:tailEnd/>
          </a:ln>
        </p:spPr>
        <p:txBody>
          <a:bodyPr wrap="none">
            <a:prstTxWarp prst="textNoShape">
              <a:avLst/>
            </a:prstTxWarp>
            <a:spAutoFit/>
          </a:bodyPr>
          <a:lstStyle/>
          <a:p>
            <a:r>
              <a:rPr lang="en-US" sz="2800" b="1" dirty="0"/>
              <a:t>Vertical orientation</a:t>
            </a:r>
          </a:p>
        </p:txBody>
      </p:sp>
      <p:sp>
        <p:nvSpPr>
          <p:cNvPr id="8" name="Text Box 4"/>
          <p:cNvSpPr txBox="1">
            <a:spLocks noChangeArrowheads="1"/>
          </p:cNvSpPr>
          <p:nvPr/>
        </p:nvSpPr>
        <p:spPr bwMode="auto">
          <a:xfrm>
            <a:off x="5290243" y="2135188"/>
            <a:ext cx="6224424" cy="954107"/>
          </a:xfrm>
          <a:prstGeom prst="rect">
            <a:avLst/>
          </a:prstGeom>
          <a:solidFill>
            <a:srgbClr val="FFFF99"/>
          </a:solidFill>
          <a:ln w="38100">
            <a:solidFill>
              <a:srgbClr val="333399"/>
            </a:solidFill>
            <a:miter lim="800000"/>
            <a:headEnd/>
            <a:tailEnd/>
          </a:ln>
        </p:spPr>
        <p:txBody>
          <a:bodyPr wrap="square">
            <a:prstTxWarp prst="textNoShape">
              <a:avLst/>
            </a:prstTxWarp>
            <a:spAutoFit/>
          </a:bodyPr>
          <a:lstStyle/>
          <a:p>
            <a:pPr algn="ctr">
              <a:spcBef>
                <a:spcPct val="20000"/>
              </a:spcBef>
              <a:buClr>
                <a:schemeClr val="tx2"/>
              </a:buClr>
              <a:buSzPct val="70000"/>
              <a:buFont typeface="Wingdings" pitchFamily="-111" charset="2"/>
              <a:buNone/>
            </a:pPr>
            <a:r>
              <a:rPr lang="en-CA" sz="2800" dirty="0"/>
              <a:t>A pyramidal shape models a </a:t>
            </a:r>
            <a:r>
              <a:rPr lang="en-CA" sz="2800" dirty="0">
                <a:solidFill>
                  <a:srgbClr val="0000FF"/>
                </a:solidFill>
              </a:rPr>
              <a:t>height function </a:t>
            </a:r>
            <a:r>
              <a:rPr lang="en-CA" sz="2800" dirty="0"/>
              <a:t>over</a:t>
            </a:r>
            <a:r>
              <a:rPr lang="en-CA" sz="2800" dirty="0" smtClean="0"/>
              <a:t> a </a:t>
            </a:r>
            <a:r>
              <a:rPr lang="en-CA" sz="2800" dirty="0" smtClean="0">
                <a:solidFill>
                  <a:srgbClr val="0000FF"/>
                </a:solidFill>
              </a:rPr>
              <a:t>flat base</a:t>
            </a:r>
            <a:endParaRPr lang="en-CA" sz="2800" dirty="0"/>
          </a:p>
        </p:txBody>
      </p:sp>
      <p:grpSp>
        <p:nvGrpSpPr>
          <p:cNvPr id="2" name="Group 10"/>
          <p:cNvGrpSpPr>
            <a:grpSpLocks/>
          </p:cNvGrpSpPr>
          <p:nvPr/>
        </p:nvGrpSpPr>
        <p:grpSpPr bwMode="auto">
          <a:xfrm>
            <a:off x="603033" y="3390900"/>
            <a:ext cx="11290519" cy="2803570"/>
            <a:chOff x="503072" y="3847978"/>
            <a:chExt cx="8467721" cy="2332688"/>
          </a:xfrm>
        </p:grpSpPr>
        <p:pic>
          <p:nvPicPr>
            <p:cNvPr id="57353" name="Picture 8"/>
            <p:cNvPicPr>
              <a:picLocks noChangeAspect="1"/>
            </p:cNvPicPr>
            <p:nvPr/>
          </p:nvPicPr>
          <p:blipFill>
            <a:blip r:embed="rId3"/>
            <a:srcRect/>
            <a:stretch>
              <a:fillRect/>
            </a:stretch>
          </p:blipFill>
          <p:spPr bwMode="auto">
            <a:xfrm>
              <a:off x="5884330" y="3847978"/>
              <a:ext cx="3086463" cy="2332688"/>
            </a:xfrm>
            <a:prstGeom prst="rect">
              <a:avLst/>
            </a:prstGeom>
            <a:noFill/>
            <a:ln w="9525">
              <a:noFill/>
              <a:miter lim="800000"/>
              <a:headEnd/>
              <a:tailEnd/>
            </a:ln>
          </p:spPr>
        </p:pic>
        <p:sp>
          <p:nvSpPr>
            <p:cNvPr id="57354" name="Text Box 4"/>
            <p:cNvSpPr txBox="1">
              <a:spLocks noChangeArrowheads="1"/>
            </p:cNvSpPr>
            <p:nvPr/>
          </p:nvSpPr>
          <p:spPr bwMode="auto">
            <a:xfrm>
              <a:off x="503072" y="5287038"/>
              <a:ext cx="5187350" cy="793857"/>
            </a:xfrm>
            <a:prstGeom prst="rect">
              <a:avLst/>
            </a:prstGeom>
            <a:solidFill>
              <a:srgbClr val="FFFF99"/>
            </a:solidFill>
            <a:ln w="38100">
              <a:solidFill>
                <a:srgbClr val="333399"/>
              </a:solidFill>
              <a:miter lim="800000"/>
              <a:headEnd/>
              <a:tailEnd/>
            </a:ln>
          </p:spPr>
          <p:txBody>
            <a:bodyPr wrap="square">
              <a:prstTxWarp prst="textNoShape">
                <a:avLst/>
              </a:prstTxWarp>
              <a:spAutoFit/>
            </a:bodyPr>
            <a:lstStyle/>
            <a:p>
              <a:pPr algn="ctr">
                <a:spcBef>
                  <a:spcPct val="20000"/>
                </a:spcBef>
                <a:buClr>
                  <a:schemeClr val="tx2"/>
                </a:buClr>
                <a:buSzPct val="70000"/>
                <a:buFont typeface="Wingdings" pitchFamily="-111" charset="2"/>
                <a:buNone/>
              </a:pPr>
              <a:r>
                <a:rPr lang="en-CA" sz="2800" dirty="0"/>
                <a:t>No support (waste) material for layered (FDM) printing; also shorter print time.</a:t>
              </a:r>
            </a:p>
          </p:txBody>
        </p:sp>
      </p:grpSp>
      <p:sp>
        <p:nvSpPr>
          <p:cNvPr id="11" name="标题 1"/>
          <p:cNvSpPr txBox="1">
            <a:spLocks/>
          </p:cNvSpPr>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mj-lt"/>
                <a:ea typeface="+mj-ea"/>
                <a:cs typeface="+mj-cs"/>
              </a:rPr>
              <a:t>Pyramidal</a:t>
            </a:r>
            <a:r>
              <a:rPr kumimoji="0" lang="en-US" altLang="zh-CN" sz="4400" b="1" i="0" u="none" strike="noStrike" kern="1200" cap="none" spc="0" normalizeH="0" noProof="0" dirty="0" smtClean="0">
                <a:ln w="0"/>
                <a:solidFill>
                  <a:schemeClr val="tx1"/>
                </a:solidFill>
                <a:effectLst>
                  <a:outerShdw blurRad="38100" dist="19050" dir="2700000" algn="tl" rotWithShape="0">
                    <a:schemeClr val="dk1">
                      <a:alpha val="40000"/>
                    </a:schemeClr>
                  </a:outerShdw>
                </a:effectLst>
                <a:uLnTx/>
                <a:uFillTx/>
                <a:latin typeface="+mj-lt"/>
                <a:ea typeface="+mj-ea"/>
                <a:cs typeface="+mj-cs"/>
              </a:rPr>
              <a:t> </a:t>
            </a:r>
            <a:r>
              <a:rPr lang="en-US" altLang="zh-CN" sz="4400" b="1" dirty="0" smtClean="0">
                <a:ln w="0"/>
                <a:effectLst>
                  <a:outerShdw blurRad="38100" dist="19050" dir="2700000" algn="tl" rotWithShape="0">
                    <a:schemeClr val="dk1">
                      <a:alpha val="40000"/>
                    </a:schemeClr>
                  </a:outerShdw>
                </a:effectLst>
                <a:latin typeface="+mj-lt"/>
                <a:ea typeface="+mj-ea"/>
                <a:cs typeface="+mj-cs"/>
              </a:rPr>
              <a:t>shapes</a:t>
            </a:r>
            <a:endParaRPr kumimoji="0" lang="zh-CN" altLang="en-US" sz="44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endParaRPr>
          </a:p>
        </p:txBody>
      </p:sp>
      <p:cxnSp>
        <p:nvCxnSpPr>
          <p:cNvPr id="12"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10</a:t>
            </a:fld>
            <a:endParaRPr lang="en-US" dirty="0" smtClean="0">
              <a:latin typeface="Arial"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Pyramidal decomposition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673733" y="1825625"/>
            <a:ext cx="11112816" cy="4351338"/>
          </a:xfrm>
        </p:spPr>
        <p:txBody>
          <a:bodyPr/>
          <a:lstStyle/>
          <a:p>
            <a:pPr>
              <a:spcAft>
                <a:spcPts val="1200"/>
              </a:spcAft>
            </a:pPr>
            <a:r>
              <a:rPr lang="en-US" altLang="zh-CN" dirty="0" smtClean="0"/>
              <a:t>Decompose a shape into a </a:t>
            </a:r>
            <a:r>
              <a:rPr lang="en-US" altLang="zh-CN" dirty="0" smtClean="0">
                <a:solidFill>
                  <a:srgbClr val="0000FF"/>
                </a:solidFill>
              </a:rPr>
              <a:t>small number of pyramidal </a:t>
            </a:r>
            <a:r>
              <a:rPr lang="en-US" altLang="zh-CN" dirty="0" smtClean="0"/>
              <a:t>parts</a:t>
            </a:r>
          </a:p>
          <a:p>
            <a:pPr>
              <a:spcAft>
                <a:spcPts val="1200"/>
              </a:spcAft>
            </a:pPr>
            <a:r>
              <a:rPr lang="en-US" altLang="zh-CN" dirty="0" smtClean="0"/>
              <a:t>Far from an easy problem!</a:t>
            </a:r>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4"/>
          <a:srcRect t="56276" r="79862"/>
          <a:stretch>
            <a:fillRect/>
          </a:stretch>
        </p:blipFill>
        <p:spPr bwMode="auto">
          <a:xfrm>
            <a:off x="1542373" y="3117445"/>
            <a:ext cx="1582435" cy="1651000"/>
          </a:xfrm>
          <a:prstGeom prst="rect">
            <a:avLst/>
          </a:prstGeom>
          <a:noFill/>
          <a:ln w="9525">
            <a:noFill/>
            <a:miter lim="800000"/>
            <a:headEnd/>
            <a:tailEnd/>
          </a:ln>
        </p:spPr>
      </p:pic>
      <p:pic>
        <p:nvPicPr>
          <p:cNvPr id="7" name="Picture 11"/>
          <p:cNvPicPr>
            <a:picLocks noChangeAspect="1"/>
          </p:cNvPicPr>
          <p:nvPr/>
        </p:nvPicPr>
        <p:blipFill>
          <a:blip r:embed="rId5"/>
          <a:srcRect l="-742" t="64521" r="42552"/>
          <a:stretch>
            <a:fillRect/>
          </a:stretch>
        </p:blipFill>
        <p:spPr bwMode="auto">
          <a:xfrm>
            <a:off x="895412" y="4668685"/>
            <a:ext cx="4522747" cy="1669971"/>
          </a:xfrm>
          <a:prstGeom prst="rect">
            <a:avLst/>
          </a:prstGeom>
          <a:noFill/>
          <a:ln w="9525">
            <a:noFill/>
            <a:miter lim="800000"/>
            <a:headEnd/>
            <a:tailEnd/>
          </a:ln>
        </p:spPr>
      </p:pic>
      <p:pic>
        <p:nvPicPr>
          <p:cNvPr id="8" name="Picture 11"/>
          <p:cNvPicPr>
            <a:picLocks noChangeAspect="1"/>
          </p:cNvPicPr>
          <p:nvPr/>
        </p:nvPicPr>
        <p:blipFill>
          <a:blip r:embed="rId5"/>
          <a:srcRect l="57486" t="64521" r="24213"/>
          <a:stretch>
            <a:fillRect/>
          </a:stretch>
        </p:blipFill>
        <p:spPr bwMode="auto">
          <a:xfrm>
            <a:off x="3307545" y="3213081"/>
            <a:ext cx="1422424" cy="1669971"/>
          </a:xfrm>
          <a:prstGeom prst="rect">
            <a:avLst/>
          </a:prstGeom>
          <a:noFill/>
          <a:ln w="9525">
            <a:noFill/>
            <a:miter lim="800000"/>
            <a:headEnd/>
            <a:tailEnd/>
          </a:ln>
        </p:spPr>
      </p:pic>
      <p:pic>
        <p:nvPicPr>
          <p:cNvPr id="9" name="Picture 5"/>
          <p:cNvPicPr>
            <a:picLocks noChangeAspect="1"/>
          </p:cNvPicPr>
          <p:nvPr/>
        </p:nvPicPr>
        <p:blipFill>
          <a:blip r:embed="rId6"/>
          <a:srcRect l="1595" t="26278" b="8736"/>
          <a:stretch>
            <a:fillRect/>
          </a:stretch>
        </p:blipFill>
        <p:spPr bwMode="auto">
          <a:xfrm>
            <a:off x="5673991" y="3142917"/>
            <a:ext cx="5595186" cy="2885845"/>
          </a:xfrm>
          <a:prstGeom prst="rect">
            <a:avLst/>
          </a:prstGeom>
          <a:noFill/>
          <a:ln w="9525">
            <a:noFill/>
            <a:miter lim="800000"/>
            <a:headEnd/>
            <a:tailEnd/>
          </a:ln>
        </p:spPr>
      </p:pic>
      <p:sp>
        <p:nvSpPr>
          <p:cNvPr id="10" name="TextBox 9"/>
          <p:cNvSpPr txBox="1">
            <a:spLocks noChangeArrowheads="1"/>
          </p:cNvSpPr>
          <p:nvPr/>
        </p:nvSpPr>
        <p:spPr bwMode="auto">
          <a:xfrm>
            <a:off x="3627335" y="6226564"/>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a:t>
            </a:r>
            <a:r>
              <a:rPr lang="en-US" sz="2000" dirty="0" err="1" smtClean="0"/>
              <a:t>Hu</a:t>
            </a:r>
            <a:r>
              <a:rPr lang="en-US" sz="2000" dirty="0" smtClean="0"/>
              <a:t> </a:t>
            </a:r>
            <a:r>
              <a:rPr lang="en-US" sz="2000" dirty="0"/>
              <a:t>et al. </a:t>
            </a:r>
            <a:r>
              <a:rPr lang="en-US" sz="2000" i="1" dirty="0" err="1" smtClean="0"/>
              <a:t>Siggraph</a:t>
            </a:r>
            <a:r>
              <a:rPr lang="en-US" sz="2000" i="1" dirty="0" smtClean="0"/>
              <a:t> Asia</a:t>
            </a:r>
            <a:r>
              <a:rPr lang="en-US" sz="2000" dirty="0" smtClean="0"/>
              <a:t> 2014]</a:t>
            </a:r>
            <a:endParaRPr lang="en-US" sz="2000" dirty="0"/>
          </a:p>
        </p:txBody>
      </p:sp>
      <p:sp>
        <p:nvSpPr>
          <p:cNvPr id="11"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11</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12</a:t>
            </a:fld>
            <a:endParaRPr lang="en-US" dirty="0" smtClean="0">
              <a:latin typeface="Arial" pitchFamily="-111" charset="0"/>
            </a:endParaRPr>
          </a:p>
        </p:txBody>
      </p:sp>
      <p:sp>
        <p:nvSpPr>
          <p:cNvPr id="93187" name="Rectangle 3"/>
          <p:cNvSpPr>
            <a:spLocks noGrp="1"/>
          </p:cNvSpPr>
          <p:nvPr>
            <p:ph type="body" idx="4294967295"/>
          </p:nvPr>
        </p:nvSpPr>
        <p:spPr>
          <a:xfrm>
            <a:off x="491067" y="1554163"/>
            <a:ext cx="11159067" cy="4466716"/>
          </a:xfrm>
        </p:spPr>
        <p:txBody>
          <a:bodyPr>
            <a:noAutofit/>
          </a:bodyPr>
          <a:lstStyle/>
          <a:p>
            <a:pPr marL="365125" indent="0" eaLnBrk="1" hangingPunct="1">
              <a:lnSpc>
                <a:spcPct val="100000"/>
              </a:lnSpc>
              <a:spcAft>
                <a:spcPts val="1800"/>
              </a:spcAft>
            </a:pPr>
            <a:r>
              <a:rPr lang="en-CA" sz="3200" dirty="0" smtClean="0">
                <a:ea typeface="ＭＳ Ｐゴシック" pitchFamily="-111" charset="-128"/>
                <a:cs typeface="ＭＳ Ｐゴシック" pitchFamily="-111" charset="-128"/>
              </a:rPr>
              <a:t> </a:t>
            </a:r>
            <a:r>
              <a:rPr lang="en-CA" dirty="0" smtClean="0">
                <a:ea typeface="ＭＳ Ｐゴシック" pitchFamily="-111" charset="-128"/>
                <a:cs typeface="ＭＳ Ｐゴシック" pitchFamily="-111" charset="-128"/>
              </a:rPr>
              <a:t>Discrete </a:t>
            </a:r>
            <a:r>
              <a:rPr lang="en-CA" dirty="0" smtClean="0">
                <a:solidFill>
                  <a:srgbClr val="0000FF"/>
                </a:solidFill>
                <a:ea typeface="ＭＳ Ｐゴシック" pitchFamily="-111" charset="-128"/>
                <a:cs typeface="ＭＳ Ｐゴシック" pitchFamily="-111" charset="-128"/>
              </a:rPr>
              <a:t>scissors congruence </a:t>
            </a:r>
            <a:r>
              <a:rPr lang="en-CA" sz="2400" dirty="0" smtClean="0">
                <a:ea typeface="ＭＳ Ｐゴシック" pitchFamily="-111" charset="-128"/>
                <a:cs typeface="ＭＳ Ｐゴシック" pitchFamily="-111" charset="-128"/>
              </a:rPr>
              <a:t>[Zhou &amp; Wang 2012]</a:t>
            </a:r>
            <a:endParaRPr lang="en-CA" sz="3600" dirty="0" smtClean="0">
              <a:ea typeface="ＭＳ Ｐゴシック" pitchFamily="-111" charset="-128"/>
              <a:cs typeface="ＭＳ Ｐゴシック" pitchFamily="-111" charset="-128"/>
            </a:endParaRPr>
          </a:p>
          <a:p>
            <a:pPr marL="822325" lvl="1" indent="0">
              <a:lnSpc>
                <a:spcPct val="100000"/>
              </a:lnSpc>
              <a:spcAft>
                <a:spcPts val="1800"/>
              </a:spcAft>
            </a:pPr>
            <a:r>
              <a:rPr lang="en-CA" dirty="0" smtClean="0">
                <a:solidFill>
                  <a:srgbClr val="000000"/>
                </a:solidFill>
                <a:ea typeface="ＭＳ Ｐゴシック" pitchFamily="-111" charset="-128"/>
                <a:cs typeface="ＭＳ Ｐゴシック" pitchFamily="-111" charset="-128"/>
              </a:rPr>
              <a:t> DAP into shape with </a:t>
            </a:r>
            <a:r>
              <a:rPr lang="en-CA" dirty="0" smtClean="0">
                <a:solidFill>
                  <a:srgbClr val="0000FF"/>
                </a:solidFill>
                <a:ea typeface="ＭＳ Ｐゴシック" pitchFamily="-111" charset="-128"/>
                <a:cs typeface="ＭＳ Ｐゴシック" pitchFamily="-111" charset="-128"/>
              </a:rPr>
              <a:t>exactly same volume </a:t>
            </a:r>
            <a:r>
              <a:rPr lang="en-CA" dirty="0" smtClean="0">
                <a:solidFill>
                  <a:srgbClr val="000000"/>
                </a:solidFill>
                <a:ea typeface="ＭＳ Ｐゴシック" pitchFamily="-111" charset="-128"/>
                <a:cs typeface="ＭＳ Ｐゴシック" pitchFamily="-111" charset="-128"/>
              </a:rPr>
              <a:t>and</a:t>
            </a:r>
            <a:r>
              <a:rPr lang="en-CA" dirty="0" smtClean="0">
                <a:solidFill>
                  <a:srgbClr val="0000FF"/>
                </a:solidFill>
                <a:ea typeface="ＭＳ Ｐゴシック" pitchFamily="-111" charset="-128"/>
                <a:cs typeface="ＭＳ Ｐゴシック" pitchFamily="-111" charset="-128"/>
              </a:rPr>
              <a:t> no overlap</a:t>
            </a:r>
          </a:p>
          <a:p>
            <a:pPr marL="822325" lvl="1" indent="0">
              <a:lnSpc>
                <a:spcPct val="100000"/>
              </a:lnSpc>
              <a:spcAft>
                <a:spcPts val="1800"/>
              </a:spcAft>
            </a:pPr>
            <a:r>
              <a:rPr lang="en-CA" dirty="0" smtClean="0">
                <a:solidFill>
                  <a:srgbClr val="000000"/>
                </a:solidFill>
                <a:ea typeface="ＭＳ Ｐゴシック" pitchFamily="-111" charset="-128"/>
                <a:cs typeface="ＭＳ Ｐゴシック" pitchFamily="-111" charset="-128"/>
              </a:rPr>
              <a:t> Impractical for 3D printing: too many parts; very slow algorithm</a:t>
            </a:r>
          </a:p>
          <a:p>
            <a:pPr marL="365125" indent="0" eaLnBrk="1" hangingPunct="1">
              <a:lnSpc>
                <a:spcPct val="100000"/>
              </a:lnSpc>
              <a:spcAft>
                <a:spcPts val="1800"/>
              </a:spcAft>
            </a:pPr>
            <a:r>
              <a:rPr lang="en-CA" sz="3200" dirty="0" smtClean="0">
                <a:solidFill>
                  <a:srgbClr val="0000FF"/>
                </a:solidFill>
                <a:ea typeface="ＭＳ Ｐゴシック" pitchFamily="-111" charset="-128"/>
                <a:cs typeface="ＭＳ Ｐゴシック" pitchFamily="-111" charset="-128"/>
              </a:rPr>
              <a:t> </a:t>
            </a:r>
            <a:r>
              <a:rPr lang="en-CA" dirty="0" err="1" smtClean="0">
                <a:solidFill>
                  <a:srgbClr val="0000FF"/>
                </a:solidFill>
                <a:ea typeface="ＭＳ Ｐゴシック" pitchFamily="-111" charset="-128"/>
                <a:cs typeface="ＭＳ Ｐゴシック" pitchFamily="-111" charset="-128"/>
              </a:rPr>
              <a:t>PackMerger</a:t>
            </a:r>
            <a:r>
              <a:rPr lang="en-CA" sz="3200" dirty="0" smtClean="0">
                <a:solidFill>
                  <a:srgbClr val="0000FF"/>
                </a:solidFill>
                <a:ea typeface="ＭＳ Ｐゴシック" pitchFamily="-111" charset="-128"/>
                <a:cs typeface="ＭＳ Ｐゴシック" pitchFamily="-111" charset="-128"/>
              </a:rPr>
              <a:t> </a:t>
            </a:r>
            <a:r>
              <a:rPr lang="en-CA" sz="2400" dirty="0" smtClean="0">
                <a:ea typeface="ＭＳ Ｐゴシック" pitchFamily="-111" charset="-128"/>
                <a:cs typeface="ＭＳ Ｐゴシック" pitchFamily="-111" charset="-128"/>
              </a:rPr>
              <a:t>[</a:t>
            </a:r>
            <a:r>
              <a:rPr lang="en-CA" sz="2400" dirty="0" err="1" smtClean="0">
                <a:ea typeface="ＭＳ Ｐゴシック" pitchFamily="-111" charset="-128"/>
                <a:cs typeface="ＭＳ Ｐゴシック" pitchFamily="-111" charset="-128"/>
              </a:rPr>
              <a:t>Vanek</a:t>
            </a:r>
            <a:r>
              <a:rPr lang="en-CA" sz="2400" dirty="0" smtClean="0">
                <a:ea typeface="ＭＳ Ｐゴシック" pitchFamily="-111" charset="-128"/>
                <a:cs typeface="ＭＳ Ｐゴシック" pitchFamily="-111" charset="-128"/>
              </a:rPr>
              <a:t> et al. 2014]</a:t>
            </a:r>
            <a:r>
              <a:rPr lang="en-CA" sz="3200" dirty="0" smtClean="0">
                <a:ea typeface="ＭＳ Ｐゴシック" pitchFamily="-111" charset="-128"/>
                <a:cs typeface="ＭＳ Ｐゴシック" pitchFamily="-111" charset="-128"/>
              </a:rPr>
              <a:t>: </a:t>
            </a:r>
            <a:r>
              <a:rPr lang="en-CA" dirty="0" smtClean="0">
                <a:solidFill>
                  <a:srgbClr val="0000FF"/>
                </a:solidFill>
                <a:ea typeface="ＭＳ Ｐゴシック" pitchFamily="-111" charset="-128"/>
                <a:cs typeface="ＭＳ Ｐゴシック" pitchFamily="-111" charset="-128"/>
              </a:rPr>
              <a:t>decouples </a:t>
            </a:r>
            <a:r>
              <a:rPr lang="en-CA" dirty="0" smtClean="0">
                <a:solidFill>
                  <a:srgbClr val="000000"/>
                </a:solidFill>
                <a:ea typeface="ＭＳ Ｐゴシック" pitchFamily="-111" charset="-128"/>
                <a:cs typeface="ＭＳ Ｐゴシック" pitchFamily="-111" charset="-128"/>
              </a:rPr>
              <a:t>D and P</a:t>
            </a:r>
            <a:endParaRPr lang="en-CA" sz="3200" dirty="0" smtClean="0">
              <a:solidFill>
                <a:srgbClr val="000000"/>
              </a:solidFill>
              <a:ea typeface="ＭＳ Ｐゴシック" pitchFamily="-111" charset="-128"/>
              <a:cs typeface="ＭＳ Ｐゴシック" pitchFamily="-111" charset="-128"/>
            </a:endParaRPr>
          </a:p>
          <a:p>
            <a:pPr marL="365125" indent="0" eaLnBrk="1" hangingPunct="1">
              <a:lnSpc>
                <a:spcPct val="100000"/>
              </a:lnSpc>
              <a:spcAft>
                <a:spcPts val="1800"/>
              </a:spcAft>
            </a:pPr>
            <a:r>
              <a:rPr lang="en-CA" dirty="0" smtClean="0">
                <a:solidFill>
                  <a:srgbClr val="000000"/>
                </a:solidFill>
                <a:ea typeface="ＭＳ Ｐゴシック" pitchFamily="-111" charset="-128"/>
                <a:cs typeface="ＭＳ Ｐゴシック" pitchFamily="-111" charset="-128"/>
              </a:rPr>
              <a:t> Next paper in this session</a:t>
            </a:r>
          </a:p>
        </p:txBody>
      </p:sp>
      <p:sp>
        <p:nvSpPr>
          <p:cNvPr id="5" name="标题 1"/>
          <p:cNvSpPr txBox="1">
            <a:spLocks/>
          </p:cNvSpPr>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mj-lt"/>
                <a:ea typeface="+mj-ea"/>
                <a:cs typeface="+mj-cs"/>
              </a:rPr>
              <a:t>Between 2012 and 2015</a:t>
            </a:r>
            <a:endParaRPr kumimoji="0" lang="zh-CN" altLang="en-US" sz="44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endParaRPr>
          </a:p>
        </p:txBody>
      </p:sp>
      <p:cxnSp>
        <p:nvCxnSpPr>
          <p:cNvPr id="6"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2" descr="https://colab.aut.ac.nz/wp-content/uploads/2015/04/SIGGRAPH-Asia-20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rcRect l="50117"/>
          <a:stretch>
            <a:fillRect/>
          </a:stretch>
        </p:blipFill>
        <p:spPr>
          <a:xfrm>
            <a:off x="8972399" y="1550558"/>
            <a:ext cx="2879571" cy="1249016"/>
          </a:xfrm>
          <a:prstGeom prst="rect">
            <a:avLst/>
          </a:prstGeom>
        </p:spPr>
      </p:pic>
      <p:sp>
        <p:nvSpPr>
          <p:cNvPr id="9" name="TextBox 8"/>
          <p:cNvSpPr txBox="1"/>
          <p:nvPr/>
        </p:nvSpPr>
        <p:spPr>
          <a:xfrm>
            <a:off x="9895221" y="2759187"/>
            <a:ext cx="1489309" cy="338554"/>
          </a:xfrm>
          <a:prstGeom prst="rect">
            <a:avLst/>
          </a:prstGeom>
          <a:noFill/>
        </p:spPr>
        <p:txBody>
          <a:bodyPr wrap="square" rtlCol="0">
            <a:spAutoFit/>
          </a:bodyPr>
          <a:lstStyle/>
          <a:p>
            <a:r>
              <a:rPr lang="en-US" sz="1600" dirty="0" smtClean="0"/>
              <a:t>Volume = 16</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Back to DAP in 2015</a:t>
            </a:r>
            <a:endParaRPr lang="zh-CN" altLang="en-US" dirty="0">
              <a:ln w="0"/>
              <a:effectLst>
                <a:outerShdw blurRad="38100" dist="19050" dir="2700000" algn="tl" rotWithShape="0">
                  <a:schemeClr val="dk1">
                    <a:alpha val="40000"/>
                  </a:schemeClr>
                </a:outerShdw>
              </a:effectLs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456" y="3258443"/>
            <a:ext cx="1788024" cy="2549107"/>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790" t="2360" r="2293" b="1943"/>
          <a:stretch/>
        </p:blipFill>
        <p:spPr>
          <a:xfrm>
            <a:off x="8049134" y="3291470"/>
            <a:ext cx="2714089" cy="2686166"/>
          </a:xfrm>
          <a:prstGeom prst="rect">
            <a:avLst/>
          </a:prstGeom>
        </p:spPr>
      </p:pic>
      <p:cxnSp>
        <p:nvCxnSpPr>
          <p:cNvPr id="19" name="直接箭头连接符 18"/>
          <p:cNvCxnSpPr/>
          <p:nvPr/>
        </p:nvCxnSpPr>
        <p:spPr>
          <a:xfrm>
            <a:off x="3668355" y="4659117"/>
            <a:ext cx="3931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9252" y="4051415"/>
            <a:ext cx="1494371" cy="827420"/>
          </a:xfrm>
          <a:prstGeom prst="rect">
            <a:avLst/>
          </a:prstGeom>
          <a:effectLst>
            <a:glow rad="228600">
              <a:schemeClr val="accent6">
                <a:satMod val="175000"/>
                <a:alpha val="40000"/>
              </a:schemeClr>
            </a:glow>
          </a:effectLst>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81" y="3262096"/>
            <a:ext cx="1797161" cy="2562133"/>
          </a:xfrm>
          <a:prstGeom prst="rect">
            <a:avLst/>
          </a:prstGeom>
        </p:spPr>
      </p:pic>
      <p:cxnSp>
        <p:nvCxnSpPr>
          <p:cNvPr id="10" name="直接连接符 9"/>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2" descr="https://colab.aut.ac.nz/wp-content/uploads/2015/04/SIGGRAPH-Asia-20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1" name="内容占位符 2"/>
          <p:cNvSpPr>
            <a:spLocks noGrp="1"/>
          </p:cNvSpPr>
          <p:nvPr>
            <p:ph idx="1"/>
          </p:nvPr>
        </p:nvSpPr>
        <p:spPr>
          <a:xfrm>
            <a:off x="838200" y="1825625"/>
            <a:ext cx="10515600" cy="4351338"/>
          </a:xfrm>
        </p:spPr>
        <p:txBody>
          <a:bodyPr>
            <a:normAutofit/>
          </a:bodyPr>
          <a:lstStyle/>
          <a:p>
            <a:pPr>
              <a:spcAft>
                <a:spcPts val="1200"/>
              </a:spcAft>
            </a:pPr>
            <a:r>
              <a:rPr lang="en-US" altLang="zh-CN" sz="3200" dirty="0" smtClean="0"/>
              <a:t>Given a 3D shape </a:t>
            </a:r>
            <a:r>
              <a:rPr lang="en-US" altLang="zh-CN" sz="3200" i="1" dirty="0" smtClean="0"/>
              <a:t>S</a:t>
            </a:r>
            <a:r>
              <a:rPr lang="en-US" altLang="zh-CN" sz="3200" dirty="0" smtClean="0"/>
              <a:t> and a print volume </a:t>
            </a:r>
            <a:r>
              <a:rPr lang="en-US" altLang="zh-CN" sz="3200" i="1" dirty="0" smtClean="0"/>
              <a:t>V</a:t>
            </a:r>
            <a:r>
              <a:rPr lang="en-US" altLang="zh-CN" sz="3200" dirty="0" smtClean="0"/>
              <a:t>, decompose </a:t>
            </a:r>
            <a:r>
              <a:rPr lang="en-US" altLang="zh-CN" sz="3200" i="1" dirty="0" smtClean="0"/>
              <a:t>S</a:t>
            </a:r>
            <a:r>
              <a:rPr lang="en-US" altLang="zh-CN" sz="3200" dirty="0" smtClean="0"/>
              <a:t> into a </a:t>
            </a:r>
            <a:r>
              <a:rPr lang="en-US" altLang="zh-CN" sz="3200" dirty="0" smtClean="0">
                <a:solidFill>
                  <a:srgbClr val="0000FF"/>
                </a:solidFill>
              </a:rPr>
              <a:t>small number of parts </a:t>
            </a:r>
            <a:r>
              <a:rPr lang="en-US" altLang="zh-CN" sz="3200" dirty="0" smtClean="0"/>
              <a:t>to be </a:t>
            </a:r>
            <a:r>
              <a:rPr lang="en-US" altLang="zh-CN" sz="3200" dirty="0" smtClean="0">
                <a:solidFill>
                  <a:srgbClr val="0000FF"/>
                </a:solidFill>
              </a:rPr>
              <a:t>packed compactly</a:t>
            </a:r>
            <a:r>
              <a:rPr lang="en-US" altLang="zh-CN" sz="3200" dirty="0" smtClean="0"/>
              <a:t> into </a:t>
            </a:r>
            <a:r>
              <a:rPr lang="en-US" altLang="zh-CN" sz="3200" i="1" dirty="0" smtClean="0"/>
              <a:t>V</a:t>
            </a:r>
          </a:p>
        </p:txBody>
      </p:sp>
      <p:sp>
        <p:nvSpPr>
          <p:cNvPr id="12"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13</a:t>
            </a:fld>
            <a:endParaRPr lang="en-US" dirty="0" smtClean="0">
              <a:latin typeface="Arial" pitchFamily="-111" charset="0"/>
            </a:endParaRPr>
          </a:p>
        </p:txBody>
      </p:sp>
      <p:sp>
        <p:nvSpPr>
          <p:cNvPr id="17" name="TextBox 16"/>
          <p:cNvSpPr txBox="1"/>
          <p:nvPr/>
        </p:nvSpPr>
        <p:spPr>
          <a:xfrm>
            <a:off x="2357309" y="5892969"/>
            <a:ext cx="977645" cy="523220"/>
          </a:xfrm>
          <a:prstGeom prst="rect">
            <a:avLst/>
          </a:prstGeom>
          <a:noFill/>
        </p:spPr>
        <p:txBody>
          <a:bodyPr wrap="square" rtlCol="0">
            <a:spAutoFit/>
          </a:bodyPr>
          <a:lstStyle/>
          <a:p>
            <a:r>
              <a:rPr lang="en-US" sz="2800" i="1" dirty="0" smtClean="0"/>
              <a:t>S</a:t>
            </a:r>
            <a:endParaRPr lang="en-US" sz="2800" i="1" dirty="0"/>
          </a:p>
        </p:txBody>
      </p:sp>
      <p:sp>
        <p:nvSpPr>
          <p:cNvPr id="18" name="TextBox 17"/>
          <p:cNvSpPr txBox="1"/>
          <p:nvPr/>
        </p:nvSpPr>
        <p:spPr>
          <a:xfrm>
            <a:off x="8905512" y="5890050"/>
            <a:ext cx="977645" cy="523220"/>
          </a:xfrm>
          <a:prstGeom prst="rect">
            <a:avLst/>
          </a:prstGeom>
          <a:noFill/>
        </p:spPr>
        <p:txBody>
          <a:bodyPr wrap="square" rtlCol="0">
            <a:spAutoFit/>
          </a:bodyPr>
          <a:lstStyle/>
          <a:p>
            <a:pPr algn="ctr"/>
            <a:r>
              <a:rPr lang="en-US" sz="2800" i="1" dirty="0" smtClean="0"/>
              <a:t>V</a:t>
            </a:r>
            <a:endParaRPr lang="en-US" sz="2800" i="1" dirty="0"/>
          </a:p>
        </p:txBody>
      </p:sp>
    </p:spTree>
    <p:extLst>
      <p:ext uri="{BB962C8B-B14F-4D97-AF65-F5344CB8AC3E}">
        <p14:creationId xmlns:p14="http://schemas.microsoft.com/office/powerpoint/2010/main" val="729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 presetClass="entr" presetSubtype="0" fill="hold" nodeType="afterEffect">
                                  <p:stCondLst>
                                    <p:cond delay="250"/>
                                  </p:stCondLst>
                                  <p:childTnLst>
                                    <p:set>
                                      <p:cBhvr>
                                        <p:cTn id="20" dur="1" fill="hold">
                                          <p:stCondLst>
                                            <p:cond delay="74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sz="3200" dirty="0" smtClean="0"/>
              <a:t>Geared towards 3D printing to reduce</a:t>
            </a:r>
          </a:p>
          <a:p>
            <a:pPr lvl="1"/>
            <a:r>
              <a:rPr lang="en-US" altLang="zh-CN" sz="2800" dirty="0" smtClean="0"/>
              <a:t>support material, build time, and </a:t>
            </a:r>
            <a:r>
              <a:rPr lang="en-US" altLang="zh-CN" sz="2800" dirty="0" smtClean="0">
                <a:solidFill>
                  <a:srgbClr val="0000FF"/>
                </a:solidFill>
              </a:rPr>
              <a:t>assembly cost (low part counts)</a:t>
            </a:r>
          </a:p>
          <a:p>
            <a:pPr>
              <a:spcBef>
                <a:spcPts val="2400"/>
              </a:spcBef>
            </a:pPr>
            <a:r>
              <a:rPr lang="en-US" altLang="zh-CN" sz="3200" dirty="0" smtClean="0"/>
              <a:t>Powder- and FDM-based 3D printers</a:t>
            </a:r>
          </a:p>
          <a:p>
            <a:pPr marL="0" indent="0">
              <a:buNone/>
            </a:pPr>
            <a:endParaRPr lang="en-US" altLang="zh-CN" sz="3200" dirty="0" smtClean="0"/>
          </a:p>
        </p:txBody>
      </p:sp>
      <p:pic>
        <p:nvPicPr>
          <p:cNvPr id="4" name="图片 3"/>
          <p:cNvPicPr>
            <a:picLocks noChangeAspect="1"/>
          </p:cNvPicPr>
          <p:nvPr/>
        </p:nvPicPr>
        <p:blipFill>
          <a:blip r:embed="rId3"/>
          <a:stretch>
            <a:fillRect/>
          </a:stretch>
        </p:blipFill>
        <p:spPr>
          <a:xfrm>
            <a:off x="1858964" y="3795305"/>
            <a:ext cx="3894340" cy="27171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790" t="2360" r="2293" b="1943"/>
          <a:stretch/>
        </p:blipFill>
        <p:spPr>
          <a:xfrm>
            <a:off x="7297703" y="3773353"/>
            <a:ext cx="2789725" cy="2761024"/>
          </a:xfrm>
          <a:prstGeom prst="rect">
            <a:avLst/>
          </a:prstGeom>
        </p:spPr>
      </p:pic>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2" descr="https://colab.aut.ac.nz/wp-content/uploads/2015/04/SIGGRAPH-Asia-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p:txBody>
          <a:bodyPr/>
          <a:lstStyle/>
          <a:p>
            <a:r>
              <a:rPr lang="en-US" dirty="0" smtClean="0"/>
              <a:t>Back to DAP in 2015</a:t>
            </a:r>
            <a:endParaRPr lang="en-US" dirty="0"/>
          </a:p>
        </p:txBody>
      </p:sp>
    </p:spTree>
    <p:extLst>
      <p:ext uri="{BB962C8B-B14F-4D97-AF65-F5344CB8AC3E}">
        <p14:creationId xmlns:p14="http://schemas.microsoft.com/office/powerpoint/2010/main" val="42007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Challenges remain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pPr>
              <a:spcAft>
                <a:spcPts val="1200"/>
              </a:spcAft>
            </a:pPr>
            <a:r>
              <a:rPr lang="en-US" altLang="zh-CN" sz="3200" dirty="0" smtClean="0"/>
              <a:t>Still insist on </a:t>
            </a:r>
            <a:r>
              <a:rPr lang="en-US" altLang="zh-CN" sz="3200" dirty="0" smtClean="0">
                <a:solidFill>
                  <a:srgbClr val="0000FF"/>
                </a:solidFill>
              </a:rPr>
              <a:t>strong coupling of D and P</a:t>
            </a:r>
          </a:p>
          <a:p>
            <a:pPr>
              <a:spcAft>
                <a:spcPts val="1200"/>
              </a:spcAft>
            </a:pPr>
            <a:r>
              <a:rPr lang="en-US" altLang="zh-CN" sz="3200" dirty="0" smtClean="0"/>
              <a:t>Too expensive if allow arbitrary decomposition and packing </a:t>
            </a:r>
          </a:p>
          <a:p>
            <a:pPr>
              <a:spcAft>
                <a:spcPts val="1200"/>
              </a:spcAft>
            </a:pPr>
            <a:r>
              <a:rPr lang="en-US" altLang="zh-CN" sz="3200" dirty="0" smtClean="0"/>
              <a:t>Keys to make the problem tractable:</a:t>
            </a:r>
          </a:p>
          <a:p>
            <a:pPr lvl="1">
              <a:spcAft>
                <a:spcPts val="1200"/>
              </a:spcAft>
            </a:pPr>
            <a:r>
              <a:rPr lang="en-US" altLang="zh-CN" dirty="0" smtClean="0"/>
              <a:t>Restrict the set of primitives to consider</a:t>
            </a:r>
          </a:p>
          <a:p>
            <a:pPr lvl="1">
              <a:spcAft>
                <a:spcPts val="1200"/>
              </a:spcAft>
            </a:pPr>
            <a:r>
              <a:rPr lang="en-US" altLang="zh-CN" dirty="0" smtClean="0"/>
              <a:t>Restrict cuts and packing transformations</a:t>
            </a:r>
          </a:p>
          <a:p>
            <a:pPr lvl="1">
              <a:spcAft>
                <a:spcPts val="1200"/>
              </a:spcAft>
            </a:pPr>
            <a:r>
              <a:rPr lang="en-US" altLang="zh-CN" dirty="0" smtClean="0"/>
              <a:t>Settling for heuristics (perhaps less elegant)</a:t>
            </a:r>
          </a:p>
          <a:p>
            <a:pPr>
              <a:spcAft>
                <a:spcPts val="1200"/>
              </a:spcAft>
              <a:buNone/>
            </a:pPr>
            <a:endParaRPr lang="en-US" altLang="zh-CN" sz="3200" dirty="0" smtClean="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15</a:t>
            </a:fld>
            <a:endParaRPr lang="en-US" dirty="0" smtClean="0">
              <a:latin typeface="Arial" pitchFamily="-111" charset="0"/>
            </a:endParaRPr>
          </a:p>
        </p:txBody>
      </p:sp>
    </p:spTree>
    <p:extLst>
      <p:ext uri="{BB962C8B-B14F-4D97-AF65-F5344CB8AC3E}">
        <p14:creationId xmlns:p14="http://schemas.microsoft.com/office/powerpoint/2010/main" val="3190377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Pyramidal primitives for DAP?</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pPr>
              <a:spcAft>
                <a:spcPts val="1200"/>
              </a:spcAft>
            </a:pPr>
            <a:r>
              <a:rPr lang="en-US" altLang="zh-CN" sz="3200" dirty="0" smtClean="0"/>
              <a:t>Not only printing-friendly, but also </a:t>
            </a:r>
            <a:r>
              <a:rPr lang="en-US" altLang="zh-CN" sz="3200" dirty="0" smtClean="0">
                <a:solidFill>
                  <a:srgbClr val="0000FF"/>
                </a:solidFill>
              </a:rPr>
              <a:t>packing-friendly</a:t>
            </a:r>
            <a:endParaRPr lang="en-US" altLang="zh-CN" sz="3200" dirty="0" smtClean="0"/>
          </a:p>
          <a:p>
            <a:pPr lvl="1">
              <a:spcAft>
                <a:spcPts val="1200"/>
              </a:spcAft>
            </a:pPr>
            <a:r>
              <a:rPr lang="en-US" altLang="zh-CN" dirty="0" smtClean="0"/>
              <a:t>No inner pockets to fill</a:t>
            </a:r>
          </a:p>
          <a:p>
            <a:pPr lvl="1">
              <a:spcAft>
                <a:spcPts val="1200"/>
              </a:spcAft>
            </a:pPr>
            <a:r>
              <a:rPr lang="en-US" altLang="zh-CN" dirty="0" smtClean="0"/>
              <a:t>Packing = matching of “teeth”, i.e., </a:t>
            </a:r>
            <a:r>
              <a:rPr lang="en-US" altLang="zh-CN" dirty="0" smtClean="0">
                <a:solidFill>
                  <a:srgbClr val="0000FF"/>
                </a:solidFill>
              </a:rPr>
              <a:t>only one side</a:t>
            </a:r>
            <a:r>
              <a:rPr lang="en-US" altLang="zh-CN" dirty="0" smtClean="0"/>
              <a:t>, the (height) function side</a:t>
            </a:r>
            <a:endParaRPr lang="en-US" altLang="zh-CN" sz="3200" dirty="0" smtClean="0"/>
          </a:p>
          <a:p>
            <a:pPr marL="0" indent="0">
              <a:buNone/>
            </a:pPr>
            <a:endParaRPr lang="en-US" altLang="zh-CN" sz="3200" dirty="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944987" y="3882964"/>
            <a:ext cx="2679243" cy="2539220"/>
            <a:chOff x="9273914" y="2494233"/>
            <a:chExt cx="2679243" cy="2539220"/>
          </a:xfrm>
        </p:grpSpPr>
        <p:pic>
          <p:nvPicPr>
            <p:cNvPr id="5" name="图片 4"/>
            <p:cNvPicPr>
              <a:picLocks noChangeAspect="1"/>
            </p:cNvPicPr>
            <p:nvPr/>
          </p:nvPicPr>
          <p:blipFill>
            <a:blip r:embed="rId4"/>
            <a:stretch>
              <a:fillRect/>
            </a:stretch>
          </p:blipFill>
          <p:spPr>
            <a:xfrm>
              <a:off x="9283051" y="2804871"/>
              <a:ext cx="2670106" cy="2228582"/>
            </a:xfrm>
            <a:prstGeom prst="rect">
              <a:avLst/>
            </a:prstGeom>
          </p:spPr>
        </p:pic>
        <p:sp>
          <p:nvSpPr>
            <p:cNvPr id="7" name="Freeform 6"/>
            <p:cNvSpPr/>
            <p:nvPr/>
          </p:nvSpPr>
          <p:spPr>
            <a:xfrm>
              <a:off x="9273914" y="2494233"/>
              <a:ext cx="2421268" cy="1123775"/>
            </a:xfrm>
            <a:custGeom>
              <a:avLst/>
              <a:gdLst>
                <a:gd name="connsiteX0" fmla="*/ 36547 w 2421268"/>
                <a:gd name="connsiteY0" fmla="*/ 63955 h 1123775"/>
                <a:gd name="connsiteX1" fmla="*/ 356337 w 2421268"/>
                <a:gd name="connsiteY1" fmla="*/ 1123775 h 1123775"/>
                <a:gd name="connsiteX2" fmla="*/ 730949 w 2421268"/>
                <a:gd name="connsiteY2" fmla="*/ 365455 h 1123775"/>
                <a:gd name="connsiteX3" fmla="*/ 1324845 w 2421268"/>
                <a:gd name="connsiteY3" fmla="*/ 1068957 h 1123775"/>
                <a:gd name="connsiteX4" fmla="*/ 1662909 w 2421268"/>
                <a:gd name="connsiteY4" fmla="*/ 264955 h 1123775"/>
                <a:gd name="connsiteX5" fmla="*/ 2174573 w 2421268"/>
                <a:gd name="connsiteY5" fmla="*/ 941048 h 1123775"/>
                <a:gd name="connsiteX6" fmla="*/ 2311626 w 2421268"/>
                <a:gd name="connsiteY6" fmla="*/ 767456 h 1123775"/>
                <a:gd name="connsiteX7" fmla="*/ 2421268 w 2421268"/>
                <a:gd name="connsiteY7" fmla="*/ 18273 h 1123775"/>
                <a:gd name="connsiteX8" fmla="*/ 0 w 2421268"/>
                <a:gd name="connsiteY8" fmla="*/ 0 h 1123775"/>
                <a:gd name="connsiteX9" fmla="*/ 36547 w 2421268"/>
                <a:gd name="connsiteY9" fmla="*/ 63955 h 112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1268" h="1123775">
                  <a:moveTo>
                    <a:pt x="36547" y="63955"/>
                  </a:moveTo>
                  <a:lnTo>
                    <a:pt x="356337" y="1123775"/>
                  </a:lnTo>
                  <a:lnTo>
                    <a:pt x="730949" y="365455"/>
                  </a:lnTo>
                  <a:lnTo>
                    <a:pt x="1324845" y="1068957"/>
                  </a:lnTo>
                  <a:lnTo>
                    <a:pt x="1662909" y="264955"/>
                  </a:lnTo>
                  <a:lnTo>
                    <a:pt x="2174573" y="941048"/>
                  </a:lnTo>
                  <a:lnTo>
                    <a:pt x="2311626" y="767456"/>
                  </a:lnTo>
                  <a:lnTo>
                    <a:pt x="2421268" y="18273"/>
                  </a:lnTo>
                  <a:lnTo>
                    <a:pt x="0" y="0"/>
                  </a:lnTo>
                  <a:lnTo>
                    <a:pt x="36547" y="63955"/>
                  </a:lnTo>
                  <a:close/>
                </a:path>
              </a:pathLst>
            </a:custGeom>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16</a:t>
            </a:fld>
            <a:endParaRPr lang="en-US" dirty="0" smtClean="0">
              <a:latin typeface="Arial" pitchFamily="-111" charset="0"/>
            </a:endParaRPr>
          </a:p>
        </p:txBody>
      </p:sp>
    </p:spTree>
    <p:extLst>
      <p:ext uri="{BB962C8B-B14F-4D97-AF65-F5344CB8AC3E}">
        <p14:creationId xmlns:p14="http://schemas.microsoft.com/office/powerpoint/2010/main" val="3190377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Pyramidal primitives for DAP?</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pPr>
              <a:spcAft>
                <a:spcPts val="1200"/>
              </a:spcAft>
            </a:pPr>
            <a:r>
              <a:rPr lang="en-US" altLang="zh-CN" sz="3200" dirty="0" smtClean="0"/>
              <a:t>Not only printing-friendly, but also </a:t>
            </a:r>
            <a:r>
              <a:rPr lang="en-US" altLang="zh-CN" sz="3200" dirty="0" smtClean="0">
                <a:solidFill>
                  <a:srgbClr val="0000FF"/>
                </a:solidFill>
              </a:rPr>
              <a:t>packing-friendly</a:t>
            </a:r>
            <a:endParaRPr lang="en-US" altLang="zh-CN" sz="3200" dirty="0" smtClean="0"/>
          </a:p>
          <a:p>
            <a:pPr lvl="1">
              <a:spcAft>
                <a:spcPts val="1200"/>
              </a:spcAft>
            </a:pPr>
            <a:r>
              <a:rPr lang="en-US" altLang="zh-CN" dirty="0" smtClean="0"/>
              <a:t>No inner pockets to fill</a:t>
            </a:r>
          </a:p>
          <a:p>
            <a:pPr lvl="1">
              <a:spcAft>
                <a:spcPts val="1200"/>
              </a:spcAft>
            </a:pPr>
            <a:r>
              <a:rPr lang="en-US" altLang="zh-CN" dirty="0" smtClean="0"/>
              <a:t>Packing = matching of “teeth”, i.e., </a:t>
            </a:r>
            <a:r>
              <a:rPr lang="en-US" altLang="zh-CN" dirty="0" smtClean="0">
                <a:solidFill>
                  <a:srgbClr val="0000FF"/>
                </a:solidFill>
              </a:rPr>
              <a:t>only one side</a:t>
            </a:r>
            <a:r>
              <a:rPr lang="en-US" altLang="zh-CN" dirty="0" smtClean="0"/>
              <a:t>, the (height) function side</a:t>
            </a:r>
            <a:endParaRPr lang="en-US" altLang="zh-CN" sz="3200" dirty="0" smtClean="0"/>
          </a:p>
          <a:p>
            <a:pPr>
              <a:spcAft>
                <a:spcPts val="1200"/>
              </a:spcAft>
            </a:pPr>
            <a:r>
              <a:rPr lang="en-US" altLang="zh-CN" sz="3200" dirty="0" smtClean="0">
                <a:solidFill>
                  <a:srgbClr val="0000FF"/>
                </a:solidFill>
              </a:rPr>
              <a:t>Closure </a:t>
            </a:r>
            <a:r>
              <a:rPr lang="en-US" altLang="zh-CN" sz="3200" dirty="0" smtClean="0"/>
              <a:t>under axial cuts (decompositions) </a:t>
            </a:r>
          </a:p>
          <a:p>
            <a:pPr marL="0" indent="0">
              <a:buNone/>
            </a:pPr>
            <a:endParaRPr lang="en-US" altLang="zh-CN" sz="3200" dirty="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8"/>
          <p:cNvGrpSpPr/>
          <p:nvPr/>
        </p:nvGrpSpPr>
        <p:grpSpPr>
          <a:xfrm>
            <a:off x="8944987" y="3882964"/>
            <a:ext cx="2679243" cy="2539220"/>
            <a:chOff x="9273914" y="2494233"/>
            <a:chExt cx="2679243" cy="2539220"/>
          </a:xfrm>
        </p:grpSpPr>
        <p:pic>
          <p:nvPicPr>
            <p:cNvPr id="5" name="图片 4"/>
            <p:cNvPicPr>
              <a:picLocks noChangeAspect="1"/>
            </p:cNvPicPr>
            <p:nvPr/>
          </p:nvPicPr>
          <p:blipFill>
            <a:blip r:embed="rId4"/>
            <a:stretch>
              <a:fillRect/>
            </a:stretch>
          </p:blipFill>
          <p:spPr>
            <a:xfrm>
              <a:off x="9283051" y="2804871"/>
              <a:ext cx="2670106" cy="2228582"/>
            </a:xfrm>
            <a:prstGeom prst="rect">
              <a:avLst/>
            </a:prstGeom>
          </p:spPr>
        </p:pic>
        <p:sp>
          <p:nvSpPr>
            <p:cNvPr id="7" name="Freeform 6"/>
            <p:cNvSpPr/>
            <p:nvPr/>
          </p:nvSpPr>
          <p:spPr>
            <a:xfrm>
              <a:off x="9273914" y="2494233"/>
              <a:ext cx="2421268" cy="1123775"/>
            </a:xfrm>
            <a:custGeom>
              <a:avLst/>
              <a:gdLst>
                <a:gd name="connsiteX0" fmla="*/ 36547 w 2421268"/>
                <a:gd name="connsiteY0" fmla="*/ 63955 h 1123775"/>
                <a:gd name="connsiteX1" fmla="*/ 356337 w 2421268"/>
                <a:gd name="connsiteY1" fmla="*/ 1123775 h 1123775"/>
                <a:gd name="connsiteX2" fmla="*/ 730949 w 2421268"/>
                <a:gd name="connsiteY2" fmla="*/ 365455 h 1123775"/>
                <a:gd name="connsiteX3" fmla="*/ 1324845 w 2421268"/>
                <a:gd name="connsiteY3" fmla="*/ 1068957 h 1123775"/>
                <a:gd name="connsiteX4" fmla="*/ 1662909 w 2421268"/>
                <a:gd name="connsiteY4" fmla="*/ 264955 h 1123775"/>
                <a:gd name="connsiteX5" fmla="*/ 2174573 w 2421268"/>
                <a:gd name="connsiteY5" fmla="*/ 941048 h 1123775"/>
                <a:gd name="connsiteX6" fmla="*/ 2311626 w 2421268"/>
                <a:gd name="connsiteY6" fmla="*/ 767456 h 1123775"/>
                <a:gd name="connsiteX7" fmla="*/ 2421268 w 2421268"/>
                <a:gd name="connsiteY7" fmla="*/ 18273 h 1123775"/>
                <a:gd name="connsiteX8" fmla="*/ 0 w 2421268"/>
                <a:gd name="connsiteY8" fmla="*/ 0 h 1123775"/>
                <a:gd name="connsiteX9" fmla="*/ 36547 w 2421268"/>
                <a:gd name="connsiteY9" fmla="*/ 63955 h 112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1268" h="1123775">
                  <a:moveTo>
                    <a:pt x="36547" y="63955"/>
                  </a:moveTo>
                  <a:lnTo>
                    <a:pt x="356337" y="1123775"/>
                  </a:lnTo>
                  <a:lnTo>
                    <a:pt x="730949" y="365455"/>
                  </a:lnTo>
                  <a:lnTo>
                    <a:pt x="1324845" y="1068957"/>
                  </a:lnTo>
                  <a:lnTo>
                    <a:pt x="1662909" y="264955"/>
                  </a:lnTo>
                  <a:lnTo>
                    <a:pt x="2174573" y="941048"/>
                  </a:lnTo>
                  <a:lnTo>
                    <a:pt x="2311626" y="767456"/>
                  </a:lnTo>
                  <a:lnTo>
                    <a:pt x="2421268" y="18273"/>
                  </a:lnTo>
                  <a:lnTo>
                    <a:pt x="0" y="0"/>
                  </a:lnTo>
                  <a:lnTo>
                    <a:pt x="36547" y="63955"/>
                  </a:lnTo>
                  <a:close/>
                </a:path>
              </a:pathLst>
            </a:custGeom>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图片 4"/>
          <p:cNvPicPr>
            <a:picLocks noChangeAspect="1"/>
          </p:cNvPicPr>
          <p:nvPr/>
        </p:nvPicPr>
        <p:blipFill>
          <a:blip r:embed="rId4"/>
          <a:stretch>
            <a:fillRect/>
          </a:stretch>
        </p:blipFill>
        <p:spPr>
          <a:xfrm>
            <a:off x="3167564" y="4190683"/>
            <a:ext cx="2670106" cy="2228582"/>
          </a:xfrm>
          <a:prstGeom prst="rect">
            <a:avLst/>
          </a:prstGeom>
        </p:spPr>
      </p:pic>
      <p:cxnSp>
        <p:nvCxnSpPr>
          <p:cNvPr id="15" name="Straight Arrow Connector 14"/>
          <p:cNvCxnSpPr/>
          <p:nvPr/>
        </p:nvCxnSpPr>
        <p:spPr>
          <a:xfrm rot="16200000" flipH="1">
            <a:off x="4065938" y="6075698"/>
            <a:ext cx="1151181" cy="18272"/>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2887292" y="5865561"/>
            <a:ext cx="1553182" cy="36545"/>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693421" y="5171195"/>
            <a:ext cx="1145034" cy="6217"/>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17</a:t>
            </a:fld>
            <a:endParaRPr lang="en-US" dirty="0" smtClean="0">
              <a:latin typeface="Arial" pitchFamily="-111" charset="0"/>
            </a:endParaRPr>
          </a:p>
        </p:txBody>
      </p:sp>
    </p:spTree>
    <p:extLst>
      <p:ext uri="{BB962C8B-B14F-4D97-AF65-F5344CB8AC3E}">
        <p14:creationId xmlns:p14="http://schemas.microsoft.com/office/powerpoint/2010/main" val="3190377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Pyramidal primitives for DAP?</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pPr>
              <a:spcAft>
                <a:spcPts val="1200"/>
              </a:spcAft>
            </a:pPr>
            <a:r>
              <a:rPr lang="en-US" altLang="zh-CN" sz="3200" dirty="0" smtClean="0"/>
              <a:t>More general than (packing + printing-friendly) boxes</a:t>
            </a:r>
          </a:p>
          <a:p>
            <a:pPr>
              <a:spcAft>
                <a:spcPts val="1200"/>
              </a:spcAft>
            </a:pPr>
            <a:r>
              <a:rPr lang="en-US" altLang="zh-CN" sz="3200" dirty="0" smtClean="0"/>
              <a:t>Expect </a:t>
            </a:r>
            <a:r>
              <a:rPr lang="en-US" altLang="zh-CN" sz="3200" dirty="0" smtClean="0">
                <a:solidFill>
                  <a:srgbClr val="0000FF"/>
                </a:solidFill>
              </a:rPr>
              <a:t>less number of parts</a:t>
            </a:r>
            <a:r>
              <a:rPr lang="en-US" altLang="zh-CN" sz="3200" dirty="0" smtClean="0"/>
              <a:t>: lower assembly cost, etc.</a:t>
            </a:r>
          </a:p>
          <a:p>
            <a:pPr>
              <a:spcAft>
                <a:spcPts val="1200"/>
              </a:spcAft>
              <a:buNone/>
            </a:pPr>
            <a:endParaRPr lang="en-US" altLang="zh-CN" sz="3200" dirty="0" smtClean="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1069013" y="3441275"/>
            <a:ext cx="10282246" cy="2224731"/>
          </a:xfrm>
          <a:prstGeom prst="rect">
            <a:avLst/>
          </a:prstGeom>
        </p:spPr>
      </p:pic>
      <p:sp>
        <p:nvSpPr>
          <p:cNvPr id="20" name="TextBox 19"/>
          <p:cNvSpPr txBox="1">
            <a:spLocks noChangeArrowheads="1"/>
          </p:cNvSpPr>
          <p:nvPr/>
        </p:nvSpPr>
        <p:spPr bwMode="auto">
          <a:xfrm>
            <a:off x="1175729" y="5730281"/>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Perfect DAP with </a:t>
            </a:r>
            <a:r>
              <a:rPr lang="en-US" sz="2000" dirty="0" smtClean="0">
                <a:solidFill>
                  <a:srgbClr val="0000FF"/>
                </a:solidFill>
              </a:rPr>
              <a:t>4 pyramidal </a:t>
            </a:r>
            <a:r>
              <a:rPr lang="en-US" sz="2000" dirty="0" smtClean="0"/>
              <a:t>parts</a:t>
            </a:r>
            <a:endParaRPr lang="en-US" sz="2000" dirty="0"/>
          </a:p>
        </p:txBody>
      </p:sp>
      <p:sp>
        <p:nvSpPr>
          <p:cNvPr id="21" name="TextBox 20"/>
          <p:cNvSpPr txBox="1">
            <a:spLocks noChangeArrowheads="1"/>
          </p:cNvSpPr>
          <p:nvPr/>
        </p:nvSpPr>
        <p:spPr bwMode="auto">
          <a:xfrm>
            <a:off x="6362540" y="5727362"/>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Perfect DAP with </a:t>
            </a:r>
            <a:r>
              <a:rPr lang="en-US" sz="2000" dirty="0" smtClean="0">
                <a:solidFill>
                  <a:srgbClr val="0000FF"/>
                </a:solidFill>
              </a:rPr>
              <a:t>7 box </a:t>
            </a:r>
            <a:r>
              <a:rPr lang="en-US" sz="2000" dirty="0" smtClean="0"/>
              <a:t>parts</a:t>
            </a:r>
            <a:endParaRPr lang="en-US" sz="2000" dirty="0"/>
          </a:p>
        </p:txBody>
      </p:sp>
      <p:sp>
        <p:nvSpPr>
          <p:cNvPr id="22"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18</a:t>
            </a:fld>
            <a:endParaRPr lang="en-US" dirty="0" smtClean="0">
              <a:latin typeface="Arial" pitchFamily="-111" charset="0"/>
            </a:endParaRPr>
          </a:p>
        </p:txBody>
      </p:sp>
    </p:spTree>
    <p:extLst>
      <p:ext uri="{BB962C8B-B14F-4D97-AF65-F5344CB8AC3E}">
        <p14:creationId xmlns:p14="http://schemas.microsoft.com/office/powerpoint/2010/main" val="3190377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Reduce space for global search</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pPr>
              <a:spcAft>
                <a:spcPts val="1200"/>
              </a:spcAft>
            </a:pPr>
            <a:r>
              <a:rPr lang="en-US" altLang="zh-CN" sz="3200" dirty="0" smtClean="0"/>
              <a:t>Decompose into and pack </a:t>
            </a:r>
            <a:r>
              <a:rPr lang="en-US" altLang="zh-CN" sz="3200" dirty="0" smtClean="0">
                <a:solidFill>
                  <a:srgbClr val="0000FF"/>
                </a:solidFill>
              </a:rPr>
              <a:t>only pyramidal </a:t>
            </a:r>
            <a:r>
              <a:rPr lang="en-US" altLang="zh-CN" sz="3200" dirty="0" err="1" smtClean="0">
                <a:solidFill>
                  <a:srgbClr val="0000FF"/>
                </a:solidFill>
              </a:rPr>
              <a:t>polycubes</a:t>
            </a:r>
            <a:endParaRPr lang="en-US" altLang="zh-CN" sz="3200" dirty="0" smtClean="0">
              <a:solidFill>
                <a:srgbClr val="0000FF"/>
              </a:solidFill>
            </a:endParaRPr>
          </a:p>
          <a:p>
            <a:pPr>
              <a:spcAft>
                <a:spcPts val="1200"/>
              </a:spcAft>
            </a:pPr>
            <a:r>
              <a:rPr lang="en-US" altLang="zh-CN" sz="3200" dirty="0" err="1" smtClean="0">
                <a:solidFill>
                  <a:srgbClr val="0000FF"/>
                </a:solidFill>
              </a:rPr>
              <a:t>Voxelize</a:t>
            </a:r>
            <a:r>
              <a:rPr lang="en-US" altLang="zh-CN" sz="3200" dirty="0" smtClean="0">
                <a:solidFill>
                  <a:srgbClr val="0000FF"/>
                </a:solidFill>
              </a:rPr>
              <a:t> </a:t>
            </a:r>
            <a:r>
              <a:rPr lang="en-US" altLang="zh-CN" sz="3200" dirty="0" smtClean="0"/>
              <a:t>shape and only allow </a:t>
            </a:r>
            <a:r>
              <a:rPr lang="en-US" altLang="zh-CN" sz="3200" dirty="0" smtClean="0">
                <a:solidFill>
                  <a:srgbClr val="0000FF"/>
                </a:solidFill>
              </a:rPr>
              <a:t>axial cuts</a:t>
            </a:r>
          </a:p>
          <a:p>
            <a:pPr lvl="1">
              <a:spcAft>
                <a:spcPts val="1200"/>
              </a:spcAft>
            </a:pPr>
            <a:r>
              <a:rPr lang="en-US" altLang="zh-CN" dirty="0" smtClean="0"/>
              <a:t>Closure property with pyramidal primitives</a:t>
            </a:r>
          </a:p>
          <a:p>
            <a:pPr lvl="1">
              <a:spcAft>
                <a:spcPts val="1200"/>
              </a:spcAft>
            </a:pPr>
            <a:r>
              <a:rPr lang="en-US" altLang="zh-CN" dirty="0" err="1" smtClean="0"/>
              <a:t>Discretizing</a:t>
            </a:r>
            <a:r>
              <a:rPr lang="en-US" altLang="zh-CN" dirty="0" smtClean="0"/>
              <a:t> rotations to 90 degrees</a:t>
            </a:r>
          </a:p>
          <a:p>
            <a:pPr lvl="1">
              <a:spcAft>
                <a:spcPts val="1200"/>
              </a:spcAft>
            </a:pPr>
            <a:r>
              <a:rPr lang="en-US" altLang="zh-CN" dirty="0" smtClean="0">
                <a:solidFill>
                  <a:srgbClr val="0000FF"/>
                </a:solidFill>
              </a:rPr>
              <a:t>Just like Tetris!</a:t>
            </a:r>
          </a:p>
          <a:p>
            <a:pPr>
              <a:spcAft>
                <a:spcPts val="1200"/>
              </a:spcAft>
            </a:pPr>
            <a:r>
              <a:rPr lang="en-US" altLang="zh-CN" dirty="0" smtClean="0"/>
              <a:t>Arbitrary rotations allowed in </a:t>
            </a:r>
            <a:r>
              <a:rPr lang="en-US" altLang="zh-CN" dirty="0" smtClean="0">
                <a:solidFill>
                  <a:srgbClr val="0000FF"/>
                </a:solidFill>
              </a:rPr>
              <a:t>local refinement</a:t>
            </a:r>
          </a:p>
          <a:p>
            <a:pPr>
              <a:spcAft>
                <a:spcPts val="1200"/>
              </a:spcAft>
            </a:pPr>
            <a:endParaRPr lang="en-US" altLang="zh-CN" sz="3200" dirty="0" smtClean="0"/>
          </a:p>
          <a:p>
            <a:pPr>
              <a:spcAft>
                <a:spcPts val="1200"/>
              </a:spcAft>
              <a:buNone/>
            </a:pPr>
            <a:endParaRPr lang="en-US" altLang="zh-CN" sz="3200" dirty="0" smtClean="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531159" y="3819010"/>
            <a:ext cx="3090930" cy="2632707"/>
          </a:xfrm>
          <a:prstGeom prst="rect">
            <a:avLst/>
          </a:prstGeom>
        </p:spPr>
      </p:pic>
      <p:sp>
        <p:nvSpPr>
          <p:cNvPr id="12"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19</a:t>
            </a:fld>
            <a:endParaRPr lang="en-US" dirty="0" smtClean="0">
              <a:latin typeface="Arial" pitchFamily="-111" charset="0"/>
            </a:endParaRPr>
          </a:p>
        </p:txBody>
      </p:sp>
    </p:spTree>
    <p:extLst>
      <p:ext uri="{BB962C8B-B14F-4D97-AF65-F5344CB8AC3E}">
        <p14:creationId xmlns:p14="http://schemas.microsoft.com/office/powerpoint/2010/main" val="31903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Shape “compaction”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200" y="1834761"/>
            <a:ext cx="10515600" cy="4351338"/>
          </a:xfrm>
        </p:spPr>
        <p:txBody>
          <a:bodyPr/>
          <a:lstStyle/>
          <a:p>
            <a:pPr>
              <a:spcAft>
                <a:spcPts val="1200"/>
              </a:spcAft>
            </a:pPr>
            <a:r>
              <a:rPr lang="en-US" altLang="zh-CN" dirty="0" smtClean="0"/>
              <a:t>Not compression (= compaction of shape </a:t>
            </a:r>
            <a:r>
              <a:rPr lang="en-US" altLang="zh-CN" dirty="0" smtClean="0">
                <a:solidFill>
                  <a:srgbClr val="0000FF"/>
                </a:solidFill>
              </a:rPr>
              <a:t>representation</a:t>
            </a:r>
            <a:r>
              <a:rPr lang="en-US" altLang="zh-CN" dirty="0" smtClean="0"/>
              <a:t>)</a:t>
            </a:r>
          </a:p>
          <a:p>
            <a:pPr>
              <a:spcAft>
                <a:spcPts val="1200"/>
              </a:spcAft>
            </a:pPr>
            <a:r>
              <a:rPr lang="en-US" altLang="zh-CN" dirty="0" smtClean="0"/>
              <a:t>“Compress” </a:t>
            </a:r>
            <a:r>
              <a:rPr lang="en-US" altLang="zh-CN" dirty="0" smtClean="0">
                <a:solidFill>
                  <a:srgbClr val="0000FF"/>
                </a:solidFill>
              </a:rPr>
              <a:t>shape configuration </a:t>
            </a:r>
            <a:r>
              <a:rPr lang="en-US" altLang="zh-CN" dirty="0" smtClean="0"/>
              <a:t>to </a:t>
            </a:r>
            <a:r>
              <a:rPr lang="en-US" altLang="zh-CN" dirty="0" smtClean="0">
                <a:solidFill>
                  <a:srgbClr val="0000FF"/>
                </a:solidFill>
              </a:rPr>
              <a:t>save physical space</a:t>
            </a:r>
          </a:p>
          <a:p>
            <a:pPr lvl="1">
              <a:spcAft>
                <a:spcPts val="1200"/>
              </a:spcAft>
            </a:pPr>
            <a:r>
              <a:rPr lang="en-CA" dirty="0" smtClean="0">
                <a:ea typeface="ＭＳ Ｐゴシック" pitchFamily="-111" charset="-128"/>
                <a:cs typeface="ＭＳ Ｐゴシック" pitchFamily="-111" charset="-128"/>
              </a:rPr>
              <a:t>Optimize physical </a:t>
            </a:r>
            <a:r>
              <a:rPr lang="en-CA" dirty="0" smtClean="0">
                <a:solidFill>
                  <a:srgbClr val="0000FF"/>
                </a:solidFill>
                <a:ea typeface="ＭＳ Ｐゴシック" pitchFamily="-111" charset="-128"/>
                <a:cs typeface="ＭＳ Ｐゴシック" pitchFamily="-111" charset="-128"/>
              </a:rPr>
              <a:t>composition </a:t>
            </a:r>
            <a:r>
              <a:rPr lang="en-CA" dirty="0" smtClean="0">
                <a:ea typeface="ＭＳ Ｐゴシック" pitchFamily="-111" charset="-128"/>
                <a:cs typeface="ＭＳ Ｐゴシック" pitchFamily="-111" charset="-128"/>
              </a:rPr>
              <a:t>or </a:t>
            </a:r>
            <a:r>
              <a:rPr lang="en-CA" dirty="0" smtClean="0">
                <a:solidFill>
                  <a:srgbClr val="0000FF"/>
                </a:solidFill>
                <a:ea typeface="ＭＳ Ｐゴシック" pitchFamily="-111" charset="-128"/>
                <a:cs typeface="ＭＳ Ｐゴシック" pitchFamily="-111" charset="-128"/>
              </a:rPr>
              <a:t>arrangement</a:t>
            </a:r>
            <a:r>
              <a:rPr lang="en-CA" dirty="0" smtClean="0">
                <a:ea typeface="ＭＳ Ｐゴシック" pitchFamily="-111" charset="-128"/>
                <a:cs typeface="ＭＳ Ｐゴシック" pitchFamily="-111" charset="-128"/>
              </a:rPr>
              <a:t> of shapes or parts</a:t>
            </a:r>
          </a:p>
          <a:p>
            <a:endParaRPr lang="en-US" altLang="zh-CN" dirty="0" smtClean="0"/>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2</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Algorithm Overview</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73025" y="2099558"/>
            <a:ext cx="12118975" cy="2271283"/>
          </a:xfrm>
          <a:prstGeom prst="rect">
            <a:avLst/>
          </a:prstGeom>
        </p:spPr>
      </p:pic>
      <p:sp>
        <p:nvSpPr>
          <p:cNvPr id="5" name="文本框 4"/>
          <p:cNvSpPr txBox="1"/>
          <p:nvPr/>
        </p:nvSpPr>
        <p:spPr>
          <a:xfrm>
            <a:off x="402607" y="5353192"/>
            <a:ext cx="2349035" cy="400110"/>
          </a:xfrm>
          <a:prstGeom prst="rect">
            <a:avLst/>
          </a:prstGeom>
          <a:noFill/>
        </p:spPr>
        <p:txBody>
          <a:bodyPr wrap="square" rtlCol="0">
            <a:spAutoFit/>
          </a:bodyPr>
          <a:lstStyle/>
          <a:p>
            <a:pPr algn="ctr"/>
            <a:r>
              <a:rPr lang="en-US" altLang="zh-CN" sz="2000" dirty="0" smtClean="0"/>
              <a:t>Pyramidal polycubes</a:t>
            </a:r>
            <a:endParaRPr lang="zh-CN" altLang="en-US" sz="2000" dirty="0"/>
          </a:p>
        </p:txBody>
      </p:sp>
      <p:sp>
        <p:nvSpPr>
          <p:cNvPr id="6" name="文本框 5"/>
          <p:cNvSpPr txBox="1"/>
          <p:nvPr/>
        </p:nvSpPr>
        <p:spPr>
          <a:xfrm>
            <a:off x="4643022" y="4410379"/>
            <a:ext cx="3174536" cy="400110"/>
          </a:xfrm>
          <a:prstGeom prst="rect">
            <a:avLst/>
          </a:prstGeom>
          <a:noFill/>
        </p:spPr>
        <p:txBody>
          <a:bodyPr wrap="square" rtlCol="0">
            <a:spAutoFit/>
          </a:bodyPr>
          <a:lstStyle/>
          <a:p>
            <a:pPr algn="ctr"/>
            <a:r>
              <a:rPr lang="en-US" altLang="zh-CN" sz="2000" dirty="0" smtClean="0"/>
              <a:t>Global DAP optimization</a:t>
            </a:r>
            <a:endParaRPr lang="zh-CN" altLang="en-US" sz="2000" dirty="0"/>
          </a:p>
        </p:txBody>
      </p:sp>
      <p:sp>
        <p:nvSpPr>
          <p:cNvPr id="7" name="文本框 6"/>
          <p:cNvSpPr txBox="1"/>
          <p:nvPr/>
        </p:nvSpPr>
        <p:spPr>
          <a:xfrm>
            <a:off x="9826901" y="4410683"/>
            <a:ext cx="2021628" cy="400110"/>
          </a:xfrm>
          <a:prstGeom prst="rect">
            <a:avLst/>
          </a:prstGeom>
          <a:noFill/>
        </p:spPr>
        <p:txBody>
          <a:bodyPr wrap="square" rtlCol="0">
            <a:spAutoFit/>
          </a:bodyPr>
          <a:lstStyle/>
          <a:p>
            <a:pPr algn="ctr"/>
            <a:r>
              <a:rPr lang="en-US" altLang="zh-CN" sz="2000" dirty="0" smtClean="0"/>
              <a:t>Local refinement</a:t>
            </a:r>
            <a:endParaRPr lang="zh-CN" altLang="en-US" sz="2000" dirty="0"/>
          </a:p>
        </p:txBody>
      </p:sp>
      <p:sp>
        <p:nvSpPr>
          <p:cNvPr id="8" name="文本框 7"/>
          <p:cNvSpPr txBox="1"/>
          <p:nvPr/>
        </p:nvSpPr>
        <p:spPr>
          <a:xfrm>
            <a:off x="384417" y="4410379"/>
            <a:ext cx="2385414" cy="400110"/>
          </a:xfrm>
          <a:prstGeom prst="rect">
            <a:avLst/>
          </a:prstGeom>
          <a:noFill/>
        </p:spPr>
        <p:txBody>
          <a:bodyPr wrap="square" rtlCol="0">
            <a:spAutoFit/>
          </a:bodyPr>
          <a:lstStyle/>
          <a:p>
            <a:pPr algn="ctr"/>
            <a:r>
              <a:rPr lang="en-US" altLang="zh-CN" sz="2000" dirty="0" smtClean="0"/>
              <a:t>Initial decomposition</a:t>
            </a:r>
            <a:endParaRPr lang="zh-CN" altLang="en-US" sz="2000" dirty="0"/>
          </a:p>
        </p:txBody>
      </p:sp>
      <p:sp>
        <p:nvSpPr>
          <p:cNvPr id="9" name="文本框 8"/>
          <p:cNvSpPr txBox="1"/>
          <p:nvPr/>
        </p:nvSpPr>
        <p:spPr>
          <a:xfrm>
            <a:off x="5338860" y="5353192"/>
            <a:ext cx="1782860" cy="400110"/>
          </a:xfrm>
          <a:prstGeom prst="rect">
            <a:avLst/>
          </a:prstGeom>
          <a:noFill/>
        </p:spPr>
        <p:txBody>
          <a:bodyPr wrap="square" rtlCol="0">
            <a:spAutoFit/>
          </a:bodyPr>
          <a:lstStyle/>
          <a:p>
            <a:pPr algn="ctr"/>
            <a:r>
              <a:rPr lang="en-US" altLang="zh-CN" sz="2000" dirty="0" smtClean="0"/>
              <a:t>Optimal pile</a:t>
            </a:r>
            <a:endParaRPr lang="zh-CN" altLang="en-US" sz="2000" dirty="0"/>
          </a:p>
        </p:txBody>
      </p:sp>
      <p:sp>
        <p:nvSpPr>
          <p:cNvPr id="10" name="文本框 9"/>
          <p:cNvSpPr txBox="1"/>
          <p:nvPr/>
        </p:nvSpPr>
        <p:spPr>
          <a:xfrm>
            <a:off x="9529613" y="5353192"/>
            <a:ext cx="2616204" cy="400110"/>
          </a:xfrm>
          <a:prstGeom prst="rect">
            <a:avLst/>
          </a:prstGeom>
          <a:noFill/>
        </p:spPr>
        <p:txBody>
          <a:bodyPr wrap="square" rtlCol="0">
            <a:spAutoFit/>
          </a:bodyPr>
          <a:lstStyle/>
          <a:p>
            <a:pPr algn="ctr"/>
            <a:r>
              <a:rPr lang="en-US" altLang="zh-CN" sz="2000" dirty="0" smtClean="0"/>
              <a:t>Lower and tighter pile</a:t>
            </a:r>
            <a:endParaRPr lang="zh-CN" altLang="en-US" sz="2000" dirty="0"/>
          </a:p>
        </p:txBody>
      </p:sp>
      <p:cxnSp>
        <p:nvCxnSpPr>
          <p:cNvPr id="14" name="直接箭头连接符 13"/>
          <p:cNvCxnSpPr>
            <a:stCxn id="6" idx="2"/>
            <a:endCxn id="9" idx="0"/>
          </p:cNvCxnSpPr>
          <p:nvPr/>
        </p:nvCxnSpPr>
        <p:spPr>
          <a:xfrm>
            <a:off x="6230290" y="4810489"/>
            <a:ext cx="0" cy="5427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7" idx="2"/>
            <a:endCxn id="10" idx="0"/>
          </p:cNvCxnSpPr>
          <p:nvPr/>
        </p:nvCxnSpPr>
        <p:spPr>
          <a:xfrm>
            <a:off x="10837715" y="4810793"/>
            <a:ext cx="0" cy="54239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50665" y="1533878"/>
            <a:ext cx="2846595"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368968" y="1533878"/>
            <a:ext cx="5782290"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514212" y="1550057"/>
            <a:ext cx="2583685"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22"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接箭头连接符 25"/>
          <p:cNvCxnSpPr/>
          <p:nvPr/>
        </p:nvCxnSpPr>
        <p:spPr>
          <a:xfrm flipH="1">
            <a:off x="1576418" y="4779711"/>
            <a:ext cx="1413" cy="57348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8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Algorithm Overview</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73025" y="2099558"/>
            <a:ext cx="12118975" cy="2271283"/>
          </a:xfrm>
          <a:prstGeom prst="rect">
            <a:avLst/>
          </a:prstGeom>
        </p:spPr>
      </p:pic>
      <p:sp>
        <p:nvSpPr>
          <p:cNvPr id="13" name="矩形 12"/>
          <p:cNvSpPr/>
          <p:nvPr/>
        </p:nvSpPr>
        <p:spPr>
          <a:xfrm>
            <a:off x="150092" y="1533878"/>
            <a:ext cx="2846595"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9"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402607" y="5353192"/>
            <a:ext cx="2349035" cy="400110"/>
          </a:xfrm>
          <a:prstGeom prst="rect">
            <a:avLst/>
          </a:prstGeom>
          <a:noFill/>
        </p:spPr>
        <p:txBody>
          <a:bodyPr wrap="square" rtlCol="0">
            <a:spAutoFit/>
          </a:bodyPr>
          <a:lstStyle/>
          <a:p>
            <a:pPr algn="ctr"/>
            <a:r>
              <a:rPr lang="en-US" altLang="zh-CN" sz="2000" dirty="0" smtClean="0"/>
              <a:t>Pyramidal polycubes</a:t>
            </a:r>
            <a:endParaRPr lang="zh-CN" altLang="en-US" sz="2000" dirty="0"/>
          </a:p>
        </p:txBody>
      </p:sp>
      <p:sp>
        <p:nvSpPr>
          <p:cNvPr id="21" name="文本框 20"/>
          <p:cNvSpPr txBox="1"/>
          <p:nvPr/>
        </p:nvSpPr>
        <p:spPr>
          <a:xfrm>
            <a:off x="4643022" y="4410379"/>
            <a:ext cx="3174536" cy="400110"/>
          </a:xfrm>
          <a:prstGeom prst="rect">
            <a:avLst/>
          </a:prstGeom>
          <a:noFill/>
        </p:spPr>
        <p:txBody>
          <a:bodyPr wrap="square" rtlCol="0">
            <a:spAutoFit/>
          </a:bodyPr>
          <a:lstStyle/>
          <a:p>
            <a:pPr algn="ctr"/>
            <a:r>
              <a:rPr lang="en-US" altLang="zh-CN" sz="2000" dirty="0" smtClean="0"/>
              <a:t>Global DAP optimization</a:t>
            </a:r>
            <a:endParaRPr lang="zh-CN" altLang="en-US" sz="2000" dirty="0"/>
          </a:p>
        </p:txBody>
      </p:sp>
      <p:sp>
        <p:nvSpPr>
          <p:cNvPr id="28" name="文本框 27"/>
          <p:cNvSpPr txBox="1"/>
          <p:nvPr/>
        </p:nvSpPr>
        <p:spPr>
          <a:xfrm>
            <a:off x="9826901" y="4410683"/>
            <a:ext cx="2021628" cy="400110"/>
          </a:xfrm>
          <a:prstGeom prst="rect">
            <a:avLst/>
          </a:prstGeom>
          <a:noFill/>
        </p:spPr>
        <p:txBody>
          <a:bodyPr wrap="square" rtlCol="0">
            <a:spAutoFit/>
          </a:bodyPr>
          <a:lstStyle/>
          <a:p>
            <a:pPr algn="ctr"/>
            <a:r>
              <a:rPr lang="en-US" altLang="zh-CN" sz="2000" dirty="0" smtClean="0"/>
              <a:t>Local refinement</a:t>
            </a:r>
            <a:endParaRPr lang="zh-CN" altLang="en-US" sz="2000" dirty="0"/>
          </a:p>
        </p:txBody>
      </p:sp>
      <p:sp>
        <p:nvSpPr>
          <p:cNvPr id="29" name="文本框 28"/>
          <p:cNvSpPr txBox="1"/>
          <p:nvPr/>
        </p:nvSpPr>
        <p:spPr>
          <a:xfrm>
            <a:off x="384417" y="4410379"/>
            <a:ext cx="2385414" cy="400110"/>
          </a:xfrm>
          <a:prstGeom prst="rect">
            <a:avLst/>
          </a:prstGeom>
          <a:noFill/>
        </p:spPr>
        <p:txBody>
          <a:bodyPr wrap="square" rtlCol="0">
            <a:spAutoFit/>
          </a:bodyPr>
          <a:lstStyle/>
          <a:p>
            <a:pPr algn="ctr"/>
            <a:r>
              <a:rPr lang="en-US" altLang="zh-CN" sz="2000" dirty="0" smtClean="0"/>
              <a:t>Initial decomposition</a:t>
            </a:r>
            <a:endParaRPr lang="zh-CN" altLang="en-US" sz="2000" dirty="0"/>
          </a:p>
        </p:txBody>
      </p:sp>
      <p:sp>
        <p:nvSpPr>
          <p:cNvPr id="30" name="文本框 29"/>
          <p:cNvSpPr txBox="1"/>
          <p:nvPr/>
        </p:nvSpPr>
        <p:spPr>
          <a:xfrm>
            <a:off x="5338860" y="5353192"/>
            <a:ext cx="1782860" cy="400110"/>
          </a:xfrm>
          <a:prstGeom prst="rect">
            <a:avLst/>
          </a:prstGeom>
          <a:noFill/>
        </p:spPr>
        <p:txBody>
          <a:bodyPr wrap="square" rtlCol="0">
            <a:spAutoFit/>
          </a:bodyPr>
          <a:lstStyle/>
          <a:p>
            <a:pPr algn="ctr"/>
            <a:r>
              <a:rPr lang="en-US" altLang="zh-CN" sz="2000" dirty="0" smtClean="0"/>
              <a:t>Optimal pile</a:t>
            </a:r>
            <a:endParaRPr lang="zh-CN" altLang="en-US" sz="2000" dirty="0"/>
          </a:p>
        </p:txBody>
      </p:sp>
      <p:sp>
        <p:nvSpPr>
          <p:cNvPr id="31" name="文本框 30"/>
          <p:cNvSpPr txBox="1"/>
          <p:nvPr/>
        </p:nvSpPr>
        <p:spPr>
          <a:xfrm>
            <a:off x="9529613" y="5353192"/>
            <a:ext cx="2616204" cy="400110"/>
          </a:xfrm>
          <a:prstGeom prst="rect">
            <a:avLst/>
          </a:prstGeom>
          <a:noFill/>
        </p:spPr>
        <p:txBody>
          <a:bodyPr wrap="square" rtlCol="0">
            <a:spAutoFit/>
          </a:bodyPr>
          <a:lstStyle/>
          <a:p>
            <a:pPr algn="ctr"/>
            <a:r>
              <a:rPr lang="en-US" altLang="zh-CN" sz="2000" dirty="0" smtClean="0"/>
              <a:t>Lower and tighter pile</a:t>
            </a:r>
            <a:endParaRPr lang="zh-CN" altLang="en-US" sz="2000" dirty="0"/>
          </a:p>
        </p:txBody>
      </p:sp>
      <p:cxnSp>
        <p:nvCxnSpPr>
          <p:cNvPr id="32" name="直接箭头连接符 31"/>
          <p:cNvCxnSpPr>
            <a:stCxn id="21" idx="2"/>
            <a:endCxn id="30" idx="0"/>
          </p:cNvCxnSpPr>
          <p:nvPr/>
        </p:nvCxnSpPr>
        <p:spPr>
          <a:xfrm>
            <a:off x="6230290" y="4810489"/>
            <a:ext cx="0" cy="5427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8" idx="2"/>
            <a:endCxn id="31" idx="0"/>
          </p:cNvCxnSpPr>
          <p:nvPr/>
        </p:nvCxnSpPr>
        <p:spPr>
          <a:xfrm>
            <a:off x="10837715" y="4810793"/>
            <a:ext cx="0" cy="54239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1576418" y="4779711"/>
            <a:ext cx="1413" cy="57348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692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Pyramidal Polycubes Generation</a:t>
            </a:r>
            <a:endParaRPr lang="zh-CN" altLang="en-US" dirty="0">
              <a:ln w="0"/>
              <a:effectLst>
                <a:outerShdw blurRad="38100" dist="19050" dir="2700000" algn="tl" rotWithShape="0">
                  <a:schemeClr val="dk1">
                    <a:alpha val="40000"/>
                  </a:schemeClr>
                </a:outerShdw>
              </a:effectLst>
            </a:endParaRPr>
          </a:p>
        </p:txBody>
      </p:sp>
      <p:sp>
        <p:nvSpPr>
          <p:cNvPr id="10" name="矩形 9"/>
          <p:cNvSpPr/>
          <p:nvPr/>
        </p:nvSpPr>
        <p:spPr>
          <a:xfrm>
            <a:off x="2175029" y="5301780"/>
            <a:ext cx="3968596" cy="954107"/>
          </a:xfrm>
          <a:prstGeom prst="rect">
            <a:avLst/>
          </a:prstGeom>
        </p:spPr>
        <p:txBody>
          <a:bodyPr wrap="square">
            <a:spAutoFit/>
          </a:bodyPr>
          <a:lstStyle/>
          <a:p>
            <a:r>
              <a:rPr lang="fr-FR" altLang="zh-CN" sz="2800" dirty="0"/>
              <a:t>P</a:t>
            </a:r>
            <a:r>
              <a:rPr lang="fr-FR" altLang="zh-CN" sz="2800" dirty="0" smtClean="0"/>
              <a:t>yramidal Decomposition </a:t>
            </a:r>
          </a:p>
          <a:p>
            <a:pPr algn="ctr"/>
            <a:r>
              <a:rPr lang="fr-FR" altLang="zh-CN" sz="2800" dirty="0" smtClean="0"/>
              <a:t>[Hu et al. 2014]</a:t>
            </a:r>
            <a:endParaRPr lang="zh-CN" altLang="en-US" sz="2800" dirty="0"/>
          </a:p>
        </p:txBody>
      </p:sp>
      <p:pic>
        <p:nvPicPr>
          <p:cNvPr id="8" name="内容占位符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9713" y="2526920"/>
            <a:ext cx="3332573" cy="2763415"/>
          </a:xfr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119" y="4066907"/>
            <a:ext cx="2628614" cy="1782365"/>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747" y="1300777"/>
            <a:ext cx="3422441" cy="2621125"/>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79" y="2526920"/>
            <a:ext cx="3332573" cy="2763415"/>
          </a:xfrm>
          <a:prstGeom prst="rect">
            <a:avLst/>
          </a:prstGeom>
        </p:spPr>
      </p:pic>
      <p:cxnSp>
        <p:nvCxnSpPr>
          <p:cNvPr id="15" name="直接箭头连接符 14"/>
          <p:cNvCxnSpPr/>
          <p:nvPr/>
        </p:nvCxnSpPr>
        <p:spPr>
          <a:xfrm>
            <a:off x="2984500" y="4066907"/>
            <a:ext cx="2006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7289800" y="3276600"/>
            <a:ext cx="1320800" cy="790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7302500" y="4066907"/>
            <a:ext cx="1308100" cy="8362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795657" y="5994277"/>
            <a:ext cx="3739243" cy="523220"/>
          </a:xfrm>
          <a:prstGeom prst="rect">
            <a:avLst/>
          </a:prstGeom>
          <a:noFill/>
        </p:spPr>
        <p:txBody>
          <a:bodyPr wrap="square" rtlCol="0">
            <a:spAutoFit/>
          </a:bodyPr>
          <a:lstStyle/>
          <a:p>
            <a:r>
              <a:rPr lang="en-US" altLang="zh-CN" sz="2800" dirty="0" smtClean="0"/>
              <a:t>Pyramidal polycubes</a:t>
            </a:r>
            <a:endParaRPr lang="zh-CN" altLang="en-US" sz="2800" dirty="0"/>
          </a:p>
        </p:txBody>
      </p:sp>
      <p:cxnSp>
        <p:nvCxnSpPr>
          <p:cNvPr id="16" name="直接连接符 15"/>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21" name="Picture 2" descr="https://colab.aut.ac.nz/wp-content/uploads/2015/04/SIGGRAPH-Asia-20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01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Algorithm Overview</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73025" y="2099558"/>
            <a:ext cx="12118975" cy="2271283"/>
          </a:xfrm>
          <a:prstGeom prst="rect">
            <a:avLst/>
          </a:prstGeom>
        </p:spPr>
      </p:pic>
      <p:sp>
        <p:nvSpPr>
          <p:cNvPr id="15" name="矩形 14"/>
          <p:cNvSpPr/>
          <p:nvPr/>
        </p:nvSpPr>
        <p:spPr>
          <a:xfrm>
            <a:off x="3354782" y="1533878"/>
            <a:ext cx="5782290"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20"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402607" y="5353192"/>
            <a:ext cx="2349035" cy="400110"/>
          </a:xfrm>
          <a:prstGeom prst="rect">
            <a:avLst/>
          </a:prstGeom>
          <a:noFill/>
        </p:spPr>
        <p:txBody>
          <a:bodyPr wrap="square" rtlCol="0">
            <a:spAutoFit/>
          </a:bodyPr>
          <a:lstStyle/>
          <a:p>
            <a:pPr algn="ctr"/>
            <a:r>
              <a:rPr lang="en-US" altLang="zh-CN" sz="2000" dirty="0" smtClean="0"/>
              <a:t>Pyramidal polycubes</a:t>
            </a:r>
            <a:endParaRPr lang="zh-CN" altLang="en-US" sz="2000" dirty="0"/>
          </a:p>
        </p:txBody>
      </p:sp>
      <p:sp>
        <p:nvSpPr>
          <p:cNvPr id="26" name="文本框 25"/>
          <p:cNvSpPr txBox="1"/>
          <p:nvPr/>
        </p:nvSpPr>
        <p:spPr>
          <a:xfrm>
            <a:off x="4643022" y="4410379"/>
            <a:ext cx="3174536" cy="400110"/>
          </a:xfrm>
          <a:prstGeom prst="rect">
            <a:avLst/>
          </a:prstGeom>
          <a:noFill/>
        </p:spPr>
        <p:txBody>
          <a:bodyPr wrap="square" rtlCol="0">
            <a:spAutoFit/>
          </a:bodyPr>
          <a:lstStyle/>
          <a:p>
            <a:pPr algn="ctr"/>
            <a:r>
              <a:rPr lang="en-US" altLang="zh-CN" sz="2000" dirty="0" smtClean="0"/>
              <a:t>Global DAP optimization</a:t>
            </a:r>
            <a:endParaRPr lang="zh-CN" altLang="en-US" sz="2000" dirty="0"/>
          </a:p>
        </p:txBody>
      </p:sp>
      <p:sp>
        <p:nvSpPr>
          <p:cNvPr id="27" name="文本框 26"/>
          <p:cNvSpPr txBox="1"/>
          <p:nvPr/>
        </p:nvSpPr>
        <p:spPr>
          <a:xfrm>
            <a:off x="9826901" y="4410683"/>
            <a:ext cx="2021628" cy="400110"/>
          </a:xfrm>
          <a:prstGeom prst="rect">
            <a:avLst/>
          </a:prstGeom>
          <a:noFill/>
        </p:spPr>
        <p:txBody>
          <a:bodyPr wrap="square" rtlCol="0">
            <a:spAutoFit/>
          </a:bodyPr>
          <a:lstStyle/>
          <a:p>
            <a:pPr algn="ctr"/>
            <a:r>
              <a:rPr lang="en-US" altLang="zh-CN" sz="2000" dirty="0" smtClean="0"/>
              <a:t>Local refinement</a:t>
            </a:r>
            <a:endParaRPr lang="zh-CN" altLang="en-US" sz="2000" dirty="0"/>
          </a:p>
        </p:txBody>
      </p:sp>
      <p:sp>
        <p:nvSpPr>
          <p:cNvPr id="28" name="文本框 27"/>
          <p:cNvSpPr txBox="1"/>
          <p:nvPr/>
        </p:nvSpPr>
        <p:spPr>
          <a:xfrm>
            <a:off x="384417" y="4410379"/>
            <a:ext cx="2385414" cy="400110"/>
          </a:xfrm>
          <a:prstGeom prst="rect">
            <a:avLst/>
          </a:prstGeom>
          <a:noFill/>
        </p:spPr>
        <p:txBody>
          <a:bodyPr wrap="square" rtlCol="0">
            <a:spAutoFit/>
          </a:bodyPr>
          <a:lstStyle/>
          <a:p>
            <a:pPr algn="ctr"/>
            <a:r>
              <a:rPr lang="en-US" altLang="zh-CN" sz="2000" dirty="0" smtClean="0"/>
              <a:t>Initial decomposition</a:t>
            </a:r>
            <a:endParaRPr lang="zh-CN" altLang="en-US" sz="2000" dirty="0"/>
          </a:p>
        </p:txBody>
      </p:sp>
      <p:sp>
        <p:nvSpPr>
          <p:cNvPr id="29" name="文本框 28"/>
          <p:cNvSpPr txBox="1"/>
          <p:nvPr/>
        </p:nvSpPr>
        <p:spPr>
          <a:xfrm>
            <a:off x="5338860" y="5353192"/>
            <a:ext cx="1782860" cy="400110"/>
          </a:xfrm>
          <a:prstGeom prst="rect">
            <a:avLst/>
          </a:prstGeom>
          <a:noFill/>
        </p:spPr>
        <p:txBody>
          <a:bodyPr wrap="square" rtlCol="0">
            <a:spAutoFit/>
          </a:bodyPr>
          <a:lstStyle/>
          <a:p>
            <a:pPr algn="ctr"/>
            <a:r>
              <a:rPr lang="en-US" altLang="zh-CN" sz="2000" dirty="0" smtClean="0"/>
              <a:t>Optimal pile</a:t>
            </a:r>
            <a:endParaRPr lang="zh-CN" altLang="en-US" sz="2000" dirty="0"/>
          </a:p>
        </p:txBody>
      </p:sp>
      <p:sp>
        <p:nvSpPr>
          <p:cNvPr id="30" name="文本框 29"/>
          <p:cNvSpPr txBox="1"/>
          <p:nvPr/>
        </p:nvSpPr>
        <p:spPr>
          <a:xfrm>
            <a:off x="9529613" y="5353192"/>
            <a:ext cx="2616204" cy="400110"/>
          </a:xfrm>
          <a:prstGeom prst="rect">
            <a:avLst/>
          </a:prstGeom>
          <a:noFill/>
        </p:spPr>
        <p:txBody>
          <a:bodyPr wrap="square" rtlCol="0">
            <a:spAutoFit/>
          </a:bodyPr>
          <a:lstStyle/>
          <a:p>
            <a:pPr algn="ctr"/>
            <a:r>
              <a:rPr lang="en-US" altLang="zh-CN" sz="2000" dirty="0" smtClean="0"/>
              <a:t>Lower and tighter pile</a:t>
            </a:r>
            <a:endParaRPr lang="zh-CN" altLang="en-US" sz="2000" dirty="0"/>
          </a:p>
        </p:txBody>
      </p:sp>
      <p:cxnSp>
        <p:nvCxnSpPr>
          <p:cNvPr id="31" name="直接箭头连接符 30"/>
          <p:cNvCxnSpPr>
            <a:stCxn id="26" idx="2"/>
            <a:endCxn id="29" idx="0"/>
          </p:cNvCxnSpPr>
          <p:nvPr/>
        </p:nvCxnSpPr>
        <p:spPr>
          <a:xfrm>
            <a:off x="6230290" y="4810489"/>
            <a:ext cx="0" cy="5427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27" idx="2"/>
            <a:endCxn id="30" idx="0"/>
          </p:cNvCxnSpPr>
          <p:nvPr/>
        </p:nvCxnSpPr>
        <p:spPr>
          <a:xfrm>
            <a:off x="10837715" y="4810793"/>
            <a:ext cx="0" cy="54239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H="1">
            <a:off x="1576418" y="4779711"/>
            <a:ext cx="1413" cy="57348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99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Powder-based Printers</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1681164" y="2220505"/>
            <a:ext cx="3894340" cy="2717120"/>
          </a:xfrm>
          <a:prstGeom prst="rect">
            <a:avLst/>
          </a:prstGeom>
        </p:spPr>
      </p:pic>
      <p:cxnSp>
        <p:nvCxnSpPr>
          <p:cNvPr id="7" name="直接连接符 6"/>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9"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524192" y="5280024"/>
            <a:ext cx="6208283" cy="523220"/>
          </a:xfrm>
          <a:prstGeom prst="rect">
            <a:avLst/>
          </a:prstGeom>
          <a:noFill/>
        </p:spPr>
        <p:txBody>
          <a:bodyPr wrap="square" rtlCol="0">
            <a:spAutoFit/>
          </a:bodyPr>
          <a:lstStyle/>
          <a:p>
            <a:r>
              <a:rPr lang="en-US" altLang="zh-CN" sz="2800" dirty="0" smtClean="0"/>
              <a:t>Powder-based Printers(</a:t>
            </a:r>
            <a:r>
              <a:rPr lang="en-US" altLang="zh-CN" sz="2800" dirty="0" smtClean="0">
                <a:solidFill>
                  <a:srgbClr val="0000FF"/>
                </a:solidFill>
              </a:rPr>
              <a:t>sensitive to height</a:t>
            </a:r>
            <a:r>
              <a:rPr lang="en-US" altLang="zh-CN" sz="2800" dirty="0" smtClean="0"/>
              <a:t>)</a:t>
            </a:r>
            <a:endParaRPr lang="zh-CN" altLang="en-US" sz="2800" dirty="0">
              <a:solidFill>
                <a:srgbClr val="0000FF"/>
              </a:solidFill>
            </a:endParaRPr>
          </a:p>
        </p:txBody>
      </p:sp>
      <p:pic>
        <p:nvPicPr>
          <p:cNvPr id="12" name="内容占位符 1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702803" y="1746318"/>
            <a:ext cx="1666667" cy="2895238"/>
          </a:xfr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1230" y="3089922"/>
            <a:ext cx="1526387" cy="1031803"/>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452" y="3588431"/>
            <a:ext cx="1014749" cy="1006222"/>
          </a:xfrm>
          <a:prstGeom prst="rect">
            <a:avLst/>
          </a:pr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7692" y="3599847"/>
            <a:ext cx="1551968" cy="1031803"/>
          </a:xfrm>
          <a:prstGeom prst="rect">
            <a:avLst/>
          </a:prstGeom>
        </p:spPr>
      </p:pic>
      <p:cxnSp>
        <p:nvCxnSpPr>
          <p:cNvPr id="18" name="直接连接符 17"/>
          <p:cNvCxnSpPr/>
          <p:nvPr/>
        </p:nvCxnSpPr>
        <p:spPr>
          <a:xfrm>
            <a:off x="9349660" y="3031013"/>
            <a:ext cx="711915" cy="635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9349659" y="4635933"/>
            <a:ext cx="711915" cy="635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9705616" y="3089922"/>
            <a:ext cx="0" cy="436391"/>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9705616" y="4121725"/>
            <a:ext cx="0" cy="47292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9324079" y="3537729"/>
            <a:ext cx="2705100" cy="523220"/>
          </a:xfrm>
          <a:prstGeom prst="rect">
            <a:avLst/>
          </a:prstGeom>
          <a:noFill/>
        </p:spPr>
        <p:txBody>
          <a:bodyPr wrap="square" rtlCol="0">
            <a:spAutoFit/>
          </a:bodyPr>
          <a:lstStyle/>
          <a:p>
            <a:r>
              <a:rPr lang="en-US" altLang="zh-CN" sz="2800" dirty="0" smtClean="0"/>
              <a:t>Height of the pile</a:t>
            </a:r>
            <a:endParaRPr lang="zh-CN" altLang="en-US" sz="2800" dirty="0"/>
          </a:p>
        </p:txBody>
      </p:sp>
      <p:sp>
        <p:nvSpPr>
          <p:cNvPr id="27" name="矩形 26"/>
          <p:cNvSpPr/>
          <p:nvPr/>
        </p:nvSpPr>
        <p:spPr>
          <a:xfrm>
            <a:off x="7721285" y="3031013"/>
            <a:ext cx="1609891" cy="160989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283495" y="5280024"/>
            <a:ext cx="3380479" cy="954107"/>
          </a:xfrm>
          <a:prstGeom prst="rect">
            <a:avLst/>
          </a:prstGeom>
          <a:noFill/>
        </p:spPr>
        <p:txBody>
          <a:bodyPr wrap="square" rtlCol="0">
            <a:spAutoFit/>
          </a:bodyPr>
          <a:lstStyle/>
          <a:p>
            <a:r>
              <a:rPr lang="en-US" altLang="zh-CN" sz="2800" dirty="0" smtClean="0"/>
              <a:t>Pile in the container,</a:t>
            </a:r>
          </a:p>
          <a:p>
            <a:r>
              <a:rPr lang="en-US" altLang="zh-CN" sz="2800" dirty="0" smtClean="0">
                <a:solidFill>
                  <a:srgbClr val="0000FF"/>
                </a:solidFill>
              </a:rPr>
              <a:t>The lower, the better.</a:t>
            </a:r>
            <a:endParaRPr lang="zh-CN" altLang="en-US" sz="2800" dirty="0">
              <a:solidFill>
                <a:srgbClr val="0000FF"/>
              </a:solidFill>
            </a:endParaRPr>
          </a:p>
        </p:txBody>
      </p:sp>
      <p:cxnSp>
        <p:nvCxnSpPr>
          <p:cNvPr id="30" name="直接箭头连接符 29"/>
          <p:cNvCxnSpPr>
            <a:stCxn id="28" idx="0"/>
            <a:endCxn id="12" idx="2"/>
          </p:cNvCxnSpPr>
          <p:nvPr/>
        </p:nvCxnSpPr>
        <p:spPr>
          <a:xfrm flipH="1" flipV="1">
            <a:off x="8536137" y="4641556"/>
            <a:ext cx="437598" cy="6384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0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Global DAP Optimization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r>
              <a:rPr lang="en-US" altLang="zh-CN" dirty="0" smtClean="0"/>
              <a:t>We formulate DAP for powder-based fabrication as:</a:t>
            </a:r>
          </a:p>
          <a:p>
            <a:endParaRPr lang="en-US" altLang="zh-CN" dirty="0"/>
          </a:p>
          <a:p>
            <a:endParaRPr lang="en-US" altLang="zh-CN" dirty="0" smtClean="0"/>
          </a:p>
          <a:p>
            <a:endParaRPr lang="en-US" altLang="zh-CN" dirty="0" smtClean="0"/>
          </a:p>
          <a:p>
            <a:endParaRPr lang="en-US" altLang="zh-CN" dirty="0"/>
          </a:p>
        </p:txBody>
      </p:sp>
      <p:sp>
        <p:nvSpPr>
          <p:cNvPr id="7" name="右箭头 6"/>
          <p:cNvSpPr/>
          <p:nvPr/>
        </p:nvSpPr>
        <p:spPr>
          <a:xfrm>
            <a:off x="2209800" y="5626100"/>
            <a:ext cx="1447800" cy="68580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8" name="矩形 7"/>
          <p:cNvSpPr/>
          <p:nvPr/>
        </p:nvSpPr>
        <p:spPr>
          <a:xfrm>
            <a:off x="3968725" y="5507335"/>
            <a:ext cx="6982104" cy="923330"/>
          </a:xfrm>
          <a:prstGeom prst="rect">
            <a:avLst/>
          </a:prstGeom>
          <a:noFill/>
        </p:spPr>
        <p:txBody>
          <a:bodyPr wrap="none" lIns="91440" tIns="45720" rIns="91440" bIns="45720">
            <a:spAutoFit/>
          </a:bodyPr>
          <a:lstStyle/>
          <a:p>
            <a:pPr algn="ctr"/>
            <a:r>
              <a:rPr lang="en-US" altLang="zh-CN" sz="5400" b="0" cap="none" spc="0" dirty="0" smtClean="0">
                <a:ln w="0"/>
                <a:solidFill>
                  <a:srgbClr val="0000FF"/>
                </a:solidFill>
                <a:effectLst>
                  <a:outerShdw blurRad="38100" dist="19050" dir="2700000" algn="tl" rotWithShape="0">
                    <a:schemeClr val="dk1">
                      <a:alpha val="40000"/>
                    </a:schemeClr>
                  </a:outerShdw>
                </a:effectLst>
              </a:rPr>
              <a:t>Low piles with few parts</a:t>
            </a:r>
            <a:endParaRPr lang="zh-CN" altLang="en-US" sz="5400" b="0" cap="none" spc="0" dirty="0">
              <a:ln w="0"/>
              <a:solidFill>
                <a:srgbClr val="0000FF"/>
              </a:solidFill>
              <a:effectLst>
                <a:outerShdw blurRad="38100" dist="19050" dir="2700000" algn="tl" rotWithShape="0">
                  <a:schemeClr val="dk1">
                    <a:alpha val="40000"/>
                  </a:schemeClr>
                </a:outerShdw>
              </a:effectLst>
            </a:endParaRPr>
          </a:p>
        </p:txBody>
      </p:sp>
      <p:cxnSp>
        <p:nvCxnSpPr>
          <p:cNvPr id="10" name="直接连接符 9"/>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矩形 3"/>
              <p:cNvSpPr/>
              <p:nvPr/>
            </p:nvSpPr>
            <p:spPr>
              <a:xfrm>
                <a:off x="1332749" y="3252951"/>
                <a:ext cx="8535901" cy="10322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800" i="1" smtClean="0">
                              <a:solidFill>
                                <a:schemeClr val="tx1"/>
                              </a:solidFill>
                              <a:latin typeface="Cambria Math" panose="02040503050406030204" pitchFamily="18" charset="0"/>
                            </a:rPr>
                          </m:ctrlPr>
                        </m:sSupPr>
                        <m:e>
                          <m:r>
                            <a:rPr lang="en-US" altLang="zh-CN" sz="2800" i="1">
                              <a:solidFill>
                                <a:schemeClr val="tx1"/>
                              </a:solidFill>
                              <a:latin typeface="Cambria Math" panose="02040503050406030204" pitchFamily="18" charset="0"/>
                            </a:rPr>
                            <m:t>𝑃</m:t>
                          </m:r>
                        </m:e>
                        <m:sup>
                          <m:r>
                            <a:rPr lang="en-US" altLang="zh-CN" sz="2800" i="1">
                              <a:solidFill>
                                <a:schemeClr val="tx1"/>
                              </a:solidFill>
                              <a:latin typeface="Cambria Math" panose="02040503050406030204" pitchFamily="18" charset="0"/>
                            </a:rPr>
                            <m:t>∗</m:t>
                          </m:r>
                        </m:sup>
                      </m:sSup>
                      <m:r>
                        <a:rPr lang="en-US" altLang="zh-CN" sz="2800" i="1">
                          <a:solidFill>
                            <a:schemeClr val="tx1"/>
                          </a:solidFill>
                          <a:latin typeface="Cambria Math" panose="02040503050406030204" pitchFamily="18" charset="0"/>
                        </a:rPr>
                        <m:t>= </m:t>
                      </m:r>
                      <m:func>
                        <m:funcPr>
                          <m:ctrlPr>
                            <a:rPr lang="en-US" altLang="zh-CN" sz="2800" i="1">
                              <a:solidFill>
                                <a:schemeClr val="tx1"/>
                              </a:solidFill>
                              <a:latin typeface="Cambria Math" panose="02040503050406030204" pitchFamily="18" charset="0"/>
                            </a:rPr>
                          </m:ctrlPr>
                        </m:funcPr>
                        <m:fName>
                          <m:limLow>
                            <m:limLowPr>
                              <m:ctrlPr>
                                <a:rPr lang="en-US" altLang="zh-CN" sz="2800" i="1">
                                  <a:solidFill>
                                    <a:schemeClr val="tx1"/>
                                  </a:solidFill>
                                  <a:latin typeface="Cambria Math" panose="02040503050406030204" pitchFamily="18" charset="0"/>
                                </a:rPr>
                              </m:ctrlPr>
                            </m:limLowPr>
                            <m:e>
                              <m:r>
                                <m:rPr>
                                  <m:sty m:val="p"/>
                                </m:rPr>
                                <a:rPr lang="en-US" altLang="zh-CN" sz="2800">
                                  <a:solidFill>
                                    <a:schemeClr val="tx1"/>
                                  </a:solidFill>
                                  <a:latin typeface="Cambria Math" panose="02040503050406030204" pitchFamily="18" charset="0"/>
                                </a:rPr>
                                <m:t>argmax</m:t>
                              </m:r>
                            </m:e>
                            <m:lim>
                              <m:r>
                                <a:rPr lang="en-US" altLang="zh-CN" sz="2800" i="1" smtClean="0">
                                  <a:solidFill>
                                    <a:schemeClr val="tx1"/>
                                  </a:solidFill>
                                  <a:latin typeface="Cambria Math" panose="02040503050406030204" pitchFamily="18" charset="0"/>
                                </a:rPr>
                                <m:t>𝑓𝑢𝑙𝑙</m:t>
                              </m:r>
                              <m:r>
                                <a:rPr lang="en-US" altLang="zh-CN" sz="2800" i="1" smtClean="0">
                                  <a:solidFill>
                                    <a:schemeClr val="tx1"/>
                                  </a:solidFill>
                                  <a:latin typeface="Cambria Math" panose="02040503050406030204" pitchFamily="18" charset="0"/>
                                </a:rPr>
                                <m:t> </m:t>
                              </m:r>
                              <m:r>
                                <a:rPr lang="en-US" altLang="zh-CN" sz="2800" i="1" smtClean="0">
                                  <a:solidFill>
                                    <a:schemeClr val="tx1"/>
                                  </a:solidFill>
                                  <a:latin typeface="Cambria Math" panose="02040503050406030204" pitchFamily="18" charset="0"/>
                                </a:rPr>
                                <m:t>𝑝𝑖𝑙𝑒</m:t>
                              </m:r>
                              <m:r>
                                <a:rPr lang="en-US" altLang="zh-CN" sz="2800" i="1">
                                  <a:solidFill>
                                    <a:schemeClr val="tx1"/>
                                  </a:solidFill>
                                  <a:latin typeface="Cambria Math" panose="02040503050406030204" pitchFamily="18" charset="0"/>
                                </a:rPr>
                                <m:t> </m:t>
                              </m:r>
                              <m:r>
                                <a:rPr lang="en-US" altLang="zh-CN" sz="2800" i="1">
                                  <a:solidFill>
                                    <a:schemeClr val="tx1"/>
                                  </a:solidFill>
                                  <a:latin typeface="Cambria Math" panose="02040503050406030204" pitchFamily="18" charset="0"/>
                                </a:rPr>
                                <m:t>𝑃</m:t>
                              </m:r>
                            </m:lim>
                          </m:limLow>
                        </m:fName>
                        <m:e>
                          <m:sSub>
                            <m:sSubPr>
                              <m:ctrlPr>
                                <a:rPr lang="en-US" altLang="zh-CN" sz="2800" i="1" smtClean="0">
                                  <a:solidFill>
                                    <a:srgbClr val="0070C0"/>
                                  </a:solidFill>
                                  <a:latin typeface="Cambria Math" panose="02040503050406030204" pitchFamily="18" charset="0"/>
                                </a:rPr>
                              </m:ctrlPr>
                            </m:sSubPr>
                            <m:e>
                              <m:r>
                                <a:rPr lang="en-US" altLang="zh-CN" sz="2800" i="1">
                                  <a:solidFill>
                                    <a:srgbClr val="0070C0"/>
                                  </a:solidFill>
                                  <a:latin typeface="Cambria Math" panose="02040503050406030204" pitchFamily="18" charset="0"/>
                                </a:rPr>
                                <m:t>𝑂</m:t>
                              </m:r>
                            </m:e>
                            <m:sub>
                              <m:r>
                                <a:rPr lang="en-US" altLang="zh-CN" sz="2800" i="1">
                                  <a:solidFill>
                                    <a:srgbClr val="0070C0"/>
                                  </a:solidFill>
                                  <a:latin typeface="Cambria Math" panose="02040503050406030204" pitchFamily="18" charset="0"/>
                                </a:rPr>
                                <m:t>𝑃𝑊𝐷</m:t>
                              </m:r>
                            </m:sub>
                          </m:sSub>
                          <m:d>
                            <m:dPr>
                              <m:ctrlPr>
                                <a:rPr lang="en-US" altLang="zh-CN" sz="2800" i="1">
                                  <a:solidFill>
                                    <a:srgbClr val="0070C0"/>
                                  </a:solidFill>
                                  <a:latin typeface="Cambria Math" panose="02040503050406030204" pitchFamily="18" charset="0"/>
                                </a:rPr>
                              </m:ctrlPr>
                            </m:dPr>
                            <m:e>
                              <m:r>
                                <a:rPr lang="en-US" altLang="zh-CN" sz="2800" i="1">
                                  <a:solidFill>
                                    <a:srgbClr val="0070C0"/>
                                  </a:solidFill>
                                  <a:latin typeface="Cambria Math" panose="02040503050406030204" pitchFamily="18" charset="0"/>
                                </a:rPr>
                                <m:t>𝑃</m:t>
                              </m:r>
                            </m:e>
                          </m:d>
                          <m:r>
                            <a:rPr lang="en-US" altLang="zh-CN" sz="2800" i="1">
                              <a:solidFill>
                                <a:schemeClr val="tx1"/>
                              </a:solidFill>
                              <a:latin typeface="Cambria Math" panose="02040503050406030204" pitchFamily="18" charset="0"/>
                            </a:rPr>
                            <m:t>= </m:t>
                          </m:r>
                          <m:func>
                            <m:funcPr>
                              <m:ctrlPr>
                                <a:rPr lang="en-US" altLang="zh-CN" sz="2800" i="1">
                                  <a:solidFill>
                                    <a:schemeClr val="tx1"/>
                                  </a:solidFill>
                                  <a:latin typeface="Cambria Math" panose="02040503050406030204" pitchFamily="18" charset="0"/>
                                </a:rPr>
                              </m:ctrlPr>
                            </m:funcPr>
                            <m:fName>
                              <m:limLow>
                                <m:limLowPr>
                                  <m:ctrlPr>
                                    <a:rPr lang="en-US" altLang="zh-CN" sz="2800" i="1">
                                      <a:solidFill>
                                        <a:schemeClr val="tx1"/>
                                      </a:solidFill>
                                      <a:latin typeface="Cambria Math" panose="02040503050406030204" pitchFamily="18" charset="0"/>
                                    </a:rPr>
                                  </m:ctrlPr>
                                </m:limLowPr>
                                <m:e>
                                  <m:r>
                                    <m:rPr>
                                      <m:sty m:val="p"/>
                                    </m:rPr>
                                    <a:rPr lang="en-US" altLang="zh-CN" sz="2800" i="1">
                                      <a:solidFill>
                                        <a:schemeClr val="tx1"/>
                                      </a:solidFill>
                                      <a:latin typeface="Cambria Math" panose="02040503050406030204" pitchFamily="18" charset="0"/>
                                    </a:rPr>
                                    <m:t>arg</m:t>
                                  </m:r>
                                  <m:r>
                                    <m:rPr>
                                      <m:sty m:val="p"/>
                                    </m:rPr>
                                    <a:rPr lang="en-US" altLang="zh-CN" sz="2800">
                                      <a:solidFill>
                                        <a:schemeClr val="tx1"/>
                                      </a:solidFill>
                                      <a:latin typeface="Cambria Math" panose="02040503050406030204" pitchFamily="18" charset="0"/>
                                    </a:rPr>
                                    <m:t>max</m:t>
                                  </m:r>
                                </m:e>
                                <m:lim>
                                  <m:r>
                                    <a:rPr lang="en-US" altLang="zh-CN" sz="2800" i="1">
                                      <a:solidFill>
                                        <a:schemeClr val="tx1"/>
                                      </a:solidFill>
                                      <a:latin typeface="Cambria Math" panose="02040503050406030204" pitchFamily="18" charset="0"/>
                                    </a:rPr>
                                    <m:t>𝑓𝑢𝑙𝑙</m:t>
                                  </m:r>
                                  <m:r>
                                    <a:rPr lang="en-US" altLang="zh-CN" sz="2800" i="1">
                                      <a:solidFill>
                                        <a:schemeClr val="tx1"/>
                                      </a:solidFill>
                                      <a:latin typeface="Cambria Math" panose="02040503050406030204" pitchFamily="18" charset="0"/>
                                    </a:rPr>
                                    <m:t> </m:t>
                                  </m:r>
                                  <m:r>
                                    <a:rPr lang="en-US" altLang="zh-CN" sz="2800" i="1">
                                      <a:solidFill>
                                        <a:schemeClr val="tx1"/>
                                      </a:solidFill>
                                      <a:latin typeface="Cambria Math" panose="02040503050406030204" pitchFamily="18" charset="0"/>
                                    </a:rPr>
                                    <m:t>𝑝𝑖𝑙𝑒</m:t>
                                  </m:r>
                                  <m:r>
                                    <a:rPr lang="en-US" altLang="zh-CN" sz="2800" i="1">
                                      <a:solidFill>
                                        <a:schemeClr val="tx1"/>
                                      </a:solidFill>
                                      <a:latin typeface="Cambria Math" panose="02040503050406030204" pitchFamily="18" charset="0"/>
                                    </a:rPr>
                                    <m:t> </m:t>
                                  </m:r>
                                  <m:r>
                                    <a:rPr lang="en-US" altLang="zh-CN" sz="2800" i="1">
                                      <a:solidFill>
                                        <a:schemeClr val="tx1"/>
                                      </a:solidFill>
                                      <a:latin typeface="Cambria Math" panose="02040503050406030204" pitchFamily="18" charset="0"/>
                                    </a:rPr>
                                    <m:t>𝑃</m:t>
                                  </m:r>
                                </m:lim>
                              </m:limLow>
                            </m:fName>
                            <m:e>
                              <m:f>
                                <m:fPr>
                                  <m:ctrlPr>
                                    <a:rPr lang="en-US" altLang="zh-CN" sz="2800" i="1" smtClean="0">
                                      <a:solidFill>
                                        <a:srgbClr val="0070C0"/>
                                      </a:solidFill>
                                      <a:latin typeface="Cambria Math" panose="02040503050406030204" pitchFamily="18" charset="0"/>
                                    </a:rPr>
                                  </m:ctrlPr>
                                </m:fPr>
                                <m:num>
                                  <m:r>
                                    <a:rPr lang="en-US" altLang="zh-CN" sz="2800" i="1" smtClean="0">
                                      <a:solidFill>
                                        <a:schemeClr val="tx1"/>
                                      </a:solidFill>
                                      <a:latin typeface="Cambria Math" panose="02040503050406030204" pitchFamily="18" charset="0"/>
                                    </a:rPr>
                                    <m:t>𝐻</m:t>
                                  </m:r>
                                  <m:d>
                                    <m:dPr>
                                      <m:ctrlPr>
                                        <a:rPr lang="en-US" altLang="zh-CN" sz="2800" i="1">
                                          <a:solidFill>
                                            <a:schemeClr val="tx1"/>
                                          </a:solidFill>
                                          <a:latin typeface="Cambria Math" panose="02040503050406030204" pitchFamily="18" charset="0"/>
                                        </a:rPr>
                                      </m:ctrlPr>
                                    </m:dPr>
                                    <m:e>
                                      <m:r>
                                        <a:rPr lang="en-US" altLang="zh-CN" sz="2800" i="1">
                                          <a:solidFill>
                                            <a:schemeClr val="tx1"/>
                                          </a:solidFill>
                                          <a:latin typeface="Cambria Math" panose="02040503050406030204" pitchFamily="18" charset="0"/>
                                        </a:rPr>
                                        <m:t>𝐶</m:t>
                                      </m:r>
                                    </m:e>
                                  </m:d>
                                  <m:r>
                                    <a:rPr lang="en-US" altLang="zh-CN" sz="2800" i="1">
                                      <a:solidFill>
                                        <a:srgbClr val="0070C0"/>
                                      </a:solidFill>
                                      <a:latin typeface="Cambria Math" panose="02040503050406030204" pitchFamily="18" charset="0"/>
                                    </a:rPr>
                                    <m:t> </m:t>
                                  </m:r>
                                  <m:r>
                                    <a:rPr lang="en-US" altLang="zh-CN" sz="2800" i="1" smtClean="0">
                                      <a:solidFill>
                                        <a:schemeClr val="tx1"/>
                                      </a:solidFill>
                                      <a:latin typeface="Cambria Math" panose="02040503050406030204" pitchFamily="18" charset="0"/>
                                    </a:rPr>
                                    <m:t>−</m:t>
                                  </m:r>
                                  <m:r>
                                    <a:rPr lang="en-US" altLang="zh-CN" sz="2800" i="1">
                                      <a:solidFill>
                                        <a:srgbClr val="0070C0"/>
                                      </a:solidFill>
                                      <a:latin typeface="Cambria Math" panose="02040503050406030204" pitchFamily="18" charset="0"/>
                                    </a:rPr>
                                    <m:t>𝐻</m:t>
                                  </m:r>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𝑃</m:t>
                                  </m:r>
                                  <m:r>
                                    <a:rPr lang="en-US" altLang="zh-CN" sz="2800" i="1">
                                      <a:solidFill>
                                        <a:srgbClr val="0070C0"/>
                                      </a:solidFill>
                                      <a:latin typeface="Cambria Math" panose="02040503050406030204" pitchFamily="18" charset="0"/>
                                    </a:rPr>
                                    <m:t>)</m:t>
                                  </m:r>
                                </m:num>
                                <m:den>
                                  <m:sSup>
                                    <m:sSupPr>
                                      <m:ctrlPr>
                                        <a:rPr lang="en-US" altLang="zh-CN" sz="2800" i="1">
                                          <a:solidFill>
                                            <a:srgbClr val="0070C0"/>
                                          </a:solidFill>
                                          <a:latin typeface="Cambria Math" panose="02040503050406030204" pitchFamily="18" charset="0"/>
                                        </a:rPr>
                                      </m:ctrlPr>
                                    </m:sSupPr>
                                    <m:e>
                                      <m:r>
                                        <a:rPr lang="en-US" altLang="zh-CN" sz="2800" i="1">
                                          <a:solidFill>
                                            <a:srgbClr val="0070C0"/>
                                          </a:solidFill>
                                          <a:latin typeface="Cambria Math" panose="02040503050406030204" pitchFamily="18" charset="0"/>
                                        </a:rPr>
                                        <m:t>𝑁</m:t>
                                      </m:r>
                                    </m:e>
                                    <m:sup>
                                      <m:r>
                                        <a:rPr lang="zh-CN" altLang="en-US" sz="2800" i="1">
                                          <a:solidFill>
                                            <a:srgbClr val="0070C0"/>
                                          </a:solidFill>
                                          <a:latin typeface="Cambria Math" panose="02040503050406030204" pitchFamily="18" charset="0"/>
                                        </a:rPr>
                                        <m:t>𝛼</m:t>
                                      </m:r>
                                    </m:sup>
                                  </m:sSup>
                                </m:den>
                              </m:f>
                            </m:e>
                          </m:func>
                        </m:e>
                      </m:func>
                    </m:oMath>
                  </m:oMathPara>
                </a14:m>
                <a:endParaRPr lang="zh-CN" altLang="en-US" sz="2800" dirty="0">
                  <a:solidFill>
                    <a:schemeClr val="tx1"/>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332749" y="3252951"/>
                <a:ext cx="8535901" cy="1032206"/>
              </a:xfrm>
              <a:prstGeom prst="rect">
                <a:avLst/>
              </a:prstGeom>
              <a:blipFill rotWithShape="0">
                <a:blip r:embed="rId4"/>
                <a:stretch>
                  <a:fillRect/>
                </a:stretch>
              </a:blipFill>
            </p:spPr>
            <p:txBody>
              <a:bodyPr/>
              <a:lstStyle/>
              <a:p>
                <a:r>
                  <a:rPr lang="zh-CN" altLang="en-US">
                    <a:noFill/>
                  </a:rPr>
                  <a:t> </a:t>
                </a:r>
              </a:p>
            </p:txBody>
          </p:sp>
        </mc:Fallback>
      </mc:AlternateContent>
      <p:sp>
        <p:nvSpPr>
          <p:cNvPr id="6" name="文本框 5"/>
          <p:cNvSpPr txBox="1"/>
          <p:nvPr/>
        </p:nvSpPr>
        <p:spPr>
          <a:xfrm>
            <a:off x="8836914" y="2208608"/>
            <a:ext cx="2718816" cy="523220"/>
          </a:xfrm>
          <a:prstGeom prst="rect">
            <a:avLst/>
          </a:prstGeom>
          <a:noFill/>
        </p:spPr>
        <p:txBody>
          <a:bodyPr wrap="square" rtlCol="0">
            <a:spAutoFit/>
          </a:bodyPr>
          <a:lstStyle/>
          <a:p>
            <a:r>
              <a:rPr lang="en-US" altLang="zh-CN" sz="2800" dirty="0" smtClean="0">
                <a:solidFill>
                  <a:srgbClr val="0000FF"/>
                </a:solidFill>
              </a:rPr>
              <a:t>Height of the pile</a:t>
            </a:r>
            <a:endParaRPr lang="zh-CN" altLang="en-US" sz="2800" dirty="0">
              <a:solidFill>
                <a:srgbClr val="0000FF"/>
              </a:solidFill>
            </a:endParaRPr>
          </a:p>
        </p:txBody>
      </p:sp>
      <p:cxnSp>
        <p:nvCxnSpPr>
          <p:cNvPr id="11" name="直接箭头连接符 10"/>
          <p:cNvCxnSpPr/>
          <p:nvPr/>
        </p:nvCxnSpPr>
        <p:spPr>
          <a:xfrm flipH="1">
            <a:off x="9058275" y="2731828"/>
            <a:ext cx="985647" cy="5211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093588" y="2406978"/>
            <a:ext cx="3002661" cy="523220"/>
          </a:xfrm>
          <a:prstGeom prst="rect">
            <a:avLst/>
          </a:prstGeom>
          <a:noFill/>
        </p:spPr>
        <p:txBody>
          <a:bodyPr wrap="square" rtlCol="0">
            <a:spAutoFit/>
          </a:bodyPr>
          <a:lstStyle/>
          <a:p>
            <a:r>
              <a:rPr lang="en-US" altLang="zh-CN" sz="2800" dirty="0" smtClean="0"/>
              <a:t>Height of container</a:t>
            </a:r>
            <a:endParaRPr lang="zh-CN" altLang="en-US" sz="2800" dirty="0"/>
          </a:p>
        </p:txBody>
      </p:sp>
      <p:cxnSp>
        <p:nvCxnSpPr>
          <p:cNvPr id="16" name="直接箭头连接符 15"/>
          <p:cNvCxnSpPr/>
          <p:nvPr/>
        </p:nvCxnSpPr>
        <p:spPr>
          <a:xfrm>
            <a:off x="6442519" y="2930198"/>
            <a:ext cx="1256349" cy="3874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215496" y="4680857"/>
            <a:ext cx="3002661" cy="523220"/>
          </a:xfrm>
          <a:prstGeom prst="rect">
            <a:avLst/>
          </a:prstGeom>
          <a:noFill/>
        </p:spPr>
        <p:txBody>
          <a:bodyPr wrap="square" rtlCol="0">
            <a:spAutoFit/>
          </a:bodyPr>
          <a:lstStyle/>
          <a:p>
            <a:r>
              <a:rPr lang="en-US" altLang="zh-CN" sz="2800" dirty="0" smtClean="0">
                <a:solidFill>
                  <a:srgbClr val="0000FF"/>
                </a:solidFill>
              </a:rPr>
              <a:t>Number of parts</a:t>
            </a:r>
            <a:endParaRPr lang="zh-CN" altLang="en-US" sz="2800" dirty="0">
              <a:solidFill>
                <a:srgbClr val="0000FF"/>
              </a:solidFill>
            </a:endParaRPr>
          </a:p>
        </p:txBody>
      </p:sp>
      <p:cxnSp>
        <p:nvCxnSpPr>
          <p:cNvPr id="19" name="直接箭头连接符 18"/>
          <p:cNvCxnSpPr>
            <a:stCxn id="18" idx="0"/>
          </p:cNvCxnSpPr>
          <p:nvPr/>
        </p:nvCxnSpPr>
        <p:spPr>
          <a:xfrm flipV="1">
            <a:off x="6716827" y="4118533"/>
            <a:ext cx="1429035" cy="5623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717233" y="4417652"/>
            <a:ext cx="3002661" cy="523220"/>
          </a:xfrm>
          <a:prstGeom prst="rect">
            <a:avLst/>
          </a:prstGeom>
          <a:noFill/>
        </p:spPr>
        <p:txBody>
          <a:bodyPr wrap="square" rtlCol="0">
            <a:spAutoFit/>
          </a:bodyPr>
          <a:lstStyle/>
          <a:p>
            <a:r>
              <a:rPr lang="en-US" altLang="zh-CN" sz="2800" dirty="0" smtClean="0">
                <a:solidFill>
                  <a:srgbClr val="0000FF"/>
                </a:solidFill>
              </a:rPr>
              <a:t>Tunable parameter</a:t>
            </a:r>
            <a:endParaRPr lang="zh-CN" altLang="en-US" sz="2800" dirty="0">
              <a:solidFill>
                <a:srgbClr val="0000FF"/>
              </a:solidFill>
            </a:endParaRPr>
          </a:p>
        </p:txBody>
      </p:sp>
      <p:cxnSp>
        <p:nvCxnSpPr>
          <p:cNvPr id="23" name="直接箭头连接符 22"/>
          <p:cNvCxnSpPr>
            <a:stCxn id="22" idx="0"/>
          </p:cNvCxnSpPr>
          <p:nvPr/>
        </p:nvCxnSpPr>
        <p:spPr>
          <a:xfrm flipH="1" flipV="1">
            <a:off x="8644938" y="4001295"/>
            <a:ext cx="1573626" cy="416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4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3443" y="367507"/>
            <a:ext cx="10515600" cy="1325563"/>
          </a:xfrm>
        </p:spPr>
        <p:txBody>
          <a:bodyPr/>
          <a:lstStyle/>
          <a:p>
            <a:r>
              <a:rPr lang="en-US" altLang="zh-CN" dirty="0" smtClean="0">
                <a:ln w="0"/>
                <a:effectLst>
                  <a:outerShdw blurRad="38100" dist="19050" dir="2700000" algn="tl" rotWithShape="0">
                    <a:schemeClr val="dk1">
                      <a:alpha val="40000"/>
                    </a:schemeClr>
                  </a:outerShdw>
                </a:effectLst>
              </a:rPr>
              <a:t>Global DAP Optimization – Solution</a:t>
            </a:r>
            <a:endParaRPr lang="zh-CN" altLang="en-US" dirty="0">
              <a:ln w="0"/>
              <a:effectLst>
                <a:outerShdw blurRad="38100" dist="19050" dir="2700000" algn="tl" rotWithShape="0">
                  <a:schemeClr val="dk1">
                    <a:alpha val="40000"/>
                  </a:schemeClr>
                </a:outerShdw>
              </a:effectLst>
            </a:endParaRPr>
          </a:p>
        </p:txBody>
      </p:sp>
      <p:sp>
        <p:nvSpPr>
          <p:cNvPr id="8" name="文本框 7"/>
          <p:cNvSpPr txBox="1"/>
          <p:nvPr/>
        </p:nvSpPr>
        <p:spPr>
          <a:xfrm>
            <a:off x="9790268" y="5486106"/>
            <a:ext cx="2011140" cy="523220"/>
          </a:xfrm>
          <a:prstGeom prst="rect">
            <a:avLst/>
          </a:prstGeom>
          <a:noFill/>
        </p:spPr>
        <p:txBody>
          <a:bodyPr wrap="square" rtlCol="0">
            <a:spAutoFit/>
          </a:bodyPr>
          <a:lstStyle/>
          <a:p>
            <a:r>
              <a:rPr lang="en-US" altLang="zh-CN" sz="2800" dirty="0" smtClean="0"/>
              <a:t>Full solution</a:t>
            </a:r>
            <a:endParaRPr lang="zh-CN" altLang="en-US" sz="2800" dirty="0"/>
          </a:p>
        </p:txBody>
      </p:sp>
      <p:sp>
        <p:nvSpPr>
          <p:cNvPr id="9" name="文本框 8"/>
          <p:cNvSpPr txBox="1"/>
          <p:nvPr/>
        </p:nvSpPr>
        <p:spPr>
          <a:xfrm>
            <a:off x="5430336" y="5485377"/>
            <a:ext cx="2782287" cy="523220"/>
          </a:xfrm>
          <a:prstGeom prst="rect">
            <a:avLst/>
          </a:prstGeom>
          <a:noFill/>
        </p:spPr>
        <p:txBody>
          <a:bodyPr wrap="square" rtlCol="0">
            <a:spAutoFit/>
          </a:bodyPr>
          <a:lstStyle/>
          <a:p>
            <a:r>
              <a:rPr lang="en-US" altLang="zh-CN" sz="2800" dirty="0" smtClean="0"/>
              <a:t>Partial solution</a:t>
            </a:r>
            <a:endParaRPr lang="zh-CN" altLang="en-US" sz="2800" dirty="0"/>
          </a:p>
        </p:txBody>
      </p:sp>
      <p:sp>
        <p:nvSpPr>
          <p:cNvPr id="12" name="文本框 11"/>
          <p:cNvSpPr txBox="1"/>
          <p:nvPr/>
        </p:nvSpPr>
        <p:spPr>
          <a:xfrm>
            <a:off x="458836" y="5485377"/>
            <a:ext cx="3370862" cy="523220"/>
          </a:xfrm>
          <a:prstGeom prst="rect">
            <a:avLst/>
          </a:prstGeom>
          <a:noFill/>
        </p:spPr>
        <p:txBody>
          <a:bodyPr wrap="square" rtlCol="0">
            <a:spAutoFit/>
          </a:bodyPr>
          <a:lstStyle/>
          <a:p>
            <a:r>
              <a:rPr lang="en-US" altLang="zh-CN" sz="2800" dirty="0" smtClean="0"/>
              <a:t>Initial partial solution</a:t>
            </a:r>
            <a:endParaRPr lang="zh-CN" altLang="en-US" sz="2800" dirty="0"/>
          </a:p>
        </p:txBody>
      </p:sp>
      <p:cxnSp>
        <p:nvCxnSpPr>
          <p:cNvPr id="16" name="直接箭头连接符 15"/>
          <p:cNvCxnSpPr>
            <a:endCxn id="7" idx="1"/>
          </p:cNvCxnSpPr>
          <p:nvPr/>
        </p:nvCxnSpPr>
        <p:spPr>
          <a:xfrm>
            <a:off x="8762023" y="3862706"/>
            <a:ext cx="107430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441220" y="3668515"/>
            <a:ext cx="530578" cy="369332"/>
          </a:xfrm>
          <a:prstGeom prst="rect">
            <a:avLst/>
          </a:prstGeom>
          <a:noFill/>
        </p:spPr>
        <p:txBody>
          <a:bodyPr wrap="square" rtlCol="0">
            <a:spAutoFit/>
          </a:bodyPr>
          <a:lstStyle/>
          <a:p>
            <a:r>
              <a:rPr lang="en-US" altLang="zh-CN" b="1" dirty="0" smtClean="0"/>
              <a:t>…</a:t>
            </a:r>
            <a:endParaRPr lang="zh-CN" altLang="en-US" b="1"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49" y="2248977"/>
            <a:ext cx="3599176" cy="3227458"/>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419" y="2288028"/>
            <a:ext cx="3593275" cy="3186155"/>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332" y="2254878"/>
            <a:ext cx="1858590" cy="3215657"/>
          </a:xfrm>
          <a:prstGeom prst="rect">
            <a:avLst/>
          </a:prstGeom>
        </p:spPr>
      </p:pic>
      <p:sp>
        <p:nvSpPr>
          <p:cNvPr id="19" name="文本框 18"/>
          <p:cNvSpPr txBox="1"/>
          <p:nvPr/>
        </p:nvSpPr>
        <p:spPr>
          <a:xfrm>
            <a:off x="8406572" y="3696440"/>
            <a:ext cx="530578" cy="369332"/>
          </a:xfrm>
          <a:prstGeom prst="rect">
            <a:avLst/>
          </a:prstGeom>
          <a:noFill/>
        </p:spPr>
        <p:txBody>
          <a:bodyPr wrap="square" rtlCol="0">
            <a:spAutoFit/>
          </a:bodyPr>
          <a:lstStyle/>
          <a:p>
            <a:r>
              <a:rPr lang="en-US" altLang="zh-CN" b="1" dirty="0" smtClean="0"/>
              <a:t>…</a:t>
            </a:r>
            <a:endParaRPr lang="zh-CN" altLang="en-US" b="1" dirty="0"/>
          </a:p>
        </p:txBody>
      </p:sp>
      <p:cxnSp>
        <p:nvCxnSpPr>
          <p:cNvPr id="15" name="直接连接符 14"/>
          <p:cNvCxnSpPr/>
          <p:nvPr/>
        </p:nvCxnSpPr>
        <p:spPr>
          <a:xfrm>
            <a:off x="978693" y="1345407"/>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20" name="Picture 2" descr="https://colab.aut.ac.nz/wp-content/uploads/2015/04/SIGGRAPH-Asia-20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5169" y="-18619"/>
            <a:ext cx="1258845" cy="138119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箭头连接符 13"/>
          <p:cNvCxnSpPr/>
          <p:nvPr/>
        </p:nvCxnSpPr>
        <p:spPr>
          <a:xfrm>
            <a:off x="3776666" y="3853181"/>
            <a:ext cx="7264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Global DAP Optimization – Move</a:t>
            </a:r>
            <a:endParaRPr lang="zh-CN" altLang="en-US" dirty="0">
              <a:ln w="0"/>
              <a:effectLst>
                <a:outerShdw blurRad="38100" dist="19050" dir="2700000" algn="tl" rotWithShape="0">
                  <a:schemeClr val="dk1">
                    <a:alpha val="40000"/>
                  </a:schemeClr>
                </a:outerShdw>
              </a:effectLst>
            </a:endParaRPr>
          </a:p>
        </p:txBody>
      </p:sp>
      <p:pic>
        <p:nvPicPr>
          <p:cNvPr id="4" name="内容占位符 3"/>
          <p:cNvPicPr>
            <a:picLocks noGrp="1" noChangeAspect="1"/>
          </p:cNvPicPr>
          <p:nvPr>
            <p:ph idx="1"/>
          </p:nvPr>
        </p:nvPicPr>
        <p:blipFill>
          <a:blip r:embed="rId3"/>
          <a:stretch>
            <a:fillRect/>
          </a:stretch>
        </p:blipFill>
        <p:spPr>
          <a:xfrm>
            <a:off x="8844714" y="1690688"/>
            <a:ext cx="2266950" cy="23622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3402" y="4341459"/>
            <a:ext cx="2304762" cy="2371429"/>
          </a:xfrm>
          <a:prstGeom prst="rect">
            <a:avLst/>
          </a:prstGeom>
        </p:spPr>
      </p:pic>
      <p:sp>
        <p:nvSpPr>
          <p:cNvPr id="7" name="内容占位符 2"/>
          <p:cNvSpPr txBox="1">
            <a:spLocks/>
          </p:cNvSpPr>
          <p:nvPr/>
        </p:nvSpPr>
        <p:spPr>
          <a:xfrm>
            <a:off x="838200" y="1825625"/>
            <a:ext cx="10515600" cy="173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00FF"/>
                </a:solidFill>
              </a:rPr>
              <a:t>PAK</a:t>
            </a:r>
            <a:r>
              <a:rPr lang="en-US" altLang="zh-CN" dirty="0"/>
              <a:t>: This move packs a part </a:t>
            </a:r>
            <a:r>
              <a:rPr lang="en-US" altLang="zh-CN" dirty="0" smtClean="0"/>
              <a:t>onto </a:t>
            </a:r>
            <a:r>
              <a:rPr lang="en-US" altLang="zh-CN" dirty="0"/>
              <a:t>the pile</a:t>
            </a:r>
            <a:r>
              <a:rPr lang="en-US" altLang="zh-CN" dirty="0" smtClean="0"/>
              <a:t>.</a:t>
            </a:r>
          </a:p>
          <a:p>
            <a:endParaRPr lang="en-US" altLang="zh-CN" dirty="0" smtClean="0"/>
          </a:p>
          <a:p>
            <a:endParaRPr lang="en-US" altLang="zh-CN" dirty="0" smtClean="0"/>
          </a:p>
          <a:p>
            <a:pPr marL="0" indent="0">
              <a:buNone/>
            </a:pPr>
            <a:endParaRPr lang="en-US" altLang="zh-CN" dirty="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sp>
        <p:nvSpPr>
          <p:cNvPr id="12" name="内容占位符 2"/>
          <p:cNvSpPr txBox="1">
            <a:spLocks/>
          </p:cNvSpPr>
          <p:nvPr/>
        </p:nvSpPr>
        <p:spPr>
          <a:xfrm>
            <a:off x="838200" y="4052888"/>
            <a:ext cx="6411650" cy="173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00FF"/>
                </a:solidFill>
              </a:rPr>
              <a:t>CAP</a:t>
            </a:r>
            <a:r>
              <a:rPr lang="en-US" altLang="zh-CN" dirty="0"/>
              <a:t>: This move cuts a part and packs one of the resulting pieces onto the pile</a:t>
            </a:r>
            <a:r>
              <a:rPr lang="en-US" altLang="zh-CN" dirty="0" smtClean="0"/>
              <a:t>.</a:t>
            </a:r>
          </a:p>
          <a:p>
            <a:endParaRPr lang="en-US" altLang="zh-CN" dirty="0" smtClean="0"/>
          </a:p>
          <a:p>
            <a:endParaRPr lang="en-US" altLang="zh-CN" dirty="0" smtClean="0"/>
          </a:p>
          <a:p>
            <a:pPr marL="0" indent="0">
              <a:buNone/>
            </a:pPr>
            <a:endParaRPr lang="en-US" altLang="zh-CN" dirty="0"/>
          </a:p>
        </p:txBody>
      </p:sp>
      <p:pic>
        <p:nvPicPr>
          <p:cNvPr id="13" name="Picture 2" descr="https://colab.aut.ac.nz/wp-content/uploads/2015/04/SIGGRAPH-Asia-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0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Global DAP Optimization – Priority Score</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r>
              <a:rPr lang="en-US" altLang="zh-CN" dirty="0" smtClean="0"/>
              <a:t>How to choose the next move?</a:t>
            </a:r>
          </a:p>
          <a:p>
            <a:r>
              <a:rPr lang="en-US" altLang="zh-CN" dirty="0" smtClean="0"/>
              <a:t>We define a priority score to select the candidate next moves.</a:t>
            </a:r>
            <a:endParaRPr lang="zh-CN" altLang="en-US" dirty="0"/>
          </a:p>
        </p:txBody>
      </p:sp>
      <p:sp>
        <p:nvSpPr>
          <p:cNvPr id="8" name="文本框 7"/>
          <p:cNvSpPr txBox="1"/>
          <p:nvPr/>
        </p:nvSpPr>
        <p:spPr>
          <a:xfrm>
            <a:off x="557213" y="5370307"/>
            <a:ext cx="6769100" cy="523220"/>
          </a:xfrm>
          <a:prstGeom prst="rect">
            <a:avLst/>
          </a:prstGeom>
          <a:noFill/>
        </p:spPr>
        <p:txBody>
          <a:bodyPr wrap="square" rtlCol="0">
            <a:spAutoFit/>
          </a:bodyPr>
          <a:lstStyle/>
          <a:p>
            <a:r>
              <a:rPr lang="en-US" altLang="zh-CN" sz="2800" dirty="0" smtClean="0">
                <a:solidFill>
                  <a:srgbClr val="0000FF"/>
                </a:solidFill>
              </a:rPr>
              <a:t>Tradeoff between height gain and part count</a:t>
            </a:r>
            <a:endParaRPr lang="zh-CN" altLang="en-US" sz="2800" dirty="0">
              <a:solidFill>
                <a:srgbClr val="0000FF"/>
              </a:solidFill>
            </a:endParaRPr>
          </a:p>
        </p:txBody>
      </p:sp>
      <p:sp>
        <p:nvSpPr>
          <p:cNvPr id="12" name="文本框 11"/>
          <p:cNvSpPr txBox="1"/>
          <p:nvPr/>
        </p:nvSpPr>
        <p:spPr>
          <a:xfrm>
            <a:off x="7903417" y="5369099"/>
            <a:ext cx="3560665" cy="523220"/>
          </a:xfrm>
          <a:prstGeom prst="rect">
            <a:avLst/>
          </a:prstGeom>
          <a:noFill/>
        </p:spPr>
        <p:txBody>
          <a:bodyPr wrap="square" rtlCol="0">
            <a:spAutoFit/>
          </a:bodyPr>
          <a:lstStyle/>
          <a:p>
            <a:r>
              <a:rPr lang="en-US" altLang="zh-CN" sz="2800" dirty="0" smtClean="0">
                <a:solidFill>
                  <a:srgbClr val="0000FF"/>
                </a:solidFill>
              </a:rPr>
              <a:t>Penalty for vertical gap</a:t>
            </a:r>
            <a:endParaRPr lang="zh-CN" altLang="en-US" sz="2800" dirty="0">
              <a:solidFill>
                <a:srgbClr val="0000FF"/>
              </a:solidFill>
            </a:endParaRPr>
          </a:p>
        </p:txBody>
      </p:sp>
      <p:cxnSp>
        <p:nvCxnSpPr>
          <p:cNvPr id="14" name="直接箭头连接符 13"/>
          <p:cNvCxnSpPr>
            <a:stCxn id="12" idx="0"/>
          </p:cNvCxnSpPr>
          <p:nvPr/>
        </p:nvCxnSpPr>
        <p:spPr>
          <a:xfrm flipH="1" flipV="1">
            <a:off x="8790453" y="4721233"/>
            <a:ext cx="893297" cy="6478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右箭头 19"/>
          <p:cNvSpPr/>
          <p:nvPr/>
        </p:nvSpPr>
        <p:spPr>
          <a:xfrm>
            <a:off x="2209800" y="6148614"/>
            <a:ext cx="1447800" cy="68580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22355" y="6009742"/>
            <a:ext cx="4147290" cy="923330"/>
          </a:xfrm>
          <a:prstGeom prst="rect">
            <a:avLst/>
          </a:prstGeom>
          <a:noFill/>
        </p:spPr>
        <p:txBody>
          <a:bodyPr wrap="none" lIns="91440" tIns="45720" rIns="91440" bIns="45720">
            <a:spAutoFit/>
          </a:bodyPr>
          <a:lstStyle/>
          <a:p>
            <a:pPr algn="ctr"/>
            <a:r>
              <a:rPr lang="en-US" altLang="zh-CN" sz="5400" b="0" cap="none" spc="0" dirty="0" smtClean="0">
                <a:ln w="0"/>
                <a:solidFill>
                  <a:srgbClr val="0000FF"/>
                </a:solidFill>
                <a:effectLst>
                  <a:outerShdw blurRad="38100" dist="19050" dir="2700000" algn="tl" rotWithShape="0">
                    <a:schemeClr val="dk1">
                      <a:alpha val="40000"/>
                    </a:schemeClr>
                  </a:outerShdw>
                </a:effectLst>
              </a:rPr>
              <a:t>Compact piles</a:t>
            </a:r>
            <a:endParaRPr lang="zh-CN" altLang="en-US" sz="5400" b="0" cap="none" spc="0" dirty="0">
              <a:ln w="0"/>
              <a:solidFill>
                <a:srgbClr val="0000FF"/>
              </a:solidFill>
              <a:effectLst>
                <a:outerShdw blurRad="38100" dist="19050" dir="2700000" algn="tl" rotWithShape="0">
                  <a:schemeClr val="dk1">
                    <a:alpha val="40000"/>
                  </a:schemeClr>
                </a:outerShdw>
              </a:effectLst>
            </a:endParaRPr>
          </a:p>
        </p:txBody>
      </p:sp>
      <p:cxnSp>
        <p:nvCxnSpPr>
          <p:cNvPr id="15" name="直接连接符 14"/>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8"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矩形 10"/>
              <p:cNvSpPr/>
              <p:nvPr/>
            </p:nvSpPr>
            <p:spPr>
              <a:xfrm>
                <a:off x="1656572" y="3636903"/>
                <a:ext cx="8673464" cy="945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solidFill>
                                <a:schemeClr val="tx1"/>
                              </a:solidFill>
                              <a:latin typeface="Cambria Math" panose="02040503050406030204" pitchFamily="18" charset="0"/>
                            </a:rPr>
                          </m:ctrlPr>
                        </m:sSubPr>
                        <m:e>
                          <m:r>
                            <a:rPr lang="en-US" altLang="zh-CN" sz="2800" b="0" i="1" smtClean="0">
                              <a:solidFill>
                                <a:schemeClr val="tx1"/>
                              </a:solidFill>
                              <a:latin typeface="Cambria Math" panose="02040503050406030204" pitchFamily="18" charset="0"/>
                            </a:rPr>
                            <m:t>𝑀</m:t>
                          </m:r>
                        </m:e>
                        <m:sub>
                          <m:r>
                            <a:rPr lang="en-US" altLang="zh-CN" sz="2800" i="1">
                              <a:solidFill>
                                <a:schemeClr val="tx1"/>
                              </a:solidFill>
                              <a:latin typeface="Cambria Math" panose="02040503050406030204" pitchFamily="18" charset="0"/>
                            </a:rPr>
                            <m:t>𝑃𝑊𝐷</m:t>
                          </m:r>
                        </m:sub>
                      </m:sSub>
                      <m:d>
                        <m:dPr>
                          <m:ctrlPr>
                            <a:rPr lang="en-US" altLang="zh-CN" sz="2800" i="1">
                              <a:solidFill>
                                <a:schemeClr val="tx1"/>
                              </a:solidFill>
                              <a:latin typeface="Cambria Math" panose="02040503050406030204" pitchFamily="18" charset="0"/>
                            </a:rPr>
                          </m:ctrlPr>
                        </m:dPr>
                        <m:e>
                          <m:r>
                            <a:rPr lang="en-US" altLang="zh-CN" sz="2800" i="1">
                              <a:solidFill>
                                <a:schemeClr val="tx1"/>
                              </a:solidFill>
                              <a:latin typeface="Cambria Math" panose="02040503050406030204" pitchFamily="18" charset="0"/>
                            </a:rPr>
                            <m:t>𝑞</m:t>
                          </m:r>
                          <m:r>
                            <a:rPr lang="en-US" altLang="zh-CN" sz="2800" i="1">
                              <a:solidFill>
                                <a:schemeClr val="tx1"/>
                              </a:solidFill>
                              <a:latin typeface="Cambria Math" panose="02040503050406030204" pitchFamily="18" charset="0"/>
                            </a:rPr>
                            <m:t>,</m:t>
                          </m:r>
                          <m:r>
                            <a:rPr lang="en-US" altLang="zh-CN" sz="2800" i="1">
                              <a:solidFill>
                                <a:schemeClr val="tx1"/>
                              </a:solidFill>
                              <a:latin typeface="Cambria Math" panose="02040503050406030204" pitchFamily="18" charset="0"/>
                            </a:rPr>
                            <m:t>𝑃</m:t>
                          </m:r>
                        </m:e>
                      </m:d>
                      <m:r>
                        <a:rPr lang="en-US" altLang="zh-CN" sz="2800" i="1">
                          <a:solidFill>
                            <a:schemeClr val="tx1"/>
                          </a:solidFill>
                          <a:latin typeface="Cambria Math" panose="02040503050406030204" pitchFamily="18" charset="0"/>
                        </a:rPr>
                        <m:t>= </m:t>
                      </m:r>
                      <m:f>
                        <m:fPr>
                          <m:ctrlPr>
                            <a:rPr lang="en-US" altLang="zh-CN" sz="2800" i="1" smtClean="0">
                              <a:solidFill>
                                <a:srgbClr val="0070C0"/>
                              </a:solidFill>
                              <a:latin typeface="Cambria Math" panose="02040503050406030204" pitchFamily="18" charset="0"/>
                            </a:rPr>
                          </m:ctrlPr>
                        </m:fPr>
                        <m:num>
                          <m:nary>
                            <m:naryPr>
                              <m:chr m:val="∑"/>
                              <m:supHide m:val="on"/>
                              <m:ctrlPr>
                                <a:rPr lang="en-US" altLang="zh-CN" sz="2800" i="1">
                                  <a:solidFill>
                                    <a:srgbClr val="0070C0"/>
                                  </a:solidFill>
                                  <a:latin typeface="Cambria Math" panose="02040503050406030204" pitchFamily="18" charset="0"/>
                                </a:rPr>
                              </m:ctrlPr>
                            </m:naryPr>
                            <m:sub>
                              <m:r>
                                <m:rPr>
                                  <m:brk m:alnAt="7"/>
                                </m:rPr>
                                <a:rPr lang="en-US" altLang="zh-CN" sz="2800" i="1">
                                  <a:solidFill>
                                    <a:srgbClr val="0070C0"/>
                                  </a:solidFill>
                                  <a:latin typeface="Cambria Math" panose="02040503050406030204" pitchFamily="18" charset="0"/>
                                </a:rPr>
                                <m:t>𝑣</m:t>
                              </m:r>
                              <m:r>
                                <a:rPr lang="en-US" altLang="zh-CN" sz="2800" i="1">
                                  <a:solidFill>
                                    <a:srgbClr val="0070C0"/>
                                  </a:solidFill>
                                  <a:latin typeface="Cambria Math" panose="02040503050406030204" pitchFamily="18" charset="0"/>
                                  <a:ea typeface="Cambria Math" panose="02040503050406030204" pitchFamily="18" charset="0"/>
                                </a:rPr>
                                <m:t>∈</m:t>
                              </m:r>
                              <m:r>
                                <a:rPr lang="en-US" altLang="zh-CN" sz="2800" i="1">
                                  <a:solidFill>
                                    <a:srgbClr val="0070C0"/>
                                  </a:solidFill>
                                  <a:latin typeface="Cambria Math" panose="02040503050406030204" pitchFamily="18" charset="0"/>
                                  <a:ea typeface="Cambria Math" panose="02040503050406030204" pitchFamily="18" charset="0"/>
                                </a:rPr>
                                <m:t>𝑃</m:t>
                              </m:r>
                              <m:r>
                                <a:rPr lang="en-US" altLang="zh-CN" sz="2800" i="1">
                                  <a:solidFill>
                                    <a:srgbClr val="0070C0"/>
                                  </a:solidFill>
                                  <a:latin typeface="Cambria Math" panose="02040503050406030204" pitchFamily="18" charset="0"/>
                                  <a:ea typeface="Cambria Math" panose="02040503050406030204" pitchFamily="18" charset="0"/>
                                </a:rPr>
                                <m:t>⨁</m:t>
                              </m:r>
                              <m:r>
                                <a:rPr lang="en-US" altLang="zh-CN" sz="2800" i="1">
                                  <a:solidFill>
                                    <a:srgbClr val="0070C0"/>
                                  </a:solidFill>
                                  <a:latin typeface="Cambria Math" panose="02040503050406030204" pitchFamily="18" charset="0"/>
                                  <a:ea typeface="Cambria Math" panose="02040503050406030204" pitchFamily="18" charset="0"/>
                                </a:rPr>
                                <m:t>𝑞</m:t>
                              </m:r>
                            </m:sub>
                            <m:sup/>
                            <m:e>
                              <m:sSub>
                                <m:sSubPr>
                                  <m:ctrlPr>
                                    <a:rPr lang="en-US" altLang="zh-CN" sz="2800" i="1">
                                      <a:solidFill>
                                        <a:srgbClr val="0070C0"/>
                                      </a:solidFill>
                                      <a:latin typeface="Cambria Math" panose="02040503050406030204" pitchFamily="18" charset="0"/>
                                    </a:rPr>
                                  </m:ctrlPr>
                                </m:sSubPr>
                                <m:e>
                                  <m:r>
                                    <a:rPr lang="en-US" altLang="zh-CN" sz="2800" i="1">
                                      <a:solidFill>
                                        <a:srgbClr val="0070C0"/>
                                      </a:solidFill>
                                      <a:latin typeface="Cambria Math" panose="02040503050406030204" pitchFamily="18" charset="0"/>
                                    </a:rPr>
                                    <m:t>𝐻</m:t>
                                  </m:r>
                                </m:e>
                                <m:sub>
                                  <m:r>
                                    <a:rPr lang="en-US" altLang="zh-CN" sz="2800" i="1">
                                      <a:solidFill>
                                        <a:srgbClr val="0070C0"/>
                                      </a:solidFill>
                                      <a:latin typeface="Cambria Math" panose="02040503050406030204" pitchFamily="18" charset="0"/>
                                    </a:rPr>
                                    <m:t>𝐺𝐴𝐼𝑁</m:t>
                                  </m:r>
                                </m:sub>
                              </m:sSub>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𝑣</m:t>
                              </m:r>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𝑃</m:t>
                              </m:r>
                              <m:r>
                                <a:rPr lang="en-US" altLang="zh-CN" sz="2800" i="1">
                                  <a:solidFill>
                                    <a:srgbClr val="0070C0"/>
                                  </a:solidFill>
                                  <a:latin typeface="Cambria Math" panose="02040503050406030204" pitchFamily="18" charset="0"/>
                                </a:rPr>
                                <m:t>)</m:t>
                              </m:r>
                            </m:e>
                          </m:nary>
                        </m:num>
                        <m:den>
                          <m:sSup>
                            <m:sSupPr>
                              <m:ctrlPr>
                                <a:rPr lang="en-US" altLang="zh-CN" sz="2800" i="1">
                                  <a:solidFill>
                                    <a:srgbClr val="0070C0"/>
                                  </a:solidFill>
                                  <a:latin typeface="Cambria Math" panose="02040503050406030204" pitchFamily="18" charset="0"/>
                                </a:rPr>
                              </m:ctrlPr>
                            </m:sSupPr>
                            <m:e>
                              <m:r>
                                <a:rPr lang="en-US" altLang="zh-CN" sz="2800" b="0" i="1" smtClean="0">
                                  <a:solidFill>
                                    <a:srgbClr val="0070C0"/>
                                  </a:solidFill>
                                  <a:latin typeface="Cambria Math" panose="02040503050406030204" pitchFamily="18" charset="0"/>
                                </a:rPr>
                                <m:t>𝑁</m:t>
                              </m:r>
                            </m:e>
                            <m:sup>
                              <m:r>
                                <a:rPr lang="zh-CN" altLang="en-US" sz="2800" i="1">
                                  <a:solidFill>
                                    <a:srgbClr val="0070C0"/>
                                  </a:solidFill>
                                  <a:latin typeface="Cambria Math" panose="02040503050406030204" pitchFamily="18" charset="0"/>
                                </a:rPr>
                                <m:t>𝛼</m:t>
                              </m:r>
                            </m:sup>
                          </m:sSup>
                        </m:den>
                      </m:f>
                      <m:r>
                        <a:rPr lang="en-US" altLang="zh-CN" sz="2800">
                          <a:solidFill>
                            <a:srgbClr val="00B0F0"/>
                          </a:solidFill>
                          <a:latin typeface="Cambria Math" panose="02040503050406030204" pitchFamily="18" charset="0"/>
                        </a:rPr>
                        <m:t> </m:t>
                      </m:r>
                      <m:r>
                        <a:rPr lang="en-US" altLang="zh-CN" sz="2800">
                          <a:solidFill>
                            <a:schemeClr val="tx1"/>
                          </a:solidFill>
                          <a:latin typeface="Cambria Math" panose="02040503050406030204" pitchFamily="18" charset="0"/>
                        </a:rPr>
                        <m:t>− </m:t>
                      </m:r>
                      <m:r>
                        <m:rPr>
                          <m:sty m:val="p"/>
                        </m:rPr>
                        <a:rPr lang="el-GR" altLang="zh-CN" sz="2800" i="1" smtClean="0">
                          <a:solidFill>
                            <a:srgbClr val="00B050"/>
                          </a:solidFill>
                          <a:latin typeface="Cambria Math" panose="02040503050406030204" pitchFamily="18" charset="0"/>
                          <a:ea typeface="Cambria Math" panose="02040503050406030204" pitchFamily="18" charset="0"/>
                        </a:rPr>
                        <m:t>η</m:t>
                      </m:r>
                      <m:r>
                        <a:rPr lang="en-US" altLang="zh-CN" sz="2800" i="1">
                          <a:solidFill>
                            <a:srgbClr val="00B050"/>
                          </a:solidFill>
                          <a:latin typeface="Cambria Math" panose="02040503050406030204" pitchFamily="18" charset="0"/>
                          <a:ea typeface="Cambria Math" panose="02040503050406030204" pitchFamily="18" charset="0"/>
                        </a:rPr>
                        <m:t>⋅ </m:t>
                      </m:r>
                      <m:sSub>
                        <m:sSubPr>
                          <m:ctrlPr>
                            <a:rPr lang="en-US" altLang="zh-CN" sz="2800" i="1">
                              <a:solidFill>
                                <a:srgbClr val="00B050"/>
                              </a:solidFill>
                              <a:latin typeface="Cambria Math" panose="02040503050406030204" pitchFamily="18" charset="0"/>
                              <a:ea typeface="Cambria Math" panose="02040503050406030204" pitchFamily="18" charset="0"/>
                            </a:rPr>
                          </m:ctrlPr>
                        </m:sSubPr>
                        <m:e>
                          <m:r>
                            <a:rPr lang="en-US" altLang="zh-CN" sz="2800" i="1">
                              <a:solidFill>
                                <a:srgbClr val="00B050"/>
                              </a:solidFill>
                              <a:latin typeface="Cambria Math" panose="02040503050406030204" pitchFamily="18" charset="0"/>
                              <a:ea typeface="Cambria Math" panose="02040503050406030204" pitchFamily="18" charset="0"/>
                            </a:rPr>
                            <m:t>𝐺</m:t>
                          </m:r>
                        </m:e>
                        <m:sub>
                          <m:r>
                            <a:rPr lang="en-US" altLang="zh-CN" sz="2800" b="0" i="1" smtClean="0">
                              <a:solidFill>
                                <a:srgbClr val="00B050"/>
                              </a:solidFill>
                              <a:latin typeface="Cambria Math" panose="02040503050406030204" pitchFamily="18" charset="0"/>
                              <a:ea typeface="Cambria Math" panose="02040503050406030204" pitchFamily="18" charset="0"/>
                            </a:rPr>
                            <m:t>𝑃𝑊𝐷</m:t>
                          </m:r>
                        </m:sub>
                      </m:sSub>
                      <m:r>
                        <a:rPr lang="en-US" altLang="zh-CN" sz="2800" i="1">
                          <a:solidFill>
                            <a:srgbClr val="00B050"/>
                          </a:solidFill>
                          <a:latin typeface="Cambria Math" panose="02040503050406030204" pitchFamily="18" charset="0"/>
                          <a:ea typeface="Cambria Math" panose="02040503050406030204" pitchFamily="18" charset="0"/>
                        </a:rPr>
                        <m:t>(</m:t>
                      </m:r>
                      <m:r>
                        <a:rPr lang="en-US" altLang="zh-CN" sz="2800" i="1">
                          <a:solidFill>
                            <a:srgbClr val="00B050"/>
                          </a:solidFill>
                          <a:latin typeface="Cambria Math" panose="02040503050406030204" pitchFamily="18" charset="0"/>
                          <a:ea typeface="Cambria Math" panose="02040503050406030204" pitchFamily="18" charset="0"/>
                        </a:rPr>
                        <m:t>𝑃</m:t>
                      </m:r>
                      <m:r>
                        <a:rPr lang="en-US" altLang="zh-CN" sz="2800" i="1">
                          <a:solidFill>
                            <a:srgbClr val="00B050"/>
                          </a:solidFill>
                          <a:latin typeface="Cambria Math" panose="02040503050406030204" pitchFamily="18" charset="0"/>
                          <a:ea typeface="Cambria Math" panose="02040503050406030204" pitchFamily="18" charset="0"/>
                        </a:rPr>
                        <m:t>⨁</m:t>
                      </m:r>
                      <m:r>
                        <a:rPr lang="en-US" altLang="zh-CN" sz="2800" i="1">
                          <a:solidFill>
                            <a:srgbClr val="00B050"/>
                          </a:solidFill>
                          <a:latin typeface="Cambria Math" panose="02040503050406030204" pitchFamily="18" charset="0"/>
                          <a:ea typeface="Cambria Math" panose="02040503050406030204" pitchFamily="18" charset="0"/>
                        </a:rPr>
                        <m:t>𝑞</m:t>
                      </m:r>
                      <m:r>
                        <a:rPr lang="en-US" altLang="zh-CN" sz="2800" i="1">
                          <a:solidFill>
                            <a:srgbClr val="00B050"/>
                          </a:solidFill>
                          <a:latin typeface="Cambria Math" panose="02040503050406030204" pitchFamily="18" charset="0"/>
                          <a:ea typeface="Cambria Math" panose="02040503050406030204" pitchFamily="18" charset="0"/>
                        </a:rPr>
                        <m:t>) </m:t>
                      </m:r>
                    </m:oMath>
                  </m:oMathPara>
                </a14:m>
                <a:endParaRPr lang="zh-CN" altLang="en-US" sz="2800" dirty="0">
                  <a:solidFill>
                    <a:schemeClr val="tx1"/>
                  </a:solidFill>
                </a:endParaRPr>
              </a:p>
            </p:txBody>
          </p:sp>
        </mc:Choice>
        <mc:Fallback xmlns="">
          <p:sp>
            <p:nvSpPr>
              <p:cNvPr id="11" name="矩形 10"/>
              <p:cNvSpPr>
                <a:spLocks noRot="1" noChangeAspect="1" noMove="1" noResize="1" noEditPoints="1" noAdjustHandles="1" noChangeArrowheads="1" noChangeShapeType="1" noTextEdit="1"/>
              </p:cNvSpPr>
              <p:nvPr/>
            </p:nvSpPr>
            <p:spPr>
              <a:xfrm>
                <a:off x="1656572" y="3636903"/>
                <a:ext cx="8673464" cy="945195"/>
              </a:xfrm>
              <a:prstGeom prst="rect">
                <a:avLst/>
              </a:prstGeom>
              <a:blipFill rotWithShape="0">
                <a:blip r:embed="rId4"/>
                <a:stretch>
                  <a:fillRect/>
                </a:stretch>
              </a:blipFill>
            </p:spPr>
            <p:txBody>
              <a:bodyPr/>
              <a:lstStyle/>
              <a:p>
                <a:r>
                  <a:rPr lang="zh-CN" altLang="en-US">
                    <a:noFill/>
                  </a:rPr>
                  <a:t> </a:t>
                </a:r>
              </a:p>
            </p:txBody>
          </p:sp>
        </mc:Fallback>
      </mc:AlternateContent>
      <p:cxnSp>
        <p:nvCxnSpPr>
          <p:cNvPr id="9" name="直接连接符 8"/>
          <p:cNvCxnSpPr/>
          <p:nvPr/>
        </p:nvCxnSpPr>
        <p:spPr>
          <a:xfrm>
            <a:off x="4165600" y="4721233"/>
            <a:ext cx="287655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661275" y="4699016"/>
            <a:ext cx="2406650" cy="2221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314950" y="3636903"/>
            <a:ext cx="1828800" cy="496947"/>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文本框 24"/>
              <p:cNvSpPr txBox="1"/>
              <p:nvPr/>
            </p:nvSpPr>
            <p:spPr>
              <a:xfrm>
                <a:off x="1728788" y="2811928"/>
                <a:ext cx="6769100" cy="523220"/>
              </a:xfrm>
              <a:prstGeom prst="rect">
                <a:avLst/>
              </a:prstGeom>
              <a:noFill/>
            </p:spPr>
            <p:txBody>
              <a:bodyPr wrap="square" rtlCol="0">
                <a:spAutoFit/>
              </a:bodyPr>
              <a:lstStyle/>
              <a:p>
                <a14:m>
                  <m:oMath xmlns:m="http://schemas.openxmlformats.org/officeDocument/2006/math">
                    <m:sSub>
                      <m:sSubPr>
                        <m:ctrlPr>
                          <a:rPr lang="en-US" altLang="zh-CN" sz="2800" i="1" smtClean="0">
                            <a:solidFill>
                              <a:srgbClr val="0000FF"/>
                            </a:solidFill>
                            <a:latin typeface="Cambria Math" panose="02040503050406030204" pitchFamily="18" charset="0"/>
                          </a:rPr>
                        </m:ctrlPr>
                      </m:sSubPr>
                      <m:e>
                        <m:r>
                          <a:rPr lang="en-US" altLang="zh-CN" sz="2800" i="1">
                            <a:solidFill>
                              <a:srgbClr val="0000FF"/>
                            </a:solidFill>
                            <a:latin typeface="Cambria Math" panose="02040503050406030204" pitchFamily="18" charset="0"/>
                          </a:rPr>
                          <m:t>𝐻</m:t>
                        </m:r>
                      </m:e>
                      <m:sub>
                        <m:r>
                          <a:rPr lang="en-US" altLang="zh-CN" sz="2800" i="1">
                            <a:solidFill>
                              <a:srgbClr val="0000FF"/>
                            </a:solidFill>
                            <a:latin typeface="Cambria Math" panose="02040503050406030204" pitchFamily="18" charset="0"/>
                          </a:rPr>
                          <m:t>𝐺𝐴𝐼𝑁</m:t>
                        </m:r>
                      </m:sub>
                    </m:sSub>
                    <m:d>
                      <m:dPr>
                        <m:ctrlPr>
                          <a:rPr lang="en-US" altLang="zh-CN" sz="2800" i="1">
                            <a:solidFill>
                              <a:srgbClr val="0000FF"/>
                            </a:solidFill>
                            <a:latin typeface="Cambria Math" panose="02040503050406030204" pitchFamily="18" charset="0"/>
                          </a:rPr>
                        </m:ctrlPr>
                      </m:dPr>
                      <m:e>
                        <m:r>
                          <a:rPr lang="en-US" altLang="zh-CN" sz="2800" i="1">
                            <a:solidFill>
                              <a:srgbClr val="0000FF"/>
                            </a:solidFill>
                            <a:latin typeface="Cambria Math" panose="02040503050406030204" pitchFamily="18" charset="0"/>
                          </a:rPr>
                          <m:t>𝑣</m:t>
                        </m:r>
                        <m:r>
                          <a:rPr lang="en-US" altLang="zh-CN" sz="2800" i="1">
                            <a:solidFill>
                              <a:srgbClr val="0000FF"/>
                            </a:solidFill>
                            <a:latin typeface="Cambria Math" panose="02040503050406030204" pitchFamily="18" charset="0"/>
                          </a:rPr>
                          <m:t>,</m:t>
                        </m:r>
                        <m:r>
                          <a:rPr lang="en-US" altLang="zh-CN" sz="2800" i="1">
                            <a:solidFill>
                              <a:srgbClr val="0000FF"/>
                            </a:solidFill>
                            <a:latin typeface="Cambria Math" panose="02040503050406030204" pitchFamily="18" charset="0"/>
                          </a:rPr>
                          <m:t>𝑃</m:t>
                        </m:r>
                      </m:e>
                    </m:d>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𝐻</m:t>
                    </m:r>
                    <m:d>
                      <m:dPr>
                        <m:ctrlPr>
                          <a:rPr lang="en-US" altLang="zh-CN" sz="2800" b="0" i="1" smtClean="0">
                            <a:solidFill>
                              <a:srgbClr val="0000FF"/>
                            </a:solidFill>
                            <a:latin typeface="Cambria Math" panose="02040503050406030204" pitchFamily="18" charset="0"/>
                          </a:rPr>
                        </m:ctrlPr>
                      </m:dPr>
                      <m:e>
                        <m:r>
                          <a:rPr lang="en-US" altLang="zh-CN" sz="2800" b="0" i="1" smtClean="0">
                            <a:solidFill>
                              <a:srgbClr val="0000FF"/>
                            </a:solidFill>
                            <a:latin typeface="Cambria Math" panose="02040503050406030204" pitchFamily="18" charset="0"/>
                          </a:rPr>
                          <m:t>𝐶</m:t>
                        </m:r>
                      </m:e>
                    </m:d>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𝐻</m:t>
                    </m:r>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𝑣</m:t>
                    </m:r>
                    <m:r>
                      <a:rPr lang="en-US" altLang="zh-CN" sz="2800" b="0" i="1" smtClean="0">
                        <a:solidFill>
                          <a:srgbClr val="0000FF"/>
                        </a:solidFill>
                        <a:latin typeface="Cambria Math" panose="02040503050406030204" pitchFamily="18" charset="0"/>
                      </a:rPr>
                      <m:t>)</m:t>
                    </m:r>
                  </m:oMath>
                </a14:m>
                <a:r>
                  <a:rPr lang="zh-CN" altLang="en-US" sz="2800" dirty="0" smtClean="0">
                    <a:solidFill>
                      <a:srgbClr val="0000FF"/>
                    </a:solidFill>
                  </a:rPr>
                  <a:t> </a:t>
                </a:r>
                <a:endParaRPr lang="zh-CN" altLang="en-US" sz="2800" dirty="0">
                  <a:solidFill>
                    <a:srgbClr val="0000FF"/>
                  </a:solidFill>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1728788" y="2811928"/>
                <a:ext cx="6769100" cy="523220"/>
              </a:xfrm>
              <a:prstGeom prst="rect">
                <a:avLst/>
              </a:prstGeom>
              <a:blipFill rotWithShape="0">
                <a:blip r:embed="rId5"/>
                <a:stretch>
                  <a:fillRect/>
                </a:stretch>
              </a:blipFill>
            </p:spPr>
            <p:txBody>
              <a:bodyPr/>
              <a:lstStyle/>
              <a:p>
                <a:r>
                  <a:rPr lang="zh-CN" altLang="en-US">
                    <a:noFill/>
                  </a:rPr>
                  <a:t> </a:t>
                </a:r>
              </a:p>
            </p:txBody>
          </p:sp>
        </mc:Fallback>
      </mc:AlternateContent>
      <p:cxnSp>
        <p:nvCxnSpPr>
          <p:cNvPr id="26" name="直接箭头连接符 25"/>
          <p:cNvCxnSpPr>
            <a:stCxn id="25" idx="2"/>
          </p:cNvCxnSpPr>
          <p:nvPr/>
        </p:nvCxnSpPr>
        <p:spPr>
          <a:xfrm>
            <a:off x="5113338" y="3335148"/>
            <a:ext cx="201612" cy="3017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8" idx="0"/>
          </p:cNvCxnSpPr>
          <p:nvPr/>
        </p:nvCxnSpPr>
        <p:spPr>
          <a:xfrm flipV="1">
            <a:off x="3941763" y="4719792"/>
            <a:ext cx="1658937" cy="6505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2" grpId="0"/>
      <p:bldP spid="20" grpId="0" animBg="1"/>
      <p:bldP spid="21" grpId="0"/>
      <p:bldP spid="11" grpId="0" animBg="1"/>
      <p:bldP spid="24"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540" y="1489129"/>
            <a:ext cx="3018360" cy="4290259"/>
          </a:xfrm>
          <a:prstGeom prst="rect">
            <a:avLst/>
          </a:prstGeom>
        </p:spPr>
      </p:pic>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Global DAP Optimization – Search Tree</a:t>
            </a:r>
            <a:endParaRPr lang="zh-CN" altLang="en-US" dirty="0">
              <a:ln w="0"/>
              <a:effectLst>
                <a:outerShdw blurRad="38100" dist="19050" dir="2700000" algn="tl" rotWithShape="0">
                  <a:schemeClr val="dk1">
                    <a:alpha val="40000"/>
                  </a:schemeClr>
                </a:outerShdw>
              </a:effectLst>
            </a:endParaRPr>
          </a:p>
        </p:txBody>
      </p:sp>
      <p:pic>
        <p:nvPicPr>
          <p:cNvPr id="9" name="内容占位符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4059" y="1690688"/>
            <a:ext cx="2231455" cy="4351338"/>
          </a:xfrm>
        </p:spPr>
      </p:pic>
      <p:sp>
        <p:nvSpPr>
          <p:cNvPr id="11" name="矩形 10"/>
          <p:cNvSpPr/>
          <p:nvPr/>
        </p:nvSpPr>
        <p:spPr>
          <a:xfrm>
            <a:off x="4434010" y="3719305"/>
            <a:ext cx="2893890" cy="2017464"/>
          </a:xfrm>
          <a:prstGeom prst="rect">
            <a:avLst/>
          </a:prstGeom>
          <a:noFill/>
          <a:ln w="762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7" name="Picture 2" descr="https://colab.aut.ac.nz/wp-content/uploads/2015/04/SIGGRAPH-Asia-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文本框 6"/>
              <p:cNvSpPr txBox="1"/>
              <p:nvPr/>
            </p:nvSpPr>
            <p:spPr>
              <a:xfrm>
                <a:off x="4361290" y="5882872"/>
                <a:ext cx="3469419" cy="830997"/>
              </a:xfrm>
              <a:prstGeom prst="rect">
                <a:avLst/>
              </a:prstGeom>
              <a:noFill/>
            </p:spPr>
            <p:txBody>
              <a:bodyPr wrap="square" rtlCol="0">
                <a:spAutoFit/>
              </a:bodyPr>
              <a:lstStyle/>
              <a:p>
                <a:r>
                  <a:rPr lang="en-US" altLang="zh-CN" sz="2400" dirty="0" smtClean="0"/>
                  <a:t>If </a:t>
                </a:r>
                <a14:m>
                  <m:oMath xmlns:m="http://schemas.openxmlformats.org/officeDocument/2006/math">
                    <m:sSub>
                      <m:sSubPr>
                        <m:ctrlPr>
                          <a:rPr lang="en-US" altLang="zh-CN" sz="240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𝑂</m:t>
                        </m:r>
                      </m:e>
                      <m:sub>
                        <m:r>
                          <a:rPr lang="en-US" altLang="zh-CN" sz="2400" b="0" i="1" smtClean="0">
                            <a:solidFill>
                              <a:srgbClr val="0000FF"/>
                            </a:solidFill>
                            <a:latin typeface="Cambria Math" panose="02040503050406030204" pitchFamily="18" charset="0"/>
                          </a:rPr>
                          <m:t>𝑃𝑊𝐷</m:t>
                        </m:r>
                      </m:sub>
                    </m:sSub>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𝑃</m:t>
                        </m:r>
                      </m:e>
                    </m:d>
                    <m:r>
                      <a:rPr lang="en-US" altLang="zh-CN" sz="2400" b="0" i="1" smtClean="0">
                        <a:solidFill>
                          <a:srgbClr val="0000FF"/>
                        </a:solidFill>
                        <a:latin typeface="Cambria Math" panose="02040503050406030204" pitchFamily="18" charset="0"/>
                      </a:rPr>
                      <m:t>&lt; </m:t>
                    </m:r>
                    <m:sSub>
                      <m:sSubPr>
                        <m:ctrlPr>
                          <a:rPr lang="en-US" altLang="zh-CN" sz="2400" b="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𝑂</m:t>
                        </m:r>
                      </m:e>
                      <m:sub>
                        <m:r>
                          <a:rPr lang="en-US" altLang="zh-CN" sz="2400" b="0" i="1" smtClean="0">
                            <a:solidFill>
                              <a:srgbClr val="0000FF"/>
                            </a:solidFill>
                            <a:latin typeface="Cambria Math" panose="02040503050406030204" pitchFamily="18" charset="0"/>
                          </a:rPr>
                          <m:t>𝑃𝑊𝐷</m:t>
                        </m:r>
                      </m:sub>
                    </m:sSub>
                    <m:d>
                      <m:dPr>
                        <m:ctrlPr>
                          <a:rPr lang="en-US" altLang="zh-CN" sz="2400" b="0" i="1" smtClean="0">
                            <a:solidFill>
                              <a:srgbClr val="0000FF"/>
                            </a:solidFill>
                            <a:latin typeface="Cambria Math" panose="02040503050406030204" pitchFamily="18" charset="0"/>
                          </a:rPr>
                        </m:ctrlPr>
                      </m:dPr>
                      <m:e>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𝑃</m:t>
                            </m:r>
                          </m:e>
                          <m:sup>
                            <m:r>
                              <a:rPr lang="en-US" altLang="zh-CN" sz="2400" b="0" i="1" smtClean="0">
                                <a:solidFill>
                                  <a:srgbClr val="0000FF"/>
                                </a:solidFill>
                                <a:latin typeface="Cambria Math" panose="02040503050406030204" pitchFamily="18" charset="0"/>
                              </a:rPr>
                              <m:t>∗</m:t>
                            </m:r>
                          </m:sup>
                        </m:sSup>
                      </m:e>
                    </m:d>
                  </m:oMath>
                </a14:m>
                <a:endParaRPr lang="en-US" altLang="zh-CN" sz="2400" dirty="0" smtClean="0"/>
              </a:p>
              <a:p>
                <a:r>
                  <a:rPr lang="en-US" altLang="zh-CN" sz="2400" dirty="0" smtClean="0"/>
                  <a:t>Then prune;</a:t>
                </a:r>
              </a:p>
            </p:txBody>
          </p:sp>
        </mc:Choice>
        <mc:Fallback xmlns="">
          <p:sp>
            <p:nvSpPr>
              <p:cNvPr id="7" name="文本框 6"/>
              <p:cNvSpPr txBox="1">
                <a:spLocks noRot="1" noChangeAspect="1" noMove="1" noResize="1" noEditPoints="1" noAdjustHandles="1" noChangeArrowheads="1" noChangeShapeType="1" noTextEdit="1"/>
              </p:cNvSpPr>
              <p:nvPr/>
            </p:nvSpPr>
            <p:spPr>
              <a:xfrm>
                <a:off x="4361290" y="5882872"/>
                <a:ext cx="3469419" cy="830997"/>
              </a:xfrm>
              <a:prstGeom prst="rect">
                <a:avLst/>
              </a:prstGeom>
              <a:blipFill rotWithShape="0">
                <a:blip r:embed="rId6"/>
                <a:stretch>
                  <a:fillRect l="-2632" t="-5882" b="-16176"/>
                </a:stretch>
              </a:blipFill>
            </p:spPr>
            <p:txBody>
              <a:bodyPr/>
              <a:lstStyle/>
              <a:p>
                <a:r>
                  <a:rPr lang="zh-CN" altLang="en-US">
                    <a:noFill/>
                  </a:rPr>
                  <a:t> </a:t>
                </a:r>
              </a:p>
            </p:txBody>
          </p:sp>
        </mc:Fallback>
      </mc:AlternateContent>
      <p:pic>
        <p:nvPicPr>
          <p:cNvPr id="10" name="图片 9"/>
          <p:cNvPicPr>
            <a:picLocks noChangeAspect="1"/>
          </p:cNvPicPr>
          <p:nvPr/>
        </p:nvPicPr>
        <p:blipFill rotWithShape="1">
          <a:blip r:embed="rId7">
            <a:extLst>
              <a:ext uri="{28A0092B-C50C-407E-A947-70E740481C1C}">
                <a14:useLocalDpi xmlns:a14="http://schemas.microsoft.com/office/drawing/2010/main" val="0"/>
              </a:ext>
            </a:extLst>
          </a:blip>
          <a:srcRect l="1" t="8071" r="7300"/>
          <a:stretch/>
        </p:blipFill>
        <p:spPr>
          <a:xfrm>
            <a:off x="7830709" y="1512502"/>
            <a:ext cx="2744223" cy="2075050"/>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3252" y="3782564"/>
            <a:ext cx="2268810" cy="2268810"/>
          </a:xfrm>
          <a:prstGeom prst="rect">
            <a:avLst/>
          </a:prstGeom>
        </p:spPr>
      </p:pic>
      <p:sp>
        <p:nvSpPr>
          <p:cNvPr id="14" name="文本框 13"/>
          <p:cNvSpPr txBox="1"/>
          <p:nvPr/>
        </p:nvSpPr>
        <p:spPr>
          <a:xfrm>
            <a:off x="8589800" y="6067537"/>
            <a:ext cx="2764000" cy="461665"/>
          </a:xfrm>
          <a:prstGeom prst="rect">
            <a:avLst/>
          </a:prstGeom>
          <a:noFill/>
        </p:spPr>
        <p:txBody>
          <a:bodyPr wrap="square" rtlCol="0">
            <a:spAutoFit/>
          </a:bodyPr>
          <a:lstStyle/>
          <a:p>
            <a:r>
              <a:rPr lang="en-US" altLang="zh-CN" sz="2400" dirty="0" smtClean="0"/>
              <a:t>Complete solution</a:t>
            </a:r>
            <a:endParaRPr lang="zh-CN" altLang="en-US" sz="2400" dirty="0"/>
          </a:p>
        </p:txBody>
      </p:sp>
      <p:sp>
        <p:nvSpPr>
          <p:cNvPr id="3" name="文本框 2"/>
          <p:cNvSpPr txBox="1"/>
          <p:nvPr/>
        </p:nvSpPr>
        <p:spPr>
          <a:xfrm>
            <a:off x="1672402" y="4916969"/>
            <a:ext cx="1524000" cy="461665"/>
          </a:xfrm>
          <a:prstGeom prst="rect">
            <a:avLst/>
          </a:prstGeom>
          <a:noFill/>
        </p:spPr>
        <p:txBody>
          <a:bodyPr wrap="square" rtlCol="0">
            <a:spAutoFit/>
          </a:bodyPr>
          <a:lstStyle/>
          <a:p>
            <a:r>
              <a:rPr lang="en-US" altLang="zh-CN" sz="2400" dirty="0" err="1" smtClean="0"/>
              <a:t>TreeNode</a:t>
            </a:r>
            <a:endParaRPr lang="zh-CN" altLang="en-US" sz="2400" dirty="0"/>
          </a:p>
        </p:txBody>
      </p:sp>
      <p:sp>
        <p:nvSpPr>
          <p:cNvPr id="5" name="文本框 4"/>
          <p:cNvSpPr txBox="1"/>
          <p:nvPr/>
        </p:nvSpPr>
        <p:spPr>
          <a:xfrm>
            <a:off x="1583571" y="4053522"/>
            <a:ext cx="584200" cy="400110"/>
          </a:xfrm>
          <a:prstGeom prst="rect">
            <a:avLst/>
          </a:prstGeom>
          <a:noFill/>
        </p:spPr>
        <p:txBody>
          <a:bodyPr wrap="square" rtlCol="0">
            <a:spAutoFit/>
          </a:bodyPr>
          <a:lstStyle/>
          <a:p>
            <a:r>
              <a:rPr lang="en-US" altLang="zh-CN" sz="2000" dirty="0" smtClean="0"/>
              <a:t>PAK</a:t>
            </a:r>
            <a:endParaRPr lang="zh-CN" altLang="en-US" sz="2000" dirty="0"/>
          </a:p>
        </p:txBody>
      </p:sp>
      <p:sp>
        <p:nvSpPr>
          <p:cNvPr id="15" name="文本框 14"/>
          <p:cNvSpPr txBox="1"/>
          <p:nvPr/>
        </p:nvSpPr>
        <p:spPr>
          <a:xfrm>
            <a:off x="5405182" y="2903718"/>
            <a:ext cx="665417" cy="400110"/>
          </a:xfrm>
          <a:prstGeom prst="rect">
            <a:avLst/>
          </a:prstGeom>
          <a:noFill/>
        </p:spPr>
        <p:txBody>
          <a:bodyPr wrap="square" rtlCol="0">
            <a:spAutoFit/>
          </a:bodyPr>
          <a:lstStyle/>
          <a:p>
            <a:r>
              <a:rPr lang="en-US" altLang="zh-CN" sz="2000" dirty="0" smtClean="0"/>
              <a:t>CAP</a:t>
            </a:r>
            <a:endParaRPr lang="zh-CN" altLang="en-US" sz="2000" dirty="0"/>
          </a:p>
        </p:txBody>
      </p:sp>
      <p:sp>
        <p:nvSpPr>
          <p:cNvPr id="16" name="文本框 15"/>
          <p:cNvSpPr txBox="1"/>
          <p:nvPr/>
        </p:nvSpPr>
        <p:spPr>
          <a:xfrm>
            <a:off x="5405182" y="5132390"/>
            <a:ext cx="665417" cy="400110"/>
          </a:xfrm>
          <a:prstGeom prst="rect">
            <a:avLst/>
          </a:prstGeom>
          <a:noFill/>
        </p:spPr>
        <p:txBody>
          <a:bodyPr wrap="square" rtlCol="0">
            <a:spAutoFit/>
          </a:bodyPr>
          <a:lstStyle/>
          <a:p>
            <a:r>
              <a:rPr lang="en-US" altLang="zh-CN" sz="2000" dirty="0" smtClean="0"/>
              <a:t>PAK</a:t>
            </a:r>
            <a:endParaRPr lang="zh-CN" altLang="en-US" sz="2000" dirty="0"/>
          </a:p>
        </p:txBody>
      </p:sp>
      <p:sp>
        <p:nvSpPr>
          <p:cNvPr id="18" name="文本框 17"/>
          <p:cNvSpPr txBox="1"/>
          <p:nvPr/>
        </p:nvSpPr>
        <p:spPr>
          <a:xfrm>
            <a:off x="8675432" y="2895517"/>
            <a:ext cx="665417" cy="400110"/>
          </a:xfrm>
          <a:prstGeom prst="rect">
            <a:avLst/>
          </a:prstGeom>
          <a:noFill/>
        </p:spPr>
        <p:txBody>
          <a:bodyPr wrap="square" rtlCol="0">
            <a:spAutoFit/>
          </a:bodyPr>
          <a:lstStyle/>
          <a:p>
            <a:r>
              <a:rPr lang="en-US" altLang="zh-CN" sz="2000" dirty="0" smtClean="0"/>
              <a:t>PAK</a:t>
            </a:r>
            <a:endParaRPr lang="zh-CN" altLang="en-US" sz="2000" dirty="0"/>
          </a:p>
        </p:txBody>
      </p:sp>
      <p:sp>
        <p:nvSpPr>
          <p:cNvPr id="19" name="文本框 18"/>
          <p:cNvSpPr txBox="1"/>
          <p:nvPr/>
        </p:nvSpPr>
        <p:spPr>
          <a:xfrm>
            <a:off x="8644927" y="5279318"/>
            <a:ext cx="665417" cy="400110"/>
          </a:xfrm>
          <a:prstGeom prst="rect">
            <a:avLst/>
          </a:prstGeom>
          <a:noFill/>
        </p:spPr>
        <p:txBody>
          <a:bodyPr wrap="square" rtlCol="0">
            <a:spAutoFit/>
          </a:bodyPr>
          <a:lstStyle/>
          <a:p>
            <a:r>
              <a:rPr lang="en-US" altLang="zh-CN" sz="2000" dirty="0" smtClean="0"/>
              <a:t>PAK</a:t>
            </a:r>
            <a:endParaRPr lang="zh-CN" altLang="en-US" sz="2000" dirty="0"/>
          </a:p>
        </p:txBody>
      </p:sp>
      <p:grpSp>
        <p:nvGrpSpPr>
          <p:cNvPr id="21" name="组合 20"/>
          <p:cNvGrpSpPr/>
          <p:nvPr/>
        </p:nvGrpSpPr>
        <p:grpSpPr>
          <a:xfrm>
            <a:off x="3803462" y="3103773"/>
            <a:ext cx="1441029" cy="1138572"/>
            <a:chOff x="3429214" y="3092148"/>
            <a:chExt cx="1441029" cy="1138572"/>
          </a:xfrm>
        </p:grpSpPr>
        <mc:AlternateContent xmlns:mc="http://schemas.openxmlformats.org/markup-compatibility/2006" xmlns:a14="http://schemas.microsoft.com/office/drawing/2010/main">
          <mc:Choice Requires="a14">
            <p:sp>
              <p:nvSpPr>
                <p:cNvPr id="4" name="文本框 3"/>
                <p:cNvSpPr txBox="1"/>
                <p:nvPr/>
              </p:nvSpPr>
              <p:spPr>
                <a:xfrm>
                  <a:off x="3429214" y="3320899"/>
                  <a:ext cx="144102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0000FF"/>
                            </a:solidFill>
                            <a:latin typeface="Cambria Math" panose="02040503050406030204" pitchFamily="18" charset="0"/>
                          </a:rPr>
                          <m:t>𝛽</m:t>
                        </m:r>
                      </m:oMath>
                    </m:oMathPara>
                  </a14:m>
                  <a:endParaRPr lang="zh-CN" altLang="en-US" sz="24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3429214" y="3320899"/>
                  <a:ext cx="1441029" cy="461665"/>
                </a:xfrm>
                <a:prstGeom prst="rect">
                  <a:avLst/>
                </a:prstGeom>
                <a:blipFill rotWithShape="0">
                  <a:blip r:embed="rId9"/>
                  <a:stretch>
                    <a:fillRect b="-18667"/>
                  </a:stretch>
                </a:blipFill>
              </p:spPr>
              <p:txBody>
                <a:bodyPr/>
                <a:lstStyle/>
                <a:p>
                  <a:r>
                    <a:rPr lang="zh-CN" altLang="en-US">
                      <a:noFill/>
                    </a:rPr>
                    <a:t> </a:t>
                  </a:r>
                </a:p>
              </p:txBody>
            </p:sp>
          </mc:Fallback>
        </mc:AlternateContent>
        <p:sp>
          <p:nvSpPr>
            <p:cNvPr id="6" name="文本框 5"/>
            <p:cNvSpPr txBox="1"/>
            <p:nvPr/>
          </p:nvSpPr>
          <p:spPr>
            <a:xfrm>
              <a:off x="3953345" y="3092148"/>
              <a:ext cx="553998" cy="438810"/>
            </a:xfrm>
            <a:prstGeom prst="rect">
              <a:avLst/>
            </a:prstGeom>
            <a:noFill/>
          </p:spPr>
          <p:txBody>
            <a:bodyPr vert="eaVert" wrap="square" rtlCol="0">
              <a:spAutoFit/>
            </a:bodyPr>
            <a:lstStyle/>
            <a:p>
              <a:r>
                <a:rPr lang="en-US" altLang="zh-CN" sz="2400" dirty="0" smtClean="0"/>
                <a:t>…</a:t>
              </a:r>
              <a:endParaRPr lang="zh-CN" altLang="en-US" sz="2400" dirty="0"/>
            </a:p>
          </p:txBody>
        </p:sp>
        <p:sp>
          <p:nvSpPr>
            <p:cNvPr id="20" name="文本框 19"/>
            <p:cNvSpPr txBox="1"/>
            <p:nvPr/>
          </p:nvSpPr>
          <p:spPr>
            <a:xfrm>
              <a:off x="3953345" y="3791910"/>
              <a:ext cx="553998" cy="438810"/>
            </a:xfrm>
            <a:prstGeom prst="rect">
              <a:avLst/>
            </a:prstGeom>
            <a:noFill/>
          </p:spPr>
          <p:txBody>
            <a:bodyPr vert="eaVert" wrap="square" rtlCol="0">
              <a:spAutoFit/>
            </a:bodyPr>
            <a:lstStyle/>
            <a:p>
              <a:r>
                <a:rPr lang="en-US" altLang="zh-CN" sz="2400" dirty="0" smtClean="0"/>
                <a:t>…</a:t>
              </a:r>
              <a:endParaRPr lang="zh-CN" altLang="en-US" sz="2400" dirty="0"/>
            </a:p>
          </p:txBody>
        </p:sp>
      </p:grpSp>
    </p:spTree>
    <p:extLst>
      <p:ext uri="{BB962C8B-B14F-4D97-AF65-F5344CB8AC3E}">
        <p14:creationId xmlns:p14="http://schemas.microsoft.com/office/powerpoint/2010/main" val="37011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4" grpId="0"/>
      <p:bldP spid="15" grpId="0"/>
      <p:bldP spid="16"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mo.gif"/>
          <p:cNvPicPr>
            <a:picLocks noChangeAspect="1"/>
          </p:cNvPicPr>
          <p:nvPr/>
        </p:nvPicPr>
        <p:blipFill>
          <a:blip r:embed="rId3"/>
          <a:srcRect/>
          <a:stretch>
            <a:fillRect/>
          </a:stretch>
        </p:blipFill>
        <p:spPr bwMode="auto">
          <a:xfrm>
            <a:off x="6688213" y="3526650"/>
            <a:ext cx="3045968" cy="3221718"/>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Shape “compaction”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200" y="1834761"/>
            <a:ext cx="10515600" cy="4351338"/>
          </a:xfrm>
        </p:spPr>
        <p:txBody>
          <a:bodyPr/>
          <a:lstStyle/>
          <a:p>
            <a:pPr>
              <a:spcAft>
                <a:spcPts val="1200"/>
              </a:spcAft>
            </a:pPr>
            <a:r>
              <a:rPr lang="en-US" altLang="zh-CN" dirty="0" smtClean="0"/>
              <a:t>Not compression (= compaction of shape </a:t>
            </a:r>
            <a:r>
              <a:rPr lang="en-US" altLang="zh-CN" dirty="0" smtClean="0">
                <a:solidFill>
                  <a:srgbClr val="0000FF"/>
                </a:solidFill>
              </a:rPr>
              <a:t>representation</a:t>
            </a:r>
            <a:r>
              <a:rPr lang="en-US" altLang="zh-CN" dirty="0" smtClean="0"/>
              <a:t>)</a:t>
            </a:r>
          </a:p>
          <a:p>
            <a:pPr>
              <a:spcAft>
                <a:spcPts val="1200"/>
              </a:spcAft>
            </a:pPr>
            <a:r>
              <a:rPr lang="en-US" altLang="zh-CN" dirty="0" smtClean="0"/>
              <a:t>“Compress” </a:t>
            </a:r>
            <a:r>
              <a:rPr lang="en-US" altLang="zh-CN" dirty="0" smtClean="0">
                <a:solidFill>
                  <a:srgbClr val="0000FF"/>
                </a:solidFill>
              </a:rPr>
              <a:t>shape configuration </a:t>
            </a:r>
            <a:r>
              <a:rPr lang="en-US" altLang="zh-CN" dirty="0" smtClean="0"/>
              <a:t>to </a:t>
            </a:r>
            <a:r>
              <a:rPr lang="en-US" altLang="zh-CN" dirty="0" smtClean="0">
                <a:solidFill>
                  <a:srgbClr val="0000FF"/>
                </a:solidFill>
              </a:rPr>
              <a:t>save physical space</a:t>
            </a:r>
          </a:p>
          <a:p>
            <a:pPr lvl="1">
              <a:spcAft>
                <a:spcPts val="1200"/>
              </a:spcAft>
            </a:pPr>
            <a:r>
              <a:rPr lang="en-CA" dirty="0" smtClean="0">
                <a:ea typeface="ＭＳ Ｐゴシック" pitchFamily="-111" charset="-128"/>
                <a:cs typeface="ＭＳ Ｐゴシック" pitchFamily="-111" charset="-128"/>
              </a:rPr>
              <a:t>Optimize physical </a:t>
            </a:r>
            <a:r>
              <a:rPr lang="en-CA" dirty="0" smtClean="0">
                <a:solidFill>
                  <a:srgbClr val="0000FF"/>
                </a:solidFill>
                <a:ea typeface="ＭＳ Ｐゴシック" pitchFamily="-111" charset="-128"/>
                <a:cs typeface="ＭＳ Ｐゴシック" pitchFamily="-111" charset="-128"/>
              </a:rPr>
              <a:t>composition </a:t>
            </a:r>
            <a:r>
              <a:rPr lang="en-CA" dirty="0" smtClean="0">
                <a:ea typeface="ＭＳ Ｐゴシック" pitchFamily="-111" charset="-128"/>
                <a:cs typeface="ＭＳ Ｐゴシック" pitchFamily="-111" charset="-128"/>
              </a:rPr>
              <a:t>or </a:t>
            </a:r>
            <a:r>
              <a:rPr lang="en-CA" dirty="0" smtClean="0">
                <a:solidFill>
                  <a:srgbClr val="0000FF"/>
                </a:solidFill>
                <a:ea typeface="ＭＳ Ｐゴシック" pitchFamily="-111" charset="-128"/>
                <a:cs typeface="ＭＳ Ｐゴシック" pitchFamily="-111" charset="-128"/>
              </a:rPr>
              <a:t>arrangement</a:t>
            </a:r>
            <a:r>
              <a:rPr lang="en-CA" dirty="0" smtClean="0">
                <a:ea typeface="ＭＳ Ｐゴシック" pitchFamily="-111" charset="-128"/>
                <a:cs typeface="ＭＳ Ｐゴシック" pitchFamily="-111" charset="-128"/>
              </a:rPr>
              <a:t> of shapes or parts</a:t>
            </a:r>
          </a:p>
          <a:p>
            <a:pPr lvl="1">
              <a:spcAft>
                <a:spcPts val="1200"/>
              </a:spcAft>
            </a:pPr>
            <a:r>
              <a:rPr lang="en-CA" dirty="0" smtClean="0">
                <a:ea typeface="ＭＳ Ｐゴシック" pitchFamily="-111" charset="-128"/>
                <a:cs typeface="ＭＳ Ｐゴシック" pitchFamily="-111" charset="-128"/>
              </a:rPr>
              <a:t>Examples: stacking, folding, packing, …</a:t>
            </a:r>
          </a:p>
          <a:p>
            <a:endParaRPr lang="en-US" altLang="zh-CN" dirty="0" smtClean="0"/>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5"/>
          <p:cNvGrpSpPr>
            <a:grpSpLocks/>
          </p:cNvGrpSpPr>
          <p:nvPr/>
        </p:nvGrpSpPr>
        <p:grpSpPr bwMode="auto">
          <a:xfrm>
            <a:off x="1349049" y="4280701"/>
            <a:ext cx="4246563" cy="1860550"/>
            <a:chOff x="359949" y="4710114"/>
            <a:chExt cx="4246451" cy="1860020"/>
          </a:xfrm>
        </p:grpSpPr>
        <p:pic>
          <p:nvPicPr>
            <p:cNvPr id="7" name="Picture 3"/>
            <p:cNvPicPr>
              <a:picLocks noChangeAspect="1" noChangeArrowheads="1"/>
            </p:cNvPicPr>
            <p:nvPr/>
          </p:nvPicPr>
          <p:blipFill>
            <a:blip r:embed="rId5"/>
            <a:srcRect/>
            <a:stretch>
              <a:fillRect/>
            </a:stretch>
          </p:blipFill>
          <p:spPr bwMode="auto">
            <a:xfrm>
              <a:off x="359949" y="4710114"/>
              <a:ext cx="1778945" cy="1860019"/>
            </a:xfrm>
            <a:prstGeom prst="rect">
              <a:avLst/>
            </a:prstGeom>
            <a:noFill/>
            <a:ln w="9525">
              <a:noFill/>
              <a:miter lim="800000"/>
              <a:headEnd/>
              <a:tailEnd/>
            </a:ln>
          </p:spPr>
        </p:pic>
        <p:pic>
          <p:nvPicPr>
            <p:cNvPr id="8" name="Picture 4"/>
            <p:cNvPicPr>
              <a:picLocks noChangeAspect="1" noChangeArrowheads="1"/>
            </p:cNvPicPr>
            <p:nvPr/>
          </p:nvPicPr>
          <p:blipFill>
            <a:blip r:embed="rId6"/>
            <a:srcRect/>
            <a:stretch>
              <a:fillRect/>
            </a:stretch>
          </p:blipFill>
          <p:spPr bwMode="auto">
            <a:xfrm>
              <a:off x="2726800" y="4754034"/>
              <a:ext cx="1879600" cy="1816100"/>
            </a:xfrm>
            <a:prstGeom prst="rect">
              <a:avLst/>
            </a:prstGeom>
            <a:noFill/>
            <a:ln w="9525">
              <a:noFill/>
              <a:miter lim="800000"/>
              <a:headEnd/>
              <a:tailEnd/>
            </a:ln>
          </p:spPr>
        </p:pic>
        <p:cxnSp>
          <p:nvCxnSpPr>
            <p:cNvPr id="9" name="Straight Arrow Connector 8"/>
            <p:cNvCxnSpPr/>
            <p:nvPr/>
          </p:nvCxnSpPr>
          <p:spPr bwMode="auto">
            <a:xfrm flipV="1">
              <a:off x="2223625" y="5640124"/>
              <a:ext cx="587360" cy="7935"/>
            </a:xfrm>
            <a:prstGeom prst="straightConnector1">
              <a:avLst/>
            </a:prstGeom>
            <a:ln w="635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1" name="TextBox 10"/>
          <p:cNvSpPr txBox="1">
            <a:spLocks noChangeArrowheads="1"/>
          </p:cNvSpPr>
          <p:nvPr/>
        </p:nvSpPr>
        <p:spPr bwMode="auto">
          <a:xfrm>
            <a:off x="6222201" y="6238624"/>
            <a:ext cx="4440515" cy="400110"/>
          </a:xfrm>
          <a:prstGeom prst="rect">
            <a:avLst/>
          </a:prstGeom>
          <a:noFill/>
          <a:ln w="9525">
            <a:noFill/>
            <a:miter lim="800000"/>
            <a:headEnd/>
            <a:tailEnd/>
          </a:ln>
        </p:spPr>
        <p:txBody>
          <a:bodyPr wrap="square">
            <a:prstTxWarp prst="textNoShape">
              <a:avLst/>
            </a:prstTxWarp>
            <a:spAutoFit/>
          </a:bodyPr>
          <a:lstStyle/>
          <a:p>
            <a:pPr algn="r"/>
            <a:r>
              <a:rPr lang="en-US" sz="2000" dirty="0" err="1" smtClean="0"/>
              <a:t>Foldabilization</a:t>
            </a:r>
            <a:r>
              <a:rPr lang="en-US" sz="2000" dirty="0" smtClean="0"/>
              <a:t> [</a:t>
            </a:r>
            <a:r>
              <a:rPr lang="en-US" sz="2000" dirty="0"/>
              <a:t>Li et al. </a:t>
            </a:r>
            <a:r>
              <a:rPr lang="en-US" sz="2000" i="1" dirty="0" err="1"/>
              <a:t>Siggraph</a:t>
            </a:r>
            <a:r>
              <a:rPr lang="en-US" sz="2000" dirty="0"/>
              <a:t> 2015]</a:t>
            </a:r>
          </a:p>
        </p:txBody>
      </p:sp>
      <p:sp>
        <p:nvSpPr>
          <p:cNvPr id="12" name="TextBox 11"/>
          <p:cNvSpPr txBox="1">
            <a:spLocks noChangeArrowheads="1"/>
          </p:cNvSpPr>
          <p:nvPr/>
        </p:nvSpPr>
        <p:spPr bwMode="auto">
          <a:xfrm>
            <a:off x="922824" y="6253978"/>
            <a:ext cx="4894430" cy="400110"/>
          </a:xfrm>
          <a:prstGeom prst="rect">
            <a:avLst/>
          </a:prstGeom>
          <a:noFill/>
          <a:ln w="9525">
            <a:noFill/>
            <a:miter lim="800000"/>
            <a:headEnd/>
            <a:tailEnd/>
          </a:ln>
        </p:spPr>
        <p:txBody>
          <a:bodyPr wrap="square">
            <a:prstTxWarp prst="textNoShape">
              <a:avLst/>
            </a:prstTxWarp>
            <a:spAutoFit/>
          </a:bodyPr>
          <a:lstStyle/>
          <a:p>
            <a:pPr algn="r"/>
            <a:r>
              <a:rPr lang="en-US" sz="2000" dirty="0" err="1" smtClean="0"/>
              <a:t>Stackabilization</a:t>
            </a:r>
            <a:r>
              <a:rPr lang="en-US" sz="2000" dirty="0" smtClean="0"/>
              <a:t> [</a:t>
            </a:r>
            <a:r>
              <a:rPr lang="en-US" sz="2000" dirty="0"/>
              <a:t>Li et al. </a:t>
            </a:r>
            <a:r>
              <a:rPr lang="en-US" sz="2000" i="1" dirty="0" err="1" smtClean="0"/>
              <a:t>Siggraph</a:t>
            </a:r>
            <a:r>
              <a:rPr lang="en-US" sz="2000" i="1" dirty="0" smtClean="0"/>
              <a:t> Asia</a:t>
            </a:r>
            <a:r>
              <a:rPr lang="en-US" sz="2000" dirty="0" smtClean="0"/>
              <a:t> 2012]</a:t>
            </a:r>
            <a:endParaRPr lang="en-US" sz="2000" dirty="0"/>
          </a:p>
        </p:txBody>
      </p:sp>
      <p:sp>
        <p:nvSpPr>
          <p:cNvPr id="14"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3</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Demonstration of the Search</a:t>
            </a:r>
            <a:endParaRPr lang="zh-CN" altLang="en-US" dirty="0"/>
          </a:p>
        </p:txBody>
      </p:sp>
      <p:pic>
        <p:nvPicPr>
          <p:cNvPr id="4" name="DAP_SIGA_clip">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rotWithShape="1">
          <a:blip r:embed="rId5"/>
          <a:srcRect t="9048" b="7770"/>
          <a:stretch/>
        </p:blipFill>
        <p:spPr>
          <a:xfrm>
            <a:off x="838199" y="1485900"/>
            <a:ext cx="10667381" cy="4991100"/>
          </a:xfrm>
        </p:spPr>
      </p:pic>
    </p:spTree>
    <p:extLst>
      <p:ext uri="{BB962C8B-B14F-4D97-AF65-F5344CB8AC3E}">
        <p14:creationId xmlns:p14="http://schemas.microsoft.com/office/powerpoint/2010/main" val="4239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Changes for </a:t>
            </a:r>
            <a:r>
              <a:rPr lang="en-US" altLang="zh-CN" dirty="0">
                <a:ln w="0"/>
                <a:effectLst>
                  <a:outerShdw blurRad="38100" dist="19050" dir="2700000" algn="tl" rotWithShape="0">
                    <a:schemeClr val="dk1">
                      <a:alpha val="40000"/>
                    </a:schemeClr>
                  </a:outerShdw>
                </a:effectLst>
              </a:rPr>
              <a:t>FDM-based </a:t>
            </a:r>
            <a:r>
              <a:rPr lang="en-US" altLang="zh-CN" dirty="0" smtClean="0">
                <a:ln w="0"/>
                <a:effectLst>
                  <a:outerShdw blurRad="38100" dist="19050" dir="2700000" algn="tl" rotWithShape="0">
                    <a:schemeClr val="dk1">
                      <a:alpha val="40000"/>
                    </a:schemeClr>
                  </a:outerShdw>
                </a:effectLst>
              </a:rPr>
              <a:t>Printers</a:t>
            </a:r>
            <a:endParaRPr lang="zh-CN" altLang="en-US" dirty="0">
              <a:ln w="0"/>
              <a:effectLst>
                <a:outerShdw blurRad="38100" dist="19050" dir="2700000" algn="tl" rotWithShape="0">
                  <a:schemeClr val="dk1">
                    <a:alpha val="40000"/>
                  </a:schemeClr>
                </a:outerShdw>
              </a:effectLst>
            </a:endParaRPr>
          </a:p>
        </p:txBody>
      </p:sp>
      <p:sp>
        <p:nvSpPr>
          <p:cNvPr id="7" name="内容占位符 2"/>
          <p:cNvSpPr txBox="1">
            <a:spLocks/>
          </p:cNvSpPr>
          <p:nvPr/>
        </p:nvSpPr>
        <p:spPr>
          <a:xfrm>
            <a:off x="838200" y="1825625"/>
            <a:ext cx="10515600" cy="455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The global objective for FDM</a:t>
            </a:r>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smtClean="0"/>
          </a:p>
          <a:p>
            <a:endParaRPr lang="en-US" altLang="zh-CN" dirty="0" smtClean="0"/>
          </a:p>
          <a:p>
            <a:pPr marL="0" indent="0">
              <a:buNone/>
            </a:pPr>
            <a:endParaRPr lang="en-US" altLang="zh-CN" dirty="0"/>
          </a:p>
        </p:txBody>
      </p:sp>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790" t="2360" r="2293" b="1943"/>
          <a:stretch/>
        </p:blipFill>
        <p:spPr>
          <a:xfrm>
            <a:off x="1858928" y="2320926"/>
            <a:ext cx="2789725" cy="2761024"/>
          </a:xfrm>
          <a:prstGeom prst="rect">
            <a:avLst/>
          </a:prstGeom>
        </p:spPr>
      </p:pic>
      <p:sp>
        <p:nvSpPr>
          <p:cNvPr id="4" name="矩形 3"/>
          <p:cNvSpPr/>
          <p:nvPr/>
        </p:nvSpPr>
        <p:spPr>
          <a:xfrm>
            <a:off x="477933" y="5239474"/>
            <a:ext cx="5551713" cy="523220"/>
          </a:xfrm>
          <a:prstGeom prst="rect">
            <a:avLst/>
          </a:prstGeom>
        </p:spPr>
        <p:txBody>
          <a:bodyPr wrap="none">
            <a:spAutoFit/>
          </a:bodyPr>
          <a:lstStyle/>
          <a:p>
            <a:r>
              <a:rPr lang="en-US" altLang="zh-CN" sz="2800" dirty="0" smtClean="0"/>
              <a:t>FDM-based Printers(</a:t>
            </a:r>
            <a:r>
              <a:rPr lang="en-US" altLang="zh-CN" sz="2800" dirty="0" smtClean="0">
                <a:solidFill>
                  <a:srgbClr val="0000FF"/>
                </a:solidFill>
              </a:rPr>
              <a:t>sensitive to gap</a:t>
            </a:r>
            <a:r>
              <a:rPr lang="en-US" altLang="zh-CN" sz="2800" dirty="0" smtClean="0"/>
              <a:t>)</a:t>
            </a:r>
            <a:endParaRPr lang="zh-CN" altLang="en-US" sz="2800" dirty="0">
              <a:solidFill>
                <a:srgbClr val="FF0000"/>
              </a:solidFill>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819" y="2076814"/>
            <a:ext cx="1895800" cy="3140073"/>
          </a:xfrm>
          <a:prstGeom prst="rect">
            <a:avLst/>
          </a:prstGeom>
        </p:spPr>
      </p:pic>
      <p:sp>
        <p:nvSpPr>
          <p:cNvPr id="25" name="矩形 24"/>
          <p:cNvSpPr/>
          <p:nvPr/>
        </p:nvSpPr>
        <p:spPr>
          <a:xfrm>
            <a:off x="6994360" y="5239474"/>
            <a:ext cx="4166718" cy="954107"/>
          </a:xfrm>
          <a:prstGeom prst="rect">
            <a:avLst/>
          </a:prstGeom>
        </p:spPr>
        <p:txBody>
          <a:bodyPr wrap="none">
            <a:spAutoFit/>
          </a:bodyPr>
          <a:lstStyle/>
          <a:p>
            <a:r>
              <a:rPr lang="en-US" altLang="zh-CN" sz="2800" dirty="0" smtClean="0"/>
              <a:t>Gap in pile(shown in slash),</a:t>
            </a:r>
          </a:p>
          <a:p>
            <a:r>
              <a:rPr lang="en-US" altLang="zh-CN" sz="2800" dirty="0" smtClean="0">
                <a:solidFill>
                  <a:srgbClr val="0000FF"/>
                </a:solidFill>
              </a:rPr>
              <a:t>The fewer, the better.</a:t>
            </a:r>
            <a:endParaRPr lang="zh-CN" altLang="en-US" sz="2800" dirty="0">
              <a:solidFill>
                <a:srgbClr val="0000FF"/>
              </a:solidFill>
            </a:endParaRPr>
          </a:p>
        </p:txBody>
      </p:sp>
    </p:spTree>
    <p:extLst>
      <p:ext uri="{BB962C8B-B14F-4D97-AF65-F5344CB8AC3E}">
        <p14:creationId xmlns:p14="http://schemas.microsoft.com/office/powerpoint/2010/main" val="3765011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Adjustment for FDM-based Printers</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r>
              <a:rPr lang="en-US" altLang="zh-CN" dirty="0" smtClean="0"/>
              <a:t>We formulate DAP for FDM-based fabrication as:</a:t>
            </a:r>
          </a:p>
          <a:p>
            <a:endParaRPr lang="en-US" altLang="zh-CN" dirty="0"/>
          </a:p>
          <a:p>
            <a:endParaRPr lang="en-US" altLang="zh-CN" dirty="0" smtClean="0"/>
          </a:p>
          <a:p>
            <a:endParaRPr lang="en-US" altLang="zh-CN" dirty="0" smtClean="0"/>
          </a:p>
          <a:p>
            <a:endParaRPr lang="en-US" altLang="zh-CN" dirty="0"/>
          </a:p>
        </p:txBody>
      </p:sp>
      <p:sp>
        <p:nvSpPr>
          <p:cNvPr id="7" name="右箭头 6"/>
          <p:cNvSpPr/>
          <p:nvPr/>
        </p:nvSpPr>
        <p:spPr>
          <a:xfrm>
            <a:off x="2209800" y="5626100"/>
            <a:ext cx="1447800" cy="68580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165541" y="5507335"/>
            <a:ext cx="5235921" cy="923330"/>
          </a:xfrm>
          <a:prstGeom prst="rect">
            <a:avLst/>
          </a:prstGeom>
          <a:noFill/>
        </p:spPr>
        <p:txBody>
          <a:bodyPr wrap="none" lIns="91440" tIns="45720" rIns="91440" bIns="45720">
            <a:spAutoFit/>
          </a:bodyPr>
          <a:lstStyle/>
          <a:p>
            <a:pPr algn="ctr"/>
            <a:r>
              <a:rPr lang="en-US" altLang="zh-CN" sz="5400" dirty="0">
                <a:ln w="0"/>
                <a:solidFill>
                  <a:srgbClr val="0000FF"/>
                </a:solidFill>
                <a:effectLst>
                  <a:outerShdw blurRad="38100" dist="19050" dir="2700000" algn="tl" rotWithShape="0">
                    <a:schemeClr val="dk1">
                      <a:alpha val="40000"/>
                    </a:schemeClr>
                  </a:outerShdw>
                </a:effectLst>
              </a:rPr>
              <a:t>Piles with few gap</a:t>
            </a:r>
            <a:endParaRPr lang="zh-CN" altLang="en-US" sz="5400" dirty="0">
              <a:ln w="0"/>
              <a:solidFill>
                <a:srgbClr val="0000FF"/>
              </a:solidFill>
              <a:effectLst>
                <a:outerShdw blurRad="38100" dist="19050" dir="2700000" algn="tl" rotWithShape="0">
                  <a:schemeClr val="dk1">
                    <a:alpha val="40000"/>
                  </a:schemeClr>
                </a:outerShdw>
              </a:effectLst>
            </a:endParaRPr>
          </a:p>
        </p:txBody>
      </p:sp>
      <p:cxnSp>
        <p:nvCxnSpPr>
          <p:cNvPr id="10" name="直接连接符 9"/>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矩形 3"/>
              <p:cNvSpPr/>
              <p:nvPr/>
            </p:nvSpPr>
            <p:spPr>
              <a:xfrm>
                <a:off x="1332749" y="3252951"/>
                <a:ext cx="8535901" cy="10322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800" i="1">
                              <a:latin typeface="Cambria Math" panose="02040503050406030204" pitchFamily="18" charset="0"/>
                            </a:rPr>
                          </m:ctrlPr>
                        </m:sSupPr>
                        <m:e>
                          <m:r>
                            <a:rPr lang="en-US" altLang="zh-CN" sz="2800" i="1">
                              <a:latin typeface="Cambria Math" panose="02040503050406030204" pitchFamily="18" charset="0"/>
                            </a:rPr>
                            <m:t>𝑃</m:t>
                          </m:r>
                        </m:e>
                        <m:sup>
                          <m:r>
                            <a:rPr lang="en-US" altLang="zh-CN" sz="2800" i="1">
                              <a:latin typeface="Cambria Math" panose="02040503050406030204" pitchFamily="18" charset="0"/>
                            </a:rPr>
                            <m:t>∗</m:t>
                          </m:r>
                        </m:sup>
                      </m:sSup>
                      <m:r>
                        <a:rPr lang="en-US" altLang="zh-CN" sz="2800" i="1">
                          <a:latin typeface="Cambria Math" panose="02040503050406030204" pitchFamily="18" charset="0"/>
                        </a:rPr>
                        <m:t>= </m:t>
                      </m:r>
                      <m:func>
                        <m:funcPr>
                          <m:ctrlPr>
                            <a:rPr lang="en-US" altLang="zh-CN" sz="2800" i="1">
                              <a:latin typeface="Cambria Math" panose="02040503050406030204" pitchFamily="18" charset="0"/>
                            </a:rPr>
                          </m:ctrlPr>
                        </m:funcPr>
                        <m:fName>
                          <m:limLow>
                            <m:limLowPr>
                              <m:ctrlPr>
                                <a:rPr lang="en-US" altLang="zh-CN" sz="2800" i="1">
                                  <a:latin typeface="Cambria Math" panose="02040503050406030204" pitchFamily="18" charset="0"/>
                                </a:rPr>
                              </m:ctrlPr>
                            </m:limLowPr>
                            <m:e>
                              <m:r>
                                <m:rPr>
                                  <m:sty m:val="p"/>
                                </m:rPr>
                                <a:rPr lang="en-US" altLang="zh-CN" sz="2800">
                                  <a:latin typeface="Cambria Math" panose="02040503050406030204" pitchFamily="18" charset="0"/>
                                </a:rPr>
                                <m:t>argmax</m:t>
                              </m:r>
                            </m:e>
                            <m:lim>
                              <m:r>
                                <a:rPr lang="en-US" altLang="zh-CN" sz="2800" i="1">
                                  <a:latin typeface="Cambria Math" panose="02040503050406030204" pitchFamily="18" charset="0"/>
                                </a:rPr>
                                <m:t>𝑓𝑢𝑙𝑙</m:t>
                              </m:r>
                              <m:r>
                                <a:rPr lang="en-US" altLang="zh-CN" sz="2800" i="1">
                                  <a:latin typeface="Cambria Math" panose="02040503050406030204" pitchFamily="18" charset="0"/>
                                </a:rPr>
                                <m:t> </m:t>
                              </m:r>
                              <m:r>
                                <a:rPr lang="en-US" altLang="zh-CN" sz="2800" i="1">
                                  <a:latin typeface="Cambria Math" panose="02040503050406030204" pitchFamily="18" charset="0"/>
                                </a:rPr>
                                <m:t>𝑝𝑖𝑙𝑒</m:t>
                              </m:r>
                              <m:r>
                                <a:rPr lang="en-US" altLang="zh-CN" sz="2800" i="1">
                                  <a:latin typeface="Cambria Math" panose="02040503050406030204" pitchFamily="18" charset="0"/>
                                </a:rPr>
                                <m:t> </m:t>
                              </m:r>
                              <m:r>
                                <a:rPr lang="en-US" altLang="zh-CN" sz="2800" i="1">
                                  <a:latin typeface="Cambria Math" panose="02040503050406030204" pitchFamily="18" charset="0"/>
                                </a:rPr>
                                <m:t>𝑃</m:t>
                              </m:r>
                            </m:lim>
                          </m:limLow>
                        </m:fName>
                        <m:e>
                          <m:sSub>
                            <m:sSubPr>
                              <m:ctrlPr>
                                <a:rPr lang="en-US" altLang="zh-CN" sz="2800" i="1">
                                  <a:solidFill>
                                    <a:srgbClr val="0070C0"/>
                                  </a:solidFill>
                                  <a:latin typeface="Cambria Math" panose="02040503050406030204" pitchFamily="18" charset="0"/>
                                </a:rPr>
                              </m:ctrlPr>
                            </m:sSubPr>
                            <m:e>
                              <m:r>
                                <a:rPr lang="en-US" altLang="zh-CN" sz="2800" i="1">
                                  <a:solidFill>
                                    <a:srgbClr val="0070C0"/>
                                  </a:solidFill>
                                  <a:latin typeface="Cambria Math" panose="02040503050406030204" pitchFamily="18" charset="0"/>
                                </a:rPr>
                                <m:t>𝑂</m:t>
                              </m:r>
                            </m:e>
                            <m:sub>
                              <m:r>
                                <a:rPr lang="en-US" altLang="zh-CN" sz="2800" i="1">
                                  <a:solidFill>
                                    <a:srgbClr val="0070C0"/>
                                  </a:solidFill>
                                  <a:latin typeface="Cambria Math" panose="02040503050406030204" pitchFamily="18" charset="0"/>
                                </a:rPr>
                                <m:t>𝐹𝐷𝑀</m:t>
                              </m:r>
                            </m:sub>
                          </m:sSub>
                          <m:d>
                            <m:dPr>
                              <m:ctrlPr>
                                <a:rPr lang="en-US" altLang="zh-CN" sz="2800" i="1">
                                  <a:solidFill>
                                    <a:srgbClr val="0070C0"/>
                                  </a:solidFill>
                                  <a:latin typeface="Cambria Math" panose="02040503050406030204" pitchFamily="18" charset="0"/>
                                </a:rPr>
                              </m:ctrlPr>
                            </m:dPr>
                            <m:e>
                              <m:r>
                                <a:rPr lang="en-US" altLang="zh-CN" sz="2800" i="1">
                                  <a:solidFill>
                                    <a:srgbClr val="0070C0"/>
                                  </a:solidFill>
                                  <a:latin typeface="Cambria Math" panose="02040503050406030204" pitchFamily="18" charset="0"/>
                                </a:rPr>
                                <m:t>𝑃</m:t>
                              </m:r>
                            </m:e>
                          </m:d>
                          <m:r>
                            <a:rPr lang="en-US" altLang="zh-CN" sz="2800" i="1">
                              <a:latin typeface="Cambria Math" panose="02040503050406030204" pitchFamily="18" charset="0"/>
                            </a:rPr>
                            <m:t> = </m:t>
                          </m:r>
                          <m:func>
                            <m:funcPr>
                              <m:ctrlPr>
                                <a:rPr lang="en-US" altLang="zh-CN" sz="2800" i="1">
                                  <a:latin typeface="Cambria Math" panose="02040503050406030204" pitchFamily="18" charset="0"/>
                                </a:rPr>
                              </m:ctrlPr>
                            </m:funcPr>
                            <m:fName>
                              <m:limLow>
                                <m:limLowPr>
                                  <m:ctrlPr>
                                    <a:rPr lang="en-US" altLang="zh-CN" sz="2800" i="1">
                                      <a:latin typeface="Cambria Math" panose="02040503050406030204" pitchFamily="18" charset="0"/>
                                    </a:rPr>
                                  </m:ctrlPr>
                                </m:limLowPr>
                                <m:e>
                                  <m:r>
                                    <m:rPr>
                                      <m:sty m:val="p"/>
                                    </m:rPr>
                                    <a:rPr lang="en-US" altLang="zh-CN" sz="2800" i="1">
                                      <a:latin typeface="Cambria Math" panose="02040503050406030204" pitchFamily="18" charset="0"/>
                                    </a:rPr>
                                    <m:t>arg</m:t>
                                  </m:r>
                                  <m:r>
                                    <m:rPr>
                                      <m:sty m:val="p"/>
                                    </m:rPr>
                                    <a:rPr lang="en-US" altLang="zh-CN" sz="2800">
                                      <a:latin typeface="Cambria Math" panose="02040503050406030204" pitchFamily="18" charset="0"/>
                                    </a:rPr>
                                    <m:t>max</m:t>
                                  </m:r>
                                </m:e>
                                <m:lim>
                                  <m:r>
                                    <a:rPr lang="en-US" altLang="zh-CN" sz="2800" i="1">
                                      <a:latin typeface="Cambria Math" panose="02040503050406030204" pitchFamily="18" charset="0"/>
                                    </a:rPr>
                                    <m:t>𝑓𝑢𝑙𝑙</m:t>
                                  </m:r>
                                  <m:r>
                                    <a:rPr lang="en-US" altLang="zh-CN" sz="2800" i="1">
                                      <a:latin typeface="Cambria Math" panose="02040503050406030204" pitchFamily="18" charset="0"/>
                                    </a:rPr>
                                    <m:t> </m:t>
                                  </m:r>
                                  <m:r>
                                    <a:rPr lang="en-US" altLang="zh-CN" sz="2800" i="1">
                                      <a:latin typeface="Cambria Math" panose="02040503050406030204" pitchFamily="18" charset="0"/>
                                    </a:rPr>
                                    <m:t>𝑝𝑖𝑙𝑒</m:t>
                                  </m:r>
                                  <m:r>
                                    <a:rPr lang="en-US" altLang="zh-CN" sz="2800" i="1">
                                      <a:latin typeface="Cambria Math" panose="02040503050406030204" pitchFamily="18" charset="0"/>
                                    </a:rPr>
                                    <m:t> </m:t>
                                  </m:r>
                                  <m:r>
                                    <a:rPr lang="en-US" altLang="zh-CN" sz="2800" i="1">
                                      <a:latin typeface="Cambria Math" panose="02040503050406030204" pitchFamily="18" charset="0"/>
                                    </a:rPr>
                                    <m:t>𝑃</m:t>
                                  </m:r>
                                </m:lim>
                              </m:limLow>
                            </m:fName>
                            <m:e>
                              <m:f>
                                <m:fPr>
                                  <m:ctrlPr>
                                    <a:rPr lang="en-US" altLang="zh-CN" sz="2800" i="1">
                                      <a:solidFill>
                                        <a:srgbClr val="0070C0"/>
                                      </a:solidFill>
                                      <a:latin typeface="Cambria Math" panose="02040503050406030204" pitchFamily="18" charset="0"/>
                                    </a:rPr>
                                  </m:ctrlPr>
                                </m:fPr>
                                <m:num>
                                  <m:r>
                                    <a:rPr lang="en-US" altLang="zh-CN" sz="2800" i="1" smtClean="0">
                                      <a:solidFill>
                                        <a:schemeClr val="tx1"/>
                                      </a:solidFill>
                                      <a:latin typeface="Cambria Math" panose="02040503050406030204" pitchFamily="18" charset="0"/>
                                    </a:rPr>
                                    <m:t>𝑉</m:t>
                                  </m:r>
                                  <m:d>
                                    <m:dPr>
                                      <m:ctrlPr>
                                        <a:rPr lang="en-US" altLang="zh-CN" sz="2800" i="1">
                                          <a:solidFill>
                                            <a:schemeClr val="tx1"/>
                                          </a:solidFill>
                                          <a:latin typeface="Cambria Math" panose="02040503050406030204" pitchFamily="18" charset="0"/>
                                        </a:rPr>
                                      </m:ctrlPr>
                                    </m:dPr>
                                    <m:e>
                                      <m:r>
                                        <a:rPr lang="en-US" altLang="zh-CN" sz="2800" i="1">
                                          <a:solidFill>
                                            <a:schemeClr val="tx1"/>
                                          </a:solidFill>
                                          <a:latin typeface="Cambria Math" panose="02040503050406030204" pitchFamily="18" charset="0"/>
                                        </a:rPr>
                                        <m:t>𝑆</m:t>
                                      </m:r>
                                    </m:e>
                                  </m:d>
                                  <m:r>
                                    <a:rPr lang="en-US" altLang="zh-CN" sz="2800" i="1">
                                      <a:solidFill>
                                        <a:srgbClr val="0070C0"/>
                                      </a:solidFill>
                                      <a:latin typeface="Cambria Math" panose="02040503050406030204" pitchFamily="18" charset="0"/>
                                    </a:rPr>
                                    <m:t> </m:t>
                                  </m:r>
                                  <m:r>
                                    <a:rPr lang="en-US" altLang="zh-CN" sz="2800" i="1" smtClean="0">
                                      <a:solidFill>
                                        <a:schemeClr val="tx1"/>
                                      </a:solidFill>
                                      <a:latin typeface="Cambria Math" panose="02040503050406030204" pitchFamily="18" charset="0"/>
                                    </a:rPr>
                                    <m:t>−</m:t>
                                  </m:r>
                                  <m:sSub>
                                    <m:sSubPr>
                                      <m:ctrlPr>
                                        <a:rPr lang="en-US" altLang="zh-CN" sz="2800" i="1">
                                          <a:solidFill>
                                            <a:srgbClr val="0070C0"/>
                                          </a:solidFill>
                                          <a:latin typeface="Cambria Math" panose="02040503050406030204" pitchFamily="18" charset="0"/>
                                        </a:rPr>
                                      </m:ctrlPr>
                                    </m:sSubPr>
                                    <m:e>
                                      <m:r>
                                        <a:rPr lang="en-US" altLang="zh-CN" sz="2800" i="1">
                                          <a:solidFill>
                                            <a:srgbClr val="0070C0"/>
                                          </a:solidFill>
                                          <a:latin typeface="Cambria Math" panose="02040503050406030204" pitchFamily="18" charset="0"/>
                                        </a:rPr>
                                        <m:t>𝐺</m:t>
                                      </m:r>
                                    </m:e>
                                    <m:sub>
                                      <m:r>
                                        <a:rPr lang="en-US" altLang="zh-CN" sz="2800" i="1">
                                          <a:solidFill>
                                            <a:srgbClr val="0070C0"/>
                                          </a:solidFill>
                                          <a:latin typeface="Cambria Math" panose="02040503050406030204" pitchFamily="18" charset="0"/>
                                        </a:rPr>
                                        <m:t>𝐹𝐷𝑀</m:t>
                                      </m:r>
                                    </m:sub>
                                  </m:sSub>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𝑃</m:t>
                                  </m:r>
                                  <m:r>
                                    <a:rPr lang="en-US" altLang="zh-CN" sz="2800" i="1">
                                      <a:solidFill>
                                        <a:srgbClr val="0070C0"/>
                                      </a:solidFill>
                                      <a:latin typeface="Cambria Math" panose="02040503050406030204" pitchFamily="18" charset="0"/>
                                    </a:rPr>
                                    <m:t>)</m:t>
                                  </m:r>
                                </m:num>
                                <m:den>
                                  <m:sSup>
                                    <m:sSupPr>
                                      <m:ctrlPr>
                                        <a:rPr lang="en-US" altLang="zh-CN" sz="2800" i="1">
                                          <a:solidFill>
                                            <a:srgbClr val="0070C0"/>
                                          </a:solidFill>
                                          <a:latin typeface="Cambria Math" panose="02040503050406030204" pitchFamily="18" charset="0"/>
                                        </a:rPr>
                                      </m:ctrlPr>
                                    </m:sSupPr>
                                    <m:e>
                                      <m:r>
                                        <a:rPr lang="en-US" altLang="zh-CN" sz="2800" i="1">
                                          <a:solidFill>
                                            <a:srgbClr val="0070C0"/>
                                          </a:solidFill>
                                          <a:latin typeface="Cambria Math" panose="02040503050406030204" pitchFamily="18" charset="0"/>
                                        </a:rPr>
                                        <m:t>𝑁</m:t>
                                      </m:r>
                                    </m:e>
                                    <m:sup>
                                      <m:r>
                                        <a:rPr lang="zh-CN" altLang="en-US" sz="2800" i="1">
                                          <a:solidFill>
                                            <a:srgbClr val="0070C0"/>
                                          </a:solidFill>
                                          <a:latin typeface="Cambria Math" panose="02040503050406030204" pitchFamily="18" charset="0"/>
                                        </a:rPr>
                                        <m:t>𝛼</m:t>
                                      </m:r>
                                    </m:sup>
                                  </m:sSup>
                                </m:den>
                              </m:f>
                            </m:e>
                          </m:func>
                        </m:e>
                      </m:func>
                    </m:oMath>
                  </m:oMathPara>
                </a14:m>
                <a:endParaRPr lang="zh-CN" altLang="en-US" sz="2800" dirty="0"/>
              </a:p>
            </p:txBody>
          </p:sp>
        </mc:Choice>
        <mc:Fallback xmlns="">
          <p:sp>
            <p:nvSpPr>
              <p:cNvPr id="4" name="矩形 3"/>
              <p:cNvSpPr>
                <a:spLocks noRot="1" noChangeAspect="1" noMove="1" noResize="1" noEditPoints="1" noAdjustHandles="1" noChangeArrowheads="1" noChangeShapeType="1" noTextEdit="1"/>
              </p:cNvSpPr>
              <p:nvPr/>
            </p:nvSpPr>
            <p:spPr>
              <a:xfrm>
                <a:off x="1332749" y="3252951"/>
                <a:ext cx="8535901" cy="1032206"/>
              </a:xfrm>
              <a:prstGeom prst="rect">
                <a:avLst/>
              </a:prstGeom>
              <a:blipFill rotWithShape="0">
                <a:blip r:embed="rId4"/>
                <a:stretch>
                  <a:fillRect/>
                </a:stretch>
              </a:blipFill>
            </p:spPr>
            <p:txBody>
              <a:bodyPr/>
              <a:lstStyle/>
              <a:p>
                <a:r>
                  <a:rPr lang="zh-CN" altLang="en-US">
                    <a:noFill/>
                  </a:rPr>
                  <a:t> </a:t>
                </a:r>
              </a:p>
            </p:txBody>
          </p:sp>
        </mc:Fallback>
      </mc:AlternateContent>
      <p:sp>
        <p:nvSpPr>
          <p:cNvPr id="6" name="文本框 5"/>
          <p:cNvSpPr txBox="1"/>
          <p:nvPr/>
        </p:nvSpPr>
        <p:spPr>
          <a:xfrm>
            <a:off x="9149213" y="2266395"/>
            <a:ext cx="2040636" cy="523220"/>
          </a:xfrm>
          <a:prstGeom prst="rect">
            <a:avLst/>
          </a:prstGeom>
          <a:noFill/>
        </p:spPr>
        <p:txBody>
          <a:bodyPr wrap="square" rtlCol="0">
            <a:spAutoFit/>
          </a:bodyPr>
          <a:lstStyle/>
          <a:p>
            <a:r>
              <a:rPr lang="en-US" altLang="zh-CN" sz="2800" dirty="0" smtClean="0">
                <a:solidFill>
                  <a:srgbClr val="0000FF"/>
                </a:solidFill>
              </a:rPr>
              <a:t>Gap amount</a:t>
            </a:r>
            <a:endParaRPr lang="zh-CN" altLang="en-US" sz="2800" dirty="0">
              <a:solidFill>
                <a:srgbClr val="0000FF"/>
              </a:solidFill>
            </a:endParaRPr>
          </a:p>
        </p:txBody>
      </p:sp>
      <p:cxnSp>
        <p:nvCxnSpPr>
          <p:cNvPr id="11" name="直接箭头连接符 10"/>
          <p:cNvCxnSpPr/>
          <p:nvPr/>
        </p:nvCxnSpPr>
        <p:spPr>
          <a:xfrm flipH="1">
            <a:off x="9058275" y="2731828"/>
            <a:ext cx="985647" cy="5211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941188" y="2389646"/>
            <a:ext cx="2807209" cy="523220"/>
          </a:xfrm>
          <a:prstGeom prst="rect">
            <a:avLst/>
          </a:prstGeom>
          <a:noFill/>
        </p:spPr>
        <p:txBody>
          <a:bodyPr wrap="square" rtlCol="0">
            <a:spAutoFit/>
          </a:bodyPr>
          <a:lstStyle/>
          <a:p>
            <a:r>
              <a:rPr lang="en-US" altLang="zh-CN" sz="2800" dirty="0" smtClean="0">
                <a:solidFill>
                  <a:srgbClr val="0000FF"/>
                </a:solidFill>
              </a:rPr>
              <a:t>Total input voxels</a:t>
            </a:r>
            <a:endParaRPr lang="zh-CN" altLang="en-US" sz="2800" dirty="0">
              <a:solidFill>
                <a:srgbClr val="0000FF"/>
              </a:solidFill>
            </a:endParaRPr>
          </a:p>
        </p:txBody>
      </p:sp>
      <p:cxnSp>
        <p:nvCxnSpPr>
          <p:cNvPr id="16" name="直接箭头连接符 15"/>
          <p:cNvCxnSpPr/>
          <p:nvPr/>
        </p:nvCxnSpPr>
        <p:spPr>
          <a:xfrm>
            <a:off x="6242373" y="2889202"/>
            <a:ext cx="1256349" cy="3874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215496" y="4680857"/>
            <a:ext cx="3002661" cy="523220"/>
          </a:xfrm>
          <a:prstGeom prst="rect">
            <a:avLst/>
          </a:prstGeom>
          <a:noFill/>
        </p:spPr>
        <p:txBody>
          <a:bodyPr wrap="square" rtlCol="0">
            <a:spAutoFit/>
          </a:bodyPr>
          <a:lstStyle/>
          <a:p>
            <a:r>
              <a:rPr lang="en-US" altLang="zh-CN" sz="2800" dirty="0" smtClean="0">
                <a:solidFill>
                  <a:srgbClr val="0000FF"/>
                </a:solidFill>
              </a:rPr>
              <a:t>Number of parts</a:t>
            </a:r>
            <a:endParaRPr lang="zh-CN" altLang="en-US" sz="2800" dirty="0">
              <a:solidFill>
                <a:srgbClr val="0000FF"/>
              </a:solidFill>
            </a:endParaRPr>
          </a:p>
        </p:txBody>
      </p:sp>
      <p:cxnSp>
        <p:nvCxnSpPr>
          <p:cNvPr id="19" name="直接箭头连接符 18"/>
          <p:cNvCxnSpPr>
            <a:stCxn id="18" idx="0"/>
          </p:cNvCxnSpPr>
          <p:nvPr/>
        </p:nvCxnSpPr>
        <p:spPr>
          <a:xfrm flipV="1">
            <a:off x="6716827" y="4118533"/>
            <a:ext cx="1429035" cy="5623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717233" y="4417652"/>
            <a:ext cx="3002661" cy="523220"/>
          </a:xfrm>
          <a:prstGeom prst="rect">
            <a:avLst/>
          </a:prstGeom>
          <a:noFill/>
        </p:spPr>
        <p:txBody>
          <a:bodyPr wrap="square" rtlCol="0">
            <a:spAutoFit/>
          </a:bodyPr>
          <a:lstStyle/>
          <a:p>
            <a:r>
              <a:rPr lang="en-US" altLang="zh-CN" sz="2800" dirty="0" smtClean="0">
                <a:solidFill>
                  <a:srgbClr val="0000FF"/>
                </a:solidFill>
              </a:rPr>
              <a:t>Tunable parameter</a:t>
            </a:r>
            <a:endParaRPr lang="zh-CN" altLang="en-US" sz="2800" dirty="0">
              <a:solidFill>
                <a:srgbClr val="0000FF"/>
              </a:solidFill>
            </a:endParaRPr>
          </a:p>
        </p:txBody>
      </p:sp>
      <p:cxnSp>
        <p:nvCxnSpPr>
          <p:cNvPr id="23" name="直接箭头连接符 22"/>
          <p:cNvCxnSpPr>
            <a:stCxn id="22" idx="0"/>
          </p:cNvCxnSpPr>
          <p:nvPr/>
        </p:nvCxnSpPr>
        <p:spPr>
          <a:xfrm flipH="1" flipV="1">
            <a:off x="8644938" y="4001295"/>
            <a:ext cx="1573626" cy="416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18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Adjustment for FDM-based </a:t>
            </a:r>
            <a:r>
              <a:rPr lang="en-US" altLang="zh-CN" dirty="0" smtClean="0">
                <a:ln w="0"/>
                <a:effectLst>
                  <a:outerShdw blurRad="38100" dist="19050" dir="2700000" algn="tl" rotWithShape="0">
                    <a:schemeClr val="dk1">
                      <a:alpha val="40000"/>
                    </a:schemeClr>
                  </a:outerShdw>
                </a:effectLst>
              </a:rPr>
              <a:t>Printers</a:t>
            </a:r>
            <a:endParaRPr lang="zh-CN" altLang="en-US"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8" name="文本框 7"/>
              <p:cNvSpPr txBox="1"/>
              <p:nvPr/>
            </p:nvSpPr>
            <p:spPr>
              <a:xfrm>
                <a:off x="825500" y="1564183"/>
                <a:ext cx="10515601" cy="773930"/>
              </a:xfrm>
              <a:prstGeom prst="rect">
                <a:avLst/>
              </a:prstGeom>
              <a:noFill/>
            </p:spPr>
            <p:txBody>
              <a:bodyPr wrap="square" rtlCol="0">
                <a:spAutoFit/>
              </a:bodyPr>
              <a:lstStyle/>
              <a:p>
                <a:r>
                  <a:rPr lang="en-US" altLang="zh-CN" sz="2800" dirty="0" smtClean="0"/>
                  <a:t>Priority score:  </a:t>
                </a:r>
                <a14:m>
                  <m:oMath xmlns:m="http://schemas.openxmlformats.org/officeDocument/2006/math">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𝑀</m:t>
                        </m:r>
                      </m:e>
                      <m:sub>
                        <m:r>
                          <a:rPr lang="en-US" altLang="zh-CN" sz="2800" b="0" i="1" smtClean="0">
                            <a:latin typeface="Cambria Math" panose="02040503050406030204" pitchFamily="18" charset="0"/>
                          </a:rPr>
                          <m:t>𝐹𝐷𝑀</m:t>
                        </m:r>
                      </m:sub>
                    </m:sSub>
                    <m:d>
                      <m:dPr>
                        <m:ctrlPr>
                          <a:rPr lang="en-US" altLang="zh-CN" sz="2800" i="1">
                            <a:latin typeface="Cambria Math" panose="02040503050406030204" pitchFamily="18" charset="0"/>
                          </a:rPr>
                        </m:ctrlPr>
                      </m:dPr>
                      <m:e>
                        <m:r>
                          <a:rPr lang="en-US" altLang="zh-CN" sz="2800" i="1">
                            <a:latin typeface="Cambria Math" panose="02040503050406030204" pitchFamily="18" charset="0"/>
                          </a:rPr>
                          <m:t>𝑞</m:t>
                        </m:r>
                        <m:r>
                          <a:rPr lang="en-US" altLang="zh-CN" sz="2800" i="1">
                            <a:latin typeface="Cambria Math" panose="02040503050406030204" pitchFamily="18" charset="0"/>
                          </a:rPr>
                          <m:t>,</m:t>
                        </m:r>
                        <m:r>
                          <a:rPr lang="en-US" altLang="zh-CN" sz="2800" i="1">
                            <a:latin typeface="Cambria Math" panose="02040503050406030204" pitchFamily="18" charset="0"/>
                          </a:rPr>
                          <m:t>𝑃</m:t>
                        </m:r>
                      </m:e>
                    </m:d>
                    <m:r>
                      <a:rPr lang="en-US" altLang="zh-CN" sz="2800" i="1">
                        <a:latin typeface="Cambria Math" panose="02040503050406030204" pitchFamily="18" charset="0"/>
                      </a:rPr>
                      <m:t>= </m:t>
                    </m:r>
                    <m:f>
                      <m:fPr>
                        <m:ctrlPr>
                          <a:rPr lang="en-US" altLang="zh-CN" sz="2800" i="1">
                            <a:solidFill>
                              <a:srgbClr val="0070C0"/>
                            </a:solidFill>
                            <a:latin typeface="Cambria Math" panose="02040503050406030204" pitchFamily="18" charset="0"/>
                          </a:rPr>
                        </m:ctrlPr>
                      </m:fPr>
                      <m:num>
                        <m:nary>
                          <m:naryPr>
                            <m:chr m:val="∑"/>
                            <m:supHide m:val="on"/>
                            <m:ctrlPr>
                              <a:rPr lang="en-US" altLang="zh-CN" sz="2800" i="1">
                                <a:solidFill>
                                  <a:srgbClr val="0070C0"/>
                                </a:solidFill>
                                <a:latin typeface="Cambria Math" panose="02040503050406030204" pitchFamily="18" charset="0"/>
                              </a:rPr>
                            </m:ctrlPr>
                          </m:naryPr>
                          <m:sub>
                            <m:r>
                              <m:rPr>
                                <m:brk m:alnAt="7"/>
                              </m:rPr>
                              <a:rPr lang="en-US" altLang="zh-CN" sz="2800" i="1">
                                <a:solidFill>
                                  <a:srgbClr val="0070C0"/>
                                </a:solidFill>
                                <a:latin typeface="Cambria Math" panose="02040503050406030204" pitchFamily="18" charset="0"/>
                              </a:rPr>
                              <m:t>𝑣</m:t>
                            </m:r>
                            <m:r>
                              <a:rPr lang="en-US" altLang="zh-CN" sz="2800" i="1">
                                <a:solidFill>
                                  <a:srgbClr val="0070C0"/>
                                </a:solidFill>
                                <a:latin typeface="Cambria Math" panose="02040503050406030204" pitchFamily="18" charset="0"/>
                                <a:ea typeface="Cambria Math" panose="02040503050406030204" pitchFamily="18" charset="0"/>
                              </a:rPr>
                              <m:t>∈</m:t>
                            </m:r>
                            <m:r>
                              <a:rPr lang="en-US" altLang="zh-CN" sz="2800" i="1">
                                <a:solidFill>
                                  <a:srgbClr val="0070C0"/>
                                </a:solidFill>
                                <a:latin typeface="Cambria Math" panose="02040503050406030204" pitchFamily="18" charset="0"/>
                                <a:ea typeface="Cambria Math" panose="02040503050406030204" pitchFamily="18" charset="0"/>
                              </a:rPr>
                              <m:t>𝑃</m:t>
                            </m:r>
                            <m:r>
                              <a:rPr lang="en-US" altLang="zh-CN" sz="2800" i="1">
                                <a:solidFill>
                                  <a:srgbClr val="0070C0"/>
                                </a:solidFill>
                                <a:latin typeface="Cambria Math" panose="02040503050406030204" pitchFamily="18" charset="0"/>
                                <a:ea typeface="Cambria Math" panose="02040503050406030204" pitchFamily="18" charset="0"/>
                              </a:rPr>
                              <m:t>⨁</m:t>
                            </m:r>
                            <m:r>
                              <a:rPr lang="en-US" altLang="zh-CN" sz="2800" i="1">
                                <a:solidFill>
                                  <a:srgbClr val="0070C0"/>
                                </a:solidFill>
                                <a:latin typeface="Cambria Math" panose="02040503050406030204" pitchFamily="18" charset="0"/>
                                <a:ea typeface="Cambria Math" panose="02040503050406030204" pitchFamily="18" charset="0"/>
                              </a:rPr>
                              <m:t>𝑞</m:t>
                            </m:r>
                          </m:sub>
                          <m:sup/>
                          <m:e>
                            <m:sSub>
                              <m:sSubPr>
                                <m:ctrlPr>
                                  <a:rPr lang="en-US" altLang="zh-CN" sz="2800" i="1">
                                    <a:solidFill>
                                      <a:srgbClr val="0070C0"/>
                                    </a:solidFill>
                                    <a:latin typeface="Cambria Math" panose="02040503050406030204" pitchFamily="18" charset="0"/>
                                  </a:rPr>
                                </m:ctrlPr>
                              </m:sSubPr>
                              <m:e>
                                <m:r>
                                  <a:rPr lang="en-US" altLang="zh-CN" sz="2800" i="1">
                                    <a:solidFill>
                                      <a:srgbClr val="0070C0"/>
                                    </a:solidFill>
                                    <a:latin typeface="Cambria Math" panose="02040503050406030204" pitchFamily="18" charset="0"/>
                                  </a:rPr>
                                  <m:t>𝐻</m:t>
                                </m:r>
                              </m:e>
                              <m:sub>
                                <m:r>
                                  <a:rPr lang="en-US" altLang="zh-CN" sz="2800" i="1">
                                    <a:solidFill>
                                      <a:srgbClr val="0070C0"/>
                                    </a:solidFill>
                                    <a:latin typeface="Cambria Math" panose="02040503050406030204" pitchFamily="18" charset="0"/>
                                  </a:rPr>
                                  <m:t>𝐺𝐴𝐼𝑁</m:t>
                                </m:r>
                              </m:sub>
                            </m:sSub>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𝑣</m:t>
                            </m:r>
                            <m:r>
                              <a:rPr lang="en-US" altLang="zh-CN" sz="2800" i="1">
                                <a:solidFill>
                                  <a:srgbClr val="0070C0"/>
                                </a:solidFill>
                                <a:latin typeface="Cambria Math" panose="02040503050406030204" pitchFamily="18" charset="0"/>
                              </a:rPr>
                              <m:t>,</m:t>
                            </m:r>
                            <m:r>
                              <a:rPr lang="en-US" altLang="zh-CN" sz="2800" i="1">
                                <a:solidFill>
                                  <a:srgbClr val="0070C0"/>
                                </a:solidFill>
                                <a:latin typeface="Cambria Math" panose="02040503050406030204" pitchFamily="18" charset="0"/>
                              </a:rPr>
                              <m:t>𝑃</m:t>
                            </m:r>
                            <m:r>
                              <a:rPr lang="en-US" altLang="zh-CN" sz="2800" i="1">
                                <a:solidFill>
                                  <a:srgbClr val="0070C0"/>
                                </a:solidFill>
                                <a:latin typeface="Cambria Math" panose="02040503050406030204" pitchFamily="18" charset="0"/>
                              </a:rPr>
                              <m:t>)</m:t>
                            </m:r>
                          </m:e>
                        </m:nary>
                      </m:num>
                      <m:den>
                        <m:sSup>
                          <m:sSupPr>
                            <m:ctrlPr>
                              <a:rPr lang="en-US" altLang="zh-CN" sz="2800" i="1">
                                <a:solidFill>
                                  <a:srgbClr val="0070C0"/>
                                </a:solidFill>
                                <a:latin typeface="Cambria Math" panose="02040503050406030204" pitchFamily="18" charset="0"/>
                              </a:rPr>
                            </m:ctrlPr>
                          </m:sSupPr>
                          <m:e>
                            <m:r>
                              <a:rPr lang="en-US" altLang="zh-CN" sz="2800" b="0" i="1" smtClean="0">
                                <a:solidFill>
                                  <a:srgbClr val="0070C0"/>
                                </a:solidFill>
                                <a:latin typeface="Cambria Math" panose="02040503050406030204" pitchFamily="18" charset="0"/>
                              </a:rPr>
                              <m:t>𝑁</m:t>
                            </m:r>
                          </m:e>
                          <m:sup>
                            <m:r>
                              <a:rPr lang="zh-CN" altLang="en-US" sz="2800" i="1">
                                <a:solidFill>
                                  <a:srgbClr val="0070C0"/>
                                </a:solidFill>
                                <a:latin typeface="Cambria Math" panose="02040503050406030204" pitchFamily="18" charset="0"/>
                              </a:rPr>
                              <m:t>𝛼</m:t>
                            </m:r>
                          </m:sup>
                        </m:sSup>
                      </m:den>
                    </m:f>
                    <m:r>
                      <a:rPr lang="en-US" altLang="zh-CN" sz="2800">
                        <a:solidFill>
                          <a:srgbClr val="00B0F0"/>
                        </a:solidFill>
                        <a:latin typeface="Cambria Math" panose="02040503050406030204" pitchFamily="18" charset="0"/>
                      </a:rPr>
                      <m:t> </m:t>
                    </m:r>
                    <m:r>
                      <a:rPr lang="en-US" altLang="zh-CN" sz="2800">
                        <a:latin typeface="Cambria Math" panose="02040503050406030204" pitchFamily="18" charset="0"/>
                      </a:rPr>
                      <m:t>− </m:t>
                    </m:r>
                    <m:r>
                      <m:rPr>
                        <m:sty m:val="p"/>
                      </m:rPr>
                      <a:rPr lang="el-GR" altLang="zh-CN" sz="2800" i="1">
                        <a:solidFill>
                          <a:srgbClr val="00B050"/>
                        </a:solidFill>
                        <a:latin typeface="Cambria Math" panose="02040503050406030204" pitchFamily="18" charset="0"/>
                        <a:ea typeface="Cambria Math" panose="02040503050406030204" pitchFamily="18" charset="0"/>
                      </a:rPr>
                      <m:t>η</m:t>
                    </m:r>
                    <m:r>
                      <a:rPr lang="en-US" altLang="zh-CN" sz="2800" i="1">
                        <a:solidFill>
                          <a:srgbClr val="00B050"/>
                        </a:solidFill>
                        <a:latin typeface="Cambria Math" panose="02040503050406030204" pitchFamily="18" charset="0"/>
                        <a:ea typeface="Cambria Math" panose="02040503050406030204" pitchFamily="18" charset="0"/>
                      </a:rPr>
                      <m:t>⋅ </m:t>
                    </m:r>
                    <m:sSub>
                      <m:sSubPr>
                        <m:ctrlPr>
                          <a:rPr lang="en-US" altLang="zh-CN" sz="2800" i="1">
                            <a:solidFill>
                              <a:srgbClr val="00B050"/>
                            </a:solidFill>
                            <a:latin typeface="Cambria Math" panose="02040503050406030204" pitchFamily="18" charset="0"/>
                            <a:ea typeface="Cambria Math" panose="02040503050406030204" pitchFamily="18" charset="0"/>
                          </a:rPr>
                        </m:ctrlPr>
                      </m:sSubPr>
                      <m:e>
                        <m:r>
                          <a:rPr lang="en-US" altLang="zh-CN" sz="2800" i="1">
                            <a:solidFill>
                              <a:srgbClr val="00B050"/>
                            </a:solidFill>
                            <a:latin typeface="Cambria Math" panose="02040503050406030204" pitchFamily="18" charset="0"/>
                            <a:ea typeface="Cambria Math" panose="02040503050406030204" pitchFamily="18" charset="0"/>
                          </a:rPr>
                          <m:t>𝐺</m:t>
                        </m:r>
                      </m:e>
                      <m:sub>
                        <m:r>
                          <a:rPr lang="en-US" altLang="zh-CN" sz="2800" i="1">
                            <a:solidFill>
                              <a:srgbClr val="00B050"/>
                            </a:solidFill>
                            <a:latin typeface="Cambria Math" panose="02040503050406030204" pitchFamily="18" charset="0"/>
                            <a:ea typeface="Cambria Math" panose="02040503050406030204" pitchFamily="18" charset="0"/>
                          </a:rPr>
                          <m:t>𝐹𝐷𝑀</m:t>
                        </m:r>
                      </m:sub>
                    </m:sSub>
                    <m:r>
                      <a:rPr lang="en-US" altLang="zh-CN" sz="2800" i="1">
                        <a:solidFill>
                          <a:srgbClr val="00B050"/>
                        </a:solidFill>
                        <a:latin typeface="Cambria Math" panose="02040503050406030204" pitchFamily="18" charset="0"/>
                        <a:ea typeface="Cambria Math" panose="02040503050406030204" pitchFamily="18" charset="0"/>
                      </a:rPr>
                      <m:t>(</m:t>
                    </m:r>
                    <m:r>
                      <a:rPr lang="en-US" altLang="zh-CN" sz="2800" i="1">
                        <a:solidFill>
                          <a:srgbClr val="00B050"/>
                        </a:solidFill>
                        <a:latin typeface="Cambria Math" panose="02040503050406030204" pitchFamily="18" charset="0"/>
                        <a:ea typeface="Cambria Math" panose="02040503050406030204" pitchFamily="18" charset="0"/>
                      </a:rPr>
                      <m:t>𝑃</m:t>
                    </m:r>
                    <m:r>
                      <a:rPr lang="en-US" altLang="zh-CN" sz="2800" i="1">
                        <a:solidFill>
                          <a:srgbClr val="00B050"/>
                        </a:solidFill>
                        <a:latin typeface="Cambria Math" panose="02040503050406030204" pitchFamily="18" charset="0"/>
                        <a:ea typeface="Cambria Math" panose="02040503050406030204" pitchFamily="18" charset="0"/>
                      </a:rPr>
                      <m:t>⨁</m:t>
                    </m:r>
                    <m:r>
                      <a:rPr lang="en-US" altLang="zh-CN" sz="2800" i="1">
                        <a:solidFill>
                          <a:srgbClr val="00B050"/>
                        </a:solidFill>
                        <a:latin typeface="Cambria Math" panose="02040503050406030204" pitchFamily="18" charset="0"/>
                        <a:ea typeface="Cambria Math" panose="02040503050406030204" pitchFamily="18" charset="0"/>
                      </a:rPr>
                      <m:t>𝑞</m:t>
                    </m:r>
                    <m:r>
                      <a:rPr lang="en-US" altLang="zh-CN" sz="2800" i="1">
                        <a:solidFill>
                          <a:srgbClr val="00B050"/>
                        </a:solidFill>
                        <a:latin typeface="Cambria Math" panose="02040503050406030204" pitchFamily="18" charset="0"/>
                        <a:ea typeface="Cambria Math" panose="02040503050406030204" pitchFamily="18" charset="0"/>
                      </a:rPr>
                      <m:t>) </m:t>
                    </m:r>
                  </m:oMath>
                </a14:m>
                <a:endParaRPr lang="zh-CN" altLang="en-US" sz="2800" dirty="0"/>
              </a:p>
            </p:txBody>
          </p:sp>
        </mc:Choice>
        <mc:Fallback xmlns="">
          <p:sp>
            <p:nvSpPr>
              <p:cNvPr id="8" name="文本框 7"/>
              <p:cNvSpPr txBox="1">
                <a:spLocks noRot="1" noChangeAspect="1" noMove="1" noResize="1" noEditPoints="1" noAdjustHandles="1" noChangeArrowheads="1" noChangeShapeType="1" noTextEdit="1"/>
              </p:cNvSpPr>
              <p:nvPr/>
            </p:nvSpPr>
            <p:spPr>
              <a:xfrm>
                <a:off x="825500" y="1564183"/>
                <a:ext cx="10515601" cy="773930"/>
              </a:xfrm>
              <a:prstGeom prst="rect">
                <a:avLst/>
              </a:prstGeom>
              <a:blipFill rotWithShape="0">
                <a:blip r:embed="rId3"/>
                <a:stretch>
                  <a:fillRect l="-1159" b="-10236"/>
                </a:stretch>
              </a:blipFill>
            </p:spPr>
            <p:txBody>
              <a:bodyPr/>
              <a:lstStyle/>
              <a:p>
                <a:r>
                  <a:rPr lang="zh-CN" altLang="en-US">
                    <a:noFill/>
                  </a:rPr>
                  <a:t> </a:t>
                </a:r>
              </a:p>
            </p:txBody>
          </p:sp>
        </mc:Fallback>
      </mc:AlternateContent>
      <p:sp>
        <p:nvSpPr>
          <p:cNvPr id="9" name="矩形 8"/>
          <p:cNvSpPr/>
          <p:nvPr/>
        </p:nvSpPr>
        <p:spPr>
          <a:xfrm>
            <a:off x="8267701" y="1628587"/>
            <a:ext cx="2498274" cy="65881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12" name="直接箭头连接符 11"/>
          <p:cNvCxnSpPr/>
          <p:nvPr/>
        </p:nvCxnSpPr>
        <p:spPr>
          <a:xfrm flipH="1" flipV="1">
            <a:off x="10804442" y="1920396"/>
            <a:ext cx="752658" cy="6552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21581"/>
          <a:stretch/>
        </p:blipFill>
        <p:spPr>
          <a:xfrm>
            <a:off x="4376348" y="2630491"/>
            <a:ext cx="3631751" cy="3073624"/>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b="21859"/>
          <a:stretch/>
        </p:blipFill>
        <p:spPr>
          <a:xfrm>
            <a:off x="8090509" y="2641377"/>
            <a:ext cx="3382894" cy="3062738"/>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b="21859"/>
          <a:stretch/>
        </p:blipFill>
        <p:spPr>
          <a:xfrm>
            <a:off x="825500" y="2641376"/>
            <a:ext cx="3468438" cy="3062739"/>
          </a:xfrm>
          <a:prstGeom prst="rect">
            <a:avLst/>
          </a:prstGeom>
        </p:spPr>
      </p:pic>
      <p:cxnSp>
        <p:nvCxnSpPr>
          <p:cNvPr id="14" name="直接连接符 13"/>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10399221" y="2630490"/>
            <a:ext cx="2046514" cy="523220"/>
          </a:xfrm>
          <a:prstGeom prst="rect">
            <a:avLst/>
          </a:prstGeom>
          <a:noFill/>
          <a:ln>
            <a:noFill/>
          </a:ln>
        </p:spPr>
        <p:txBody>
          <a:bodyPr wrap="square" rtlCol="0">
            <a:spAutoFit/>
          </a:bodyPr>
          <a:lstStyle/>
          <a:p>
            <a:r>
              <a:rPr lang="en-US" altLang="zh-CN" sz="2800" dirty="0" smtClean="0">
                <a:solidFill>
                  <a:srgbClr val="0000FF"/>
                </a:solidFill>
              </a:rPr>
              <a:t>Vertical gap</a:t>
            </a:r>
            <a:endParaRPr lang="zh-CN" altLang="en-US" sz="2800" dirty="0">
              <a:solidFill>
                <a:srgbClr val="0000FF"/>
              </a:solidFill>
            </a:endParaRPr>
          </a:p>
        </p:txBody>
      </p:sp>
      <p:sp>
        <p:nvSpPr>
          <p:cNvPr id="18" name="文本框 17"/>
          <p:cNvSpPr txBox="1"/>
          <p:nvPr/>
        </p:nvSpPr>
        <p:spPr>
          <a:xfrm>
            <a:off x="1204447" y="5954486"/>
            <a:ext cx="2710543" cy="523220"/>
          </a:xfrm>
          <a:prstGeom prst="rect">
            <a:avLst/>
          </a:prstGeom>
          <a:noFill/>
        </p:spPr>
        <p:txBody>
          <a:bodyPr wrap="square" rtlCol="0">
            <a:spAutoFit/>
          </a:bodyPr>
          <a:lstStyle/>
          <a:p>
            <a:r>
              <a:rPr lang="en-US" altLang="zh-CN" sz="2800" dirty="0" smtClean="0"/>
              <a:t>(a) Current pile</a:t>
            </a:r>
            <a:endParaRPr lang="zh-CN" altLang="en-US" sz="2800" dirty="0"/>
          </a:p>
        </p:txBody>
      </p:sp>
      <p:sp>
        <p:nvSpPr>
          <p:cNvPr id="19" name="文本框 18"/>
          <p:cNvSpPr txBox="1"/>
          <p:nvPr/>
        </p:nvSpPr>
        <p:spPr>
          <a:xfrm>
            <a:off x="4841303" y="5954486"/>
            <a:ext cx="2985642" cy="954107"/>
          </a:xfrm>
          <a:prstGeom prst="rect">
            <a:avLst/>
          </a:prstGeom>
          <a:noFill/>
        </p:spPr>
        <p:txBody>
          <a:bodyPr wrap="square" rtlCol="0">
            <a:spAutoFit/>
          </a:bodyPr>
          <a:lstStyle/>
          <a:p>
            <a:r>
              <a:rPr lang="en-US" altLang="zh-CN" sz="2800" dirty="0" smtClean="0"/>
              <a:t>(b) Gap for powder</a:t>
            </a:r>
          </a:p>
          <a:p>
            <a:r>
              <a:rPr lang="en-US" altLang="zh-CN" sz="2800" dirty="0" smtClean="0"/>
              <a:t>         (</a:t>
            </a:r>
            <a:r>
              <a:rPr lang="en-US" altLang="zh-CN" sz="2800" dirty="0" smtClean="0">
                <a:solidFill>
                  <a:srgbClr val="0000FF"/>
                </a:solidFill>
              </a:rPr>
              <a:t>-&gt;low pile</a:t>
            </a:r>
            <a:r>
              <a:rPr lang="en-US" altLang="zh-CN" sz="2800" dirty="0" smtClean="0"/>
              <a:t>)</a:t>
            </a:r>
            <a:endParaRPr lang="zh-CN" altLang="en-US" sz="2800" dirty="0"/>
          </a:p>
        </p:txBody>
      </p:sp>
      <p:sp>
        <p:nvSpPr>
          <p:cNvPr id="20" name="文本框 19"/>
          <p:cNvSpPr txBox="1"/>
          <p:nvPr/>
        </p:nvSpPr>
        <p:spPr>
          <a:xfrm>
            <a:off x="8470228" y="5954486"/>
            <a:ext cx="2710543" cy="954107"/>
          </a:xfrm>
          <a:prstGeom prst="rect">
            <a:avLst/>
          </a:prstGeom>
          <a:noFill/>
        </p:spPr>
        <p:txBody>
          <a:bodyPr wrap="square" rtlCol="0">
            <a:spAutoFit/>
          </a:bodyPr>
          <a:lstStyle/>
          <a:p>
            <a:r>
              <a:rPr lang="en-US" altLang="zh-CN" sz="2800" dirty="0" smtClean="0"/>
              <a:t>(c) Gap for FDM</a:t>
            </a:r>
          </a:p>
          <a:p>
            <a:r>
              <a:rPr lang="en-US" altLang="zh-CN" sz="2800" dirty="0"/>
              <a:t> </a:t>
            </a:r>
            <a:r>
              <a:rPr lang="en-US" altLang="zh-CN" sz="2800" dirty="0" smtClean="0"/>
              <a:t>   (</a:t>
            </a:r>
            <a:r>
              <a:rPr lang="en-US" altLang="zh-CN" sz="2800" dirty="0" smtClean="0">
                <a:solidFill>
                  <a:srgbClr val="0000FF"/>
                </a:solidFill>
              </a:rPr>
              <a:t>-&gt;reduce gap</a:t>
            </a:r>
            <a:r>
              <a:rPr lang="en-US" altLang="zh-CN" sz="2800" dirty="0" smtClean="0"/>
              <a:t>)</a:t>
            </a:r>
            <a:endParaRPr lang="zh-CN" altLang="en-US" sz="2800" dirty="0"/>
          </a:p>
        </p:txBody>
      </p:sp>
      <p:pic>
        <p:nvPicPr>
          <p:cNvPr id="21" name="图片 20"/>
          <p:cNvPicPr>
            <a:picLocks noChangeAspect="1"/>
          </p:cNvPicPr>
          <p:nvPr/>
        </p:nvPicPr>
        <p:blipFill>
          <a:blip r:embed="rId8"/>
          <a:stretch>
            <a:fillRect/>
          </a:stretch>
        </p:blipFill>
        <p:spPr>
          <a:xfrm>
            <a:off x="6534150" y="3429000"/>
            <a:ext cx="571500" cy="571500"/>
          </a:xfrm>
          <a:prstGeom prst="rect">
            <a:avLst/>
          </a:prstGeom>
        </p:spPr>
      </p:pic>
      <p:grpSp>
        <p:nvGrpSpPr>
          <p:cNvPr id="5" name="组合 4"/>
          <p:cNvGrpSpPr/>
          <p:nvPr/>
        </p:nvGrpSpPr>
        <p:grpSpPr>
          <a:xfrm>
            <a:off x="5391150" y="2862261"/>
            <a:ext cx="2289579" cy="2240417"/>
            <a:chOff x="5391150" y="2862261"/>
            <a:chExt cx="2289579" cy="2240417"/>
          </a:xfrm>
        </p:grpSpPr>
        <p:pic>
          <p:nvPicPr>
            <p:cNvPr id="4" name="图片 3"/>
            <p:cNvPicPr>
              <a:picLocks noChangeAspect="1"/>
            </p:cNvPicPr>
            <p:nvPr/>
          </p:nvPicPr>
          <p:blipFill>
            <a:blip r:embed="rId8"/>
            <a:stretch>
              <a:fillRect/>
            </a:stretch>
          </p:blipFill>
          <p:spPr>
            <a:xfrm>
              <a:off x="5391150" y="3429000"/>
              <a:ext cx="571500" cy="571500"/>
            </a:xfrm>
            <a:prstGeom prst="rect">
              <a:avLst/>
            </a:prstGeom>
          </p:spPr>
        </p:pic>
        <p:pic>
          <p:nvPicPr>
            <p:cNvPr id="17" name="图片 16"/>
            <p:cNvPicPr>
              <a:picLocks noChangeAspect="1"/>
            </p:cNvPicPr>
            <p:nvPr/>
          </p:nvPicPr>
          <p:blipFill>
            <a:blip r:embed="rId8"/>
            <a:stretch>
              <a:fillRect/>
            </a:stretch>
          </p:blipFill>
          <p:spPr>
            <a:xfrm>
              <a:off x="5962650" y="3429000"/>
              <a:ext cx="571500" cy="571500"/>
            </a:xfrm>
            <a:prstGeom prst="rect">
              <a:avLst/>
            </a:prstGeom>
          </p:spPr>
        </p:pic>
        <p:pic>
          <p:nvPicPr>
            <p:cNvPr id="22" name="图片 21"/>
            <p:cNvPicPr>
              <a:picLocks noChangeAspect="1"/>
            </p:cNvPicPr>
            <p:nvPr/>
          </p:nvPicPr>
          <p:blipFill>
            <a:blip r:embed="rId8"/>
            <a:stretch>
              <a:fillRect/>
            </a:stretch>
          </p:blipFill>
          <p:spPr>
            <a:xfrm>
              <a:off x="7105650" y="3429000"/>
              <a:ext cx="571500" cy="571500"/>
            </a:xfrm>
            <a:prstGeom prst="rect">
              <a:avLst/>
            </a:prstGeom>
          </p:spPr>
        </p:pic>
        <p:pic>
          <p:nvPicPr>
            <p:cNvPr id="23" name="图片 22"/>
            <p:cNvPicPr>
              <a:picLocks noChangeAspect="1"/>
            </p:cNvPicPr>
            <p:nvPr/>
          </p:nvPicPr>
          <p:blipFill>
            <a:blip r:embed="rId8"/>
            <a:stretch>
              <a:fillRect/>
            </a:stretch>
          </p:blipFill>
          <p:spPr>
            <a:xfrm>
              <a:off x="7105650" y="4000500"/>
              <a:ext cx="571500" cy="571500"/>
            </a:xfrm>
            <a:prstGeom prst="rect">
              <a:avLst/>
            </a:prstGeom>
          </p:spPr>
        </p:pic>
        <p:pic>
          <p:nvPicPr>
            <p:cNvPr id="24" name="图片 23"/>
            <p:cNvPicPr>
              <a:picLocks noChangeAspect="1"/>
            </p:cNvPicPr>
            <p:nvPr/>
          </p:nvPicPr>
          <p:blipFill>
            <a:blip r:embed="rId8"/>
            <a:stretch>
              <a:fillRect/>
            </a:stretch>
          </p:blipFill>
          <p:spPr>
            <a:xfrm>
              <a:off x="6540702" y="3995057"/>
              <a:ext cx="571500" cy="571500"/>
            </a:xfrm>
            <a:prstGeom prst="rect">
              <a:avLst/>
            </a:prstGeom>
          </p:spPr>
        </p:pic>
        <p:pic>
          <p:nvPicPr>
            <p:cNvPr id="25" name="图片 24"/>
            <p:cNvPicPr>
              <a:picLocks noChangeAspect="1"/>
            </p:cNvPicPr>
            <p:nvPr/>
          </p:nvPicPr>
          <p:blipFill>
            <a:blip r:embed="rId8"/>
            <a:stretch>
              <a:fillRect/>
            </a:stretch>
          </p:blipFill>
          <p:spPr>
            <a:xfrm>
              <a:off x="6534150" y="4531178"/>
              <a:ext cx="571500" cy="571500"/>
            </a:xfrm>
            <a:prstGeom prst="rect">
              <a:avLst/>
            </a:prstGeom>
          </p:spPr>
        </p:pic>
        <p:pic>
          <p:nvPicPr>
            <p:cNvPr id="26" name="图片 25"/>
            <p:cNvPicPr>
              <a:picLocks noChangeAspect="1"/>
            </p:cNvPicPr>
            <p:nvPr/>
          </p:nvPicPr>
          <p:blipFill>
            <a:blip r:embed="rId8"/>
            <a:stretch>
              <a:fillRect/>
            </a:stretch>
          </p:blipFill>
          <p:spPr>
            <a:xfrm>
              <a:off x="7102374" y="4531178"/>
              <a:ext cx="571500" cy="571500"/>
            </a:xfrm>
            <a:prstGeom prst="rect">
              <a:avLst/>
            </a:prstGeom>
          </p:spPr>
        </p:pic>
        <p:pic>
          <p:nvPicPr>
            <p:cNvPr id="27" name="图片 26"/>
            <p:cNvPicPr>
              <a:picLocks noChangeAspect="1"/>
            </p:cNvPicPr>
            <p:nvPr/>
          </p:nvPicPr>
          <p:blipFill>
            <a:blip r:embed="rId8"/>
            <a:stretch>
              <a:fillRect/>
            </a:stretch>
          </p:blipFill>
          <p:spPr>
            <a:xfrm>
              <a:off x="6540702" y="2872468"/>
              <a:ext cx="571500" cy="571500"/>
            </a:xfrm>
            <a:prstGeom prst="rect">
              <a:avLst/>
            </a:prstGeom>
          </p:spPr>
        </p:pic>
        <p:pic>
          <p:nvPicPr>
            <p:cNvPr id="28" name="图片 27"/>
            <p:cNvPicPr>
              <a:picLocks noChangeAspect="1"/>
            </p:cNvPicPr>
            <p:nvPr/>
          </p:nvPicPr>
          <p:blipFill>
            <a:blip r:embed="rId8"/>
            <a:stretch>
              <a:fillRect/>
            </a:stretch>
          </p:blipFill>
          <p:spPr>
            <a:xfrm>
              <a:off x="7109229" y="2862261"/>
              <a:ext cx="571500" cy="571500"/>
            </a:xfrm>
            <a:prstGeom prst="rect">
              <a:avLst/>
            </a:prstGeom>
          </p:spPr>
        </p:pic>
      </p:grpSp>
      <p:grpSp>
        <p:nvGrpSpPr>
          <p:cNvPr id="7" name="组合 6"/>
          <p:cNvGrpSpPr/>
          <p:nvPr/>
        </p:nvGrpSpPr>
        <p:grpSpPr>
          <a:xfrm>
            <a:off x="8995936" y="3421515"/>
            <a:ext cx="1143000" cy="583065"/>
            <a:chOff x="8995936" y="3421515"/>
            <a:chExt cx="1143000" cy="583065"/>
          </a:xfrm>
        </p:grpSpPr>
        <p:pic>
          <p:nvPicPr>
            <p:cNvPr id="29" name="图片 28"/>
            <p:cNvPicPr>
              <a:picLocks noChangeAspect="1"/>
            </p:cNvPicPr>
            <p:nvPr/>
          </p:nvPicPr>
          <p:blipFill>
            <a:blip r:embed="rId8"/>
            <a:stretch>
              <a:fillRect/>
            </a:stretch>
          </p:blipFill>
          <p:spPr>
            <a:xfrm>
              <a:off x="8995936" y="3421515"/>
              <a:ext cx="571500" cy="571500"/>
            </a:xfrm>
            <a:prstGeom prst="rect">
              <a:avLst/>
            </a:prstGeom>
          </p:spPr>
        </p:pic>
        <p:pic>
          <p:nvPicPr>
            <p:cNvPr id="30" name="图片 29"/>
            <p:cNvPicPr>
              <a:picLocks noChangeAspect="1"/>
            </p:cNvPicPr>
            <p:nvPr/>
          </p:nvPicPr>
          <p:blipFill>
            <a:blip r:embed="rId8"/>
            <a:stretch>
              <a:fillRect/>
            </a:stretch>
          </p:blipFill>
          <p:spPr>
            <a:xfrm>
              <a:off x="9567436" y="3433080"/>
              <a:ext cx="571500" cy="571500"/>
            </a:xfrm>
            <a:prstGeom prst="rect">
              <a:avLst/>
            </a:prstGeom>
          </p:spPr>
        </p:pic>
      </p:grpSp>
    </p:spTree>
    <p:extLst>
      <p:ext uri="{BB962C8B-B14F-4D97-AF65-F5344CB8AC3E}">
        <p14:creationId xmlns:p14="http://schemas.microsoft.com/office/powerpoint/2010/main" val="26759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Fabrication Criteria</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r>
              <a:rPr lang="en-US" altLang="zh-CN" dirty="0" smtClean="0"/>
              <a:t>Easily </a:t>
            </a:r>
            <a:r>
              <a:rPr lang="en-US" altLang="zh-CN" dirty="0"/>
              <a:t>incorporate some fabrication </a:t>
            </a:r>
            <a:r>
              <a:rPr lang="en-US" altLang="zh-CN" dirty="0" smtClean="0"/>
              <a:t>constraints </a:t>
            </a:r>
          </a:p>
          <a:p>
            <a:pPr lvl="1"/>
            <a:r>
              <a:rPr lang="en-US" altLang="zh-CN" dirty="0"/>
              <a:t>Cut area</a:t>
            </a:r>
          </a:p>
          <a:p>
            <a:pPr lvl="1"/>
            <a:r>
              <a:rPr lang="en-US" altLang="zh-CN" dirty="0"/>
              <a:t>Part volume</a:t>
            </a:r>
          </a:p>
          <a:p>
            <a:pPr lvl="1"/>
            <a:r>
              <a:rPr lang="en-US" altLang="zh-CN" dirty="0"/>
              <a:t>Part </a:t>
            </a:r>
            <a:r>
              <a:rPr lang="en-US" altLang="zh-CN" dirty="0" smtClean="0"/>
              <a:t>thickness</a:t>
            </a:r>
          </a:p>
          <a:p>
            <a:r>
              <a:rPr lang="en-US" altLang="zh-CN" dirty="0" smtClean="0"/>
              <a:t>Threshold when selecting candidate </a:t>
            </a:r>
            <a:r>
              <a:rPr lang="en-US" altLang="zh-CN" b="1" dirty="0" smtClean="0">
                <a:solidFill>
                  <a:srgbClr val="0000FF"/>
                </a:solidFill>
              </a:rPr>
              <a:t>CAP</a:t>
            </a:r>
            <a:r>
              <a:rPr lang="en-US" altLang="zh-CN" dirty="0" smtClean="0"/>
              <a:t> moves during the solution search. </a:t>
            </a:r>
          </a:p>
          <a:p>
            <a:endParaRPr lang="en-US" altLang="zh-CN" dirty="0"/>
          </a:p>
        </p:txBody>
      </p:sp>
      <p:cxnSp>
        <p:nvCxnSpPr>
          <p:cNvPr id="5" name="直接连接符 4"/>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组合 74"/>
          <p:cNvGrpSpPr/>
          <p:nvPr/>
        </p:nvGrpSpPr>
        <p:grpSpPr>
          <a:xfrm>
            <a:off x="1383030" y="4129870"/>
            <a:ext cx="9093643" cy="2728130"/>
            <a:chOff x="1383030" y="4129870"/>
            <a:chExt cx="9093643" cy="2728130"/>
          </a:xfrm>
        </p:grpSpPr>
        <p:grpSp>
          <p:nvGrpSpPr>
            <p:cNvPr id="6" name="组合 5"/>
            <p:cNvGrpSpPr/>
            <p:nvPr/>
          </p:nvGrpSpPr>
          <p:grpSpPr>
            <a:xfrm>
              <a:off x="1383030" y="4307993"/>
              <a:ext cx="2800350" cy="1677682"/>
              <a:chOff x="4011930" y="929958"/>
              <a:chExt cx="4572000" cy="2739072"/>
            </a:xfrm>
          </p:grpSpPr>
          <p:sp>
            <p:nvSpPr>
              <p:cNvPr id="4" name="矩形 3"/>
              <p:cNvSpPr/>
              <p:nvPr/>
            </p:nvSpPr>
            <p:spPr>
              <a:xfrm>
                <a:off x="40119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263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8407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7551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6695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26330" y="18402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11930" y="1844358"/>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011930" y="929958"/>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669530" y="18402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2" name="直接连接符 21"/>
            <p:cNvCxnSpPr/>
            <p:nvPr/>
          </p:nvCxnSpPr>
          <p:spPr>
            <a:xfrm>
              <a:off x="3063240" y="4129870"/>
              <a:ext cx="8541" cy="20589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623310" y="6396335"/>
              <a:ext cx="2029767" cy="461665"/>
            </a:xfrm>
            <a:prstGeom prst="rect">
              <a:avLst/>
            </a:prstGeom>
            <a:noFill/>
          </p:spPr>
          <p:txBody>
            <a:bodyPr wrap="square" rtlCol="0">
              <a:spAutoFit/>
            </a:bodyPr>
            <a:lstStyle/>
            <a:p>
              <a:r>
                <a:rPr lang="en-US" altLang="zh-CN" sz="2400" dirty="0" smtClean="0">
                  <a:solidFill>
                    <a:srgbClr val="0000FF"/>
                  </a:solidFill>
                </a:rPr>
                <a:t>Small cut area.</a:t>
              </a:r>
              <a:endParaRPr lang="zh-CN" altLang="en-US" sz="2400" dirty="0">
                <a:solidFill>
                  <a:srgbClr val="0000FF"/>
                </a:solidFill>
              </a:endParaRPr>
            </a:p>
          </p:txBody>
        </p:sp>
        <p:cxnSp>
          <p:nvCxnSpPr>
            <p:cNvPr id="27" name="直接箭头连接符 26"/>
            <p:cNvCxnSpPr>
              <a:stCxn id="25" idx="0"/>
              <a:endCxn id="14" idx="1"/>
            </p:cNvCxnSpPr>
            <p:nvPr/>
          </p:nvCxnSpPr>
          <p:spPr>
            <a:xfrm flipH="1" flipV="1">
              <a:off x="3063240" y="5705640"/>
              <a:ext cx="1574954" cy="69069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4"/>
            <a:stretch>
              <a:fillRect/>
            </a:stretch>
          </p:blipFill>
          <p:spPr>
            <a:xfrm>
              <a:off x="5510201" y="6254052"/>
              <a:ext cx="528857" cy="511228"/>
            </a:xfrm>
            <a:prstGeom prst="rect">
              <a:avLst/>
            </a:prstGeom>
          </p:spPr>
        </p:pic>
        <p:grpSp>
          <p:nvGrpSpPr>
            <p:cNvPr id="31" name="组合 30"/>
            <p:cNvGrpSpPr/>
            <p:nvPr/>
          </p:nvGrpSpPr>
          <p:grpSpPr>
            <a:xfrm>
              <a:off x="6661440" y="4307993"/>
              <a:ext cx="2800350" cy="1677682"/>
              <a:chOff x="4011930" y="929958"/>
              <a:chExt cx="4572000" cy="2739072"/>
            </a:xfrm>
          </p:grpSpPr>
          <p:sp>
            <p:nvSpPr>
              <p:cNvPr id="32" name="矩形 31"/>
              <p:cNvSpPr/>
              <p:nvPr/>
            </p:nvSpPr>
            <p:spPr>
              <a:xfrm>
                <a:off x="40119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9263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8407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7551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669530" y="27546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926330" y="18402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011930" y="1844358"/>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011930" y="929958"/>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7669530" y="1840230"/>
                <a:ext cx="914400" cy="914400"/>
              </a:xfrm>
              <a:prstGeom prst="rect">
                <a:avLst/>
              </a:prstGeom>
              <a:solidFill>
                <a:srgbClr val="FAC1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1" name="直接连接符 40"/>
            <p:cNvCxnSpPr/>
            <p:nvPr/>
          </p:nvCxnSpPr>
          <p:spPr>
            <a:xfrm>
              <a:off x="7236339" y="4129870"/>
              <a:ext cx="8541" cy="20589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8446906" y="6396335"/>
              <a:ext cx="2029767" cy="461665"/>
            </a:xfrm>
            <a:prstGeom prst="rect">
              <a:avLst/>
            </a:prstGeom>
            <a:noFill/>
          </p:spPr>
          <p:txBody>
            <a:bodyPr wrap="square" rtlCol="0">
              <a:spAutoFit/>
            </a:bodyPr>
            <a:lstStyle/>
            <a:p>
              <a:r>
                <a:rPr lang="en-US" altLang="zh-CN" sz="2400" dirty="0" smtClean="0">
                  <a:solidFill>
                    <a:srgbClr val="0000FF"/>
                  </a:solidFill>
                </a:rPr>
                <a:t>Good.</a:t>
              </a:r>
              <a:endParaRPr lang="zh-CN" altLang="en-US" sz="2400" dirty="0">
                <a:solidFill>
                  <a:srgbClr val="0000FF"/>
                </a:solidFill>
              </a:endParaRPr>
            </a:p>
          </p:txBody>
        </p:sp>
        <p:cxnSp>
          <p:nvCxnSpPr>
            <p:cNvPr id="43" name="直接箭头连接符 42"/>
            <p:cNvCxnSpPr/>
            <p:nvPr/>
          </p:nvCxnSpPr>
          <p:spPr>
            <a:xfrm flipH="1" flipV="1">
              <a:off x="7285823" y="5705639"/>
              <a:ext cx="1574954" cy="69069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5" name="图片 44"/>
            <p:cNvPicPr>
              <a:picLocks noChangeAspect="1"/>
            </p:cNvPicPr>
            <p:nvPr/>
          </p:nvPicPr>
          <p:blipFill>
            <a:blip r:embed="rId5"/>
            <a:stretch>
              <a:fillRect/>
            </a:stretch>
          </p:blipFill>
          <p:spPr>
            <a:xfrm>
              <a:off x="9369437" y="6176963"/>
              <a:ext cx="548513" cy="605256"/>
            </a:xfrm>
            <a:prstGeom prst="rect">
              <a:avLst/>
            </a:prstGeom>
          </p:spPr>
        </p:pic>
      </p:grpSp>
    </p:spTree>
    <p:extLst>
      <p:ext uri="{BB962C8B-B14F-4D97-AF65-F5344CB8AC3E}">
        <p14:creationId xmlns:p14="http://schemas.microsoft.com/office/powerpoint/2010/main" val="38960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Algorithm Overview</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73025" y="2099558"/>
            <a:ext cx="12118975" cy="2271283"/>
          </a:xfrm>
          <a:prstGeom prst="rect">
            <a:avLst/>
          </a:prstGeom>
        </p:spPr>
      </p:pic>
      <p:sp>
        <p:nvSpPr>
          <p:cNvPr id="16" name="矩形 15"/>
          <p:cNvSpPr/>
          <p:nvPr/>
        </p:nvSpPr>
        <p:spPr>
          <a:xfrm>
            <a:off x="9522875" y="1550057"/>
            <a:ext cx="2583685" cy="447322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20"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402607" y="5353192"/>
            <a:ext cx="2349035" cy="400110"/>
          </a:xfrm>
          <a:prstGeom prst="rect">
            <a:avLst/>
          </a:prstGeom>
          <a:noFill/>
        </p:spPr>
        <p:txBody>
          <a:bodyPr wrap="square" rtlCol="0">
            <a:spAutoFit/>
          </a:bodyPr>
          <a:lstStyle/>
          <a:p>
            <a:pPr algn="ctr"/>
            <a:r>
              <a:rPr lang="en-US" altLang="zh-CN" sz="2000" dirty="0" smtClean="0"/>
              <a:t>Pyramidal polycubes</a:t>
            </a:r>
            <a:endParaRPr lang="zh-CN" altLang="en-US" sz="2000" dirty="0"/>
          </a:p>
        </p:txBody>
      </p:sp>
      <p:sp>
        <p:nvSpPr>
          <p:cNvPr id="27" name="文本框 26"/>
          <p:cNvSpPr txBox="1"/>
          <p:nvPr/>
        </p:nvSpPr>
        <p:spPr>
          <a:xfrm>
            <a:off x="4643022" y="4410379"/>
            <a:ext cx="3174536" cy="400110"/>
          </a:xfrm>
          <a:prstGeom prst="rect">
            <a:avLst/>
          </a:prstGeom>
          <a:noFill/>
        </p:spPr>
        <p:txBody>
          <a:bodyPr wrap="square" rtlCol="0">
            <a:spAutoFit/>
          </a:bodyPr>
          <a:lstStyle/>
          <a:p>
            <a:pPr algn="ctr"/>
            <a:r>
              <a:rPr lang="en-US" altLang="zh-CN" sz="2000" dirty="0" smtClean="0"/>
              <a:t>Global DAP optimization</a:t>
            </a:r>
            <a:endParaRPr lang="zh-CN" altLang="en-US" sz="2000" dirty="0"/>
          </a:p>
        </p:txBody>
      </p:sp>
      <p:sp>
        <p:nvSpPr>
          <p:cNvPr id="28" name="文本框 27"/>
          <p:cNvSpPr txBox="1"/>
          <p:nvPr/>
        </p:nvSpPr>
        <p:spPr>
          <a:xfrm>
            <a:off x="9826901" y="4410683"/>
            <a:ext cx="2021628" cy="400110"/>
          </a:xfrm>
          <a:prstGeom prst="rect">
            <a:avLst/>
          </a:prstGeom>
          <a:noFill/>
        </p:spPr>
        <p:txBody>
          <a:bodyPr wrap="square" rtlCol="0">
            <a:spAutoFit/>
          </a:bodyPr>
          <a:lstStyle/>
          <a:p>
            <a:pPr algn="ctr"/>
            <a:r>
              <a:rPr lang="en-US" altLang="zh-CN" sz="2000" dirty="0" smtClean="0"/>
              <a:t>Local refinement</a:t>
            </a:r>
            <a:endParaRPr lang="zh-CN" altLang="en-US" sz="2000" dirty="0"/>
          </a:p>
        </p:txBody>
      </p:sp>
      <p:sp>
        <p:nvSpPr>
          <p:cNvPr id="29" name="文本框 28"/>
          <p:cNvSpPr txBox="1"/>
          <p:nvPr/>
        </p:nvSpPr>
        <p:spPr>
          <a:xfrm>
            <a:off x="384417" y="4410379"/>
            <a:ext cx="2385414" cy="400110"/>
          </a:xfrm>
          <a:prstGeom prst="rect">
            <a:avLst/>
          </a:prstGeom>
          <a:noFill/>
        </p:spPr>
        <p:txBody>
          <a:bodyPr wrap="square" rtlCol="0">
            <a:spAutoFit/>
          </a:bodyPr>
          <a:lstStyle/>
          <a:p>
            <a:pPr algn="ctr"/>
            <a:r>
              <a:rPr lang="en-US" altLang="zh-CN" sz="2000" dirty="0" smtClean="0"/>
              <a:t>Initial decomposition</a:t>
            </a:r>
            <a:endParaRPr lang="zh-CN" altLang="en-US" sz="2000" dirty="0"/>
          </a:p>
        </p:txBody>
      </p:sp>
      <p:sp>
        <p:nvSpPr>
          <p:cNvPr id="30" name="文本框 29"/>
          <p:cNvSpPr txBox="1"/>
          <p:nvPr/>
        </p:nvSpPr>
        <p:spPr>
          <a:xfrm>
            <a:off x="5338860" y="5353192"/>
            <a:ext cx="1782860" cy="400110"/>
          </a:xfrm>
          <a:prstGeom prst="rect">
            <a:avLst/>
          </a:prstGeom>
          <a:noFill/>
        </p:spPr>
        <p:txBody>
          <a:bodyPr wrap="square" rtlCol="0">
            <a:spAutoFit/>
          </a:bodyPr>
          <a:lstStyle/>
          <a:p>
            <a:pPr algn="ctr"/>
            <a:r>
              <a:rPr lang="en-US" altLang="zh-CN" sz="2000" dirty="0" smtClean="0"/>
              <a:t>Optimal pile</a:t>
            </a:r>
            <a:endParaRPr lang="zh-CN" altLang="en-US" sz="2000" dirty="0"/>
          </a:p>
        </p:txBody>
      </p:sp>
      <p:sp>
        <p:nvSpPr>
          <p:cNvPr id="31" name="文本框 30"/>
          <p:cNvSpPr txBox="1"/>
          <p:nvPr/>
        </p:nvSpPr>
        <p:spPr>
          <a:xfrm>
            <a:off x="9529613" y="5353192"/>
            <a:ext cx="2616204" cy="400110"/>
          </a:xfrm>
          <a:prstGeom prst="rect">
            <a:avLst/>
          </a:prstGeom>
          <a:noFill/>
        </p:spPr>
        <p:txBody>
          <a:bodyPr wrap="square" rtlCol="0">
            <a:spAutoFit/>
          </a:bodyPr>
          <a:lstStyle/>
          <a:p>
            <a:pPr algn="ctr"/>
            <a:r>
              <a:rPr lang="en-US" altLang="zh-CN" sz="2000" dirty="0" smtClean="0"/>
              <a:t>Lower and tighter pile</a:t>
            </a:r>
            <a:endParaRPr lang="zh-CN" altLang="en-US" sz="2000" dirty="0"/>
          </a:p>
        </p:txBody>
      </p:sp>
      <p:cxnSp>
        <p:nvCxnSpPr>
          <p:cNvPr id="32" name="直接箭头连接符 31"/>
          <p:cNvCxnSpPr>
            <a:stCxn id="27" idx="2"/>
            <a:endCxn id="30" idx="0"/>
          </p:cNvCxnSpPr>
          <p:nvPr/>
        </p:nvCxnSpPr>
        <p:spPr>
          <a:xfrm>
            <a:off x="6230290" y="4810489"/>
            <a:ext cx="0" cy="5427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8" idx="2"/>
            <a:endCxn id="31" idx="0"/>
          </p:cNvCxnSpPr>
          <p:nvPr/>
        </p:nvCxnSpPr>
        <p:spPr>
          <a:xfrm>
            <a:off x="10837715" y="4810793"/>
            <a:ext cx="0" cy="54239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1576418" y="4779711"/>
            <a:ext cx="1413" cy="57348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41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Local Refinement</a:t>
            </a:r>
            <a:endParaRPr lang="zh-CN" altLang="en-US" dirty="0">
              <a:ln w="0"/>
              <a:effectLst>
                <a:outerShdw blurRad="38100" dist="19050" dir="2700000" algn="tl" rotWithShape="0">
                  <a:schemeClr val="dk1">
                    <a:alpha val="40000"/>
                  </a:schemeClr>
                </a:outerShdw>
              </a:effectLst>
            </a:endParaRPr>
          </a:p>
        </p:txBody>
      </p:sp>
      <p:cxnSp>
        <p:nvCxnSpPr>
          <p:cNvPr id="9" name="直接箭头连接符 8"/>
          <p:cNvCxnSpPr/>
          <p:nvPr/>
        </p:nvCxnSpPr>
        <p:spPr>
          <a:xfrm>
            <a:off x="3160364" y="3868291"/>
            <a:ext cx="203673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7016145" y="3868290"/>
            <a:ext cx="2074833"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05441" y="5706751"/>
            <a:ext cx="2526529" cy="523220"/>
          </a:xfrm>
          <a:prstGeom prst="rect">
            <a:avLst/>
          </a:prstGeom>
          <a:noFill/>
        </p:spPr>
        <p:txBody>
          <a:bodyPr wrap="square" rtlCol="0">
            <a:spAutoFit/>
          </a:bodyPr>
          <a:lstStyle/>
          <a:p>
            <a:r>
              <a:rPr lang="en-US" altLang="zh-CN" sz="2800" dirty="0" smtClean="0"/>
              <a:t>Obtain N pieces</a:t>
            </a:r>
            <a:endParaRPr lang="zh-CN" altLang="en-US" sz="2800" dirty="0"/>
          </a:p>
        </p:txBody>
      </p:sp>
      <p:sp>
        <p:nvSpPr>
          <p:cNvPr id="13" name="文本框 12"/>
          <p:cNvSpPr txBox="1"/>
          <p:nvPr/>
        </p:nvSpPr>
        <p:spPr>
          <a:xfrm>
            <a:off x="6325956" y="5706751"/>
            <a:ext cx="3455209" cy="523220"/>
          </a:xfrm>
          <a:prstGeom prst="rect">
            <a:avLst/>
          </a:prstGeom>
          <a:noFill/>
        </p:spPr>
        <p:txBody>
          <a:bodyPr wrap="square" rtlCol="0">
            <a:spAutoFit/>
          </a:bodyPr>
          <a:lstStyle/>
          <a:p>
            <a:r>
              <a:rPr lang="en-US" altLang="zh-CN" sz="2800" dirty="0" smtClean="0"/>
              <a:t>Improve the assembly</a:t>
            </a:r>
            <a:endParaRPr lang="zh-CN" altLang="en-US" sz="2800" dirty="0"/>
          </a:p>
        </p:txBody>
      </p:sp>
      <p:cxnSp>
        <p:nvCxnSpPr>
          <p:cNvPr id="14" name="直接连接符 13"/>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761" y="1874113"/>
            <a:ext cx="1781603" cy="3489738"/>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5819" y="1887887"/>
            <a:ext cx="1781603" cy="3471371"/>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5295" y="1874113"/>
            <a:ext cx="1754053" cy="3443821"/>
          </a:xfrm>
          <a:prstGeom prst="rect">
            <a:avLst/>
          </a:prstGeom>
        </p:spPr>
      </p:pic>
    </p:spTree>
    <p:extLst>
      <p:ext uri="{BB962C8B-B14F-4D97-AF65-F5344CB8AC3E}">
        <p14:creationId xmlns:p14="http://schemas.microsoft.com/office/powerpoint/2010/main" val="26909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Local Refinement</a:t>
            </a:r>
            <a:endParaRPr lang="zh-CN" altLang="en-US"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dirty="0" smtClean="0"/>
                  <a:t>We formulate it as </a:t>
                </a:r>
                <a:r>
                  <a:rPr lang="en-US" altLang="zh-CN" dirty="0"/>
                  <a:t>a constrained </a:t>
                </a:r>
                <a:r>
                  <a:rPr lang="en-US" altLang="zh-CN" dirty="0" smtClean="0"/>
                  <a:t>optimization</a:t>
                </a:r>
              </a:p>
              <a:p>
                <a:r>
                  <a:rPr lang="en-US" altLang="zh-CN" dirty="0"/>
                  <a:t>Constraints:</a:t>
                </a:r>
              </a:p>
              <a:p>
                <a:pPr lvl="1"/>
                <a:r>
                  <a:rPr lang="en-US" altLang="zh-CN" dirty="0"/>
                  <a:t>bounding constraint</a:t>
                </a:r>
              </a:p>
              <a:p>
                <a:pPr lvl="1"/>
                <a:r>
                  <a:rPr lang="en-US" altLang="zh-CN" dirty="0"/>
                  <a:t>non-penetration </a:t>
                </a:r>
                <a:r>
                  <a:rPr lang="en-US" altLang="zh-CN" dirty="0" smtClean="0"/>
                  <a:t>constraint</a:t>
                </a:r>
              </a:p>
              <a:p>
                <a:r>
                  <a:rPr lang="en-US" altLang="zh-CN" dirty="0" smtClean="0"/>
                  <a:t>Objective function:</a:t>
                </a:r>
              </a:p>
              <a:p>
                <a:pPr marL="0" indent="0">
                  <a:buNone/>
                </a:pPr>
                <a14:m>
                  <m:oMathPara xmlns:m="http://schemas.openxmlformats.org/officeDocument/2006/math">
                    <m:oMathParaPr>
                      <m:jc m:val="centerGroup"/>
                    </m:oMathParaPr>
                    <m:oMath xmlns:m="http://schemas.openxmlformats.org/officeDocument/2006/math">
                      <m:r>
                        <a:rPr lang="en-US" altLang="zh-CN" sz="4000" b="0" i="1" smtClean="0">
                          <a:solidFill>
                            <a:schemeClr val="tx1"/>
                          </a:solidFill>
                          <a:latin typeface="Cambria Math" panose="02040503050406030204" pitchFamily="18" charset="0"/>
                        </a:rPr>
                        <m:t>𝑓</m:t>
                      </m:r>
                      <m:r>
                        <a:rPr lang="en-US" altLang="zh-CN" sz="4000" b="0" i="1" smtClean="0">
                          <a:solidFill>
                            <a:schemeClr val="tx1"/>
                          </a:solidFill>
                          <a:latin typeface="Cambria Math" panose="02040503050406030204" pitchFamily="18" charset="0"/>
                        </a:rPr>
                        <m:t>= </m:t>
                      </m:r>
                      <m:sSub>
                        <m:sSubPr>
                          <m:ctrlPr>
                            <a:rPr lang="en-US" altLang="zh-CN" sz="4000" b="0" i="1" smtClean="0">
                              <a:solidFill>
                                <a:srgbClr val="0070C0"/>
                              </a:solidFill>
                              <a:latin typeface="Cambria Math" panose="02040503050406030204" pitchFamily="18" charset="0"/>
                            </a:rPr>
                          </m:ctrlPr>
                        </m:sSubPr>
                        <m:e>
                          <m:r>
                            <a:rPr lang="en-US" altLang="zh-CN" sz="4000" b="0" i="1" smtClean="0">
                              <a:solidFill>
                                <a:srgbClr val="0070C0"/>
                              </a:solidFill>
                              <a:latin typeface="Cambria Math" panose="02040503050406030204" pitchFamily="18" charset="0"/>
                            </a:rPr>
                            <m:t>𝑓</m:t>
                          </m:r>
                        </m:e>
                        <m:sub>
                          <m:r>
                            <a:rPr lang="en-US" altLang="zh-CN" sz="4000" b="0" i="1" smtClean="0">
                              <a:solidFill>
                                <a:srgbClr val="0070C0"/>
                              </a:solidFill>
                              <a:latin typeface="Cambria Math" panose="02040503050406030204" pitchFamily="18" charset="0"/>
                            </a:rPr>
                            <m:t>h𝑒𝑖𝑔h𝑡</m:t>
                          </m:r>
                        </m:sub>
                      </m:sSub>
                      <m:r>
                        <a:rPr lang="en-US" altLang="zh-CN" sz="4000" b="0" i="1" smtClean="0">
                          <a:solidFill>
                            <a:schemeClr val="tx1"/>
                          </a:solidFill>
                          <a:latin typeface="Cambria Math" panose="02040503050406030204" pitchFamily="18" charset="0"/>
                        </a:rPr>
                        <m:t>+</m:t>
                      </m:r>
                      <m:r>
                        <a:rPr lang="en-US" altLang="zh-CN" sz="4000" b="0" i="1" smtClean="0">
                          <a:solidFill>
                            <a:srgbClr val="0070C0"/>
                          </a:solidFill>
                          <a:latin typeface="Cambria Math" panose="02040503050406030204" pitchFamily="18" charset="0"/>
                        </a:rPr>
                        <m:t> </m:t>
                      </m:r>
                      <m:r>
                        <a:rPr lang="zh-CN" altLang="en-US" sz="4000" b="0" i="1" smtClean="0">
                          <a:solidFill>
                            <a:srgbClr val="0070C0"/>
                          </a:solidFill>
                          <a:latin typeface="Cambria Math" panose="02040503050406030204" pitchFamily="18" charset="0"/>
                        </a:rPr>
                        <m:t>𝜆</m:t>
                      </m:r>
                      <m:r>
                        <a:rPr lang="en-US" altLang="zh-CN" sz="4000" b="0" i="1" smtClean="0">
                          <a:solidFill>
                            <a:srgbClr val="0070C0"/>
                          </a:solidFill>
                          <a:latin typeface="Cambria Math" panose="02040503050406030204" pitchFamily="18" charset="0"/>
                        </a:rPr>
                        <m:t> </m:t>
                      </m:r>
                      <m:r>
                        <a:rPr lang="en-US" altLang="zh-CN" sz="4000" b="0" i="1" smtClean="0">
                          <a:solidFill>
                            <a:srgbClr val="0070C0"/>
                          </a:solidFill>
                          <a:latin typeface="Cambria Math" panose="02040503050406030204" pitchFamily="18" charset="0"/>
                          <a:ea typeface="Cambria Math" panose="02040503050406030204" pitchFamily="18" charset="0"/>
                        </a:rPr>
                        <m:t>∙ </m:t>
                      </m:r>
                      <m:sSub>
                        <m:sSubPr>
                          <m:ctrlPr>
                            <a:rPr lang="en-US" altLang="zh-CN" sz="4000" b="0" i="1" smtClean="0">
                              <a:solidFill>
                                <a:srgbClr val="0070C0"/>
                              </a:solidFill>
                              <a:latin typeface="Cambria Math" panose="02040503050406030204" pitchFamily="18" charset="0"/>
                              <a:ea typeface="Cambria Math" panose="02040503050406030204" pitchFamily="18" charset="0"/>
                            </a:rPr>
                          </m:ctrlPr>
                        </m:sSubPr>
                        <m:e>
                          <m:r>
                            <a:rPr lang="en-US" altLang="zh-CN" sz="4000" b="0" i="1" smtClean="0">
                              <a:solidFill>
                                <a:srgbClr val="0070C0"/>
                              </a:solidFill>
                              <a:latin typeface="Cambria Math" panose="02040503050406030204" pitchFamily="18" charset="0"/>
                              <a:ea typeface="Cambria Math" panose="02040503050406030204" pitchFamily="18" charset="0"/>
                            </a:rPr>
                            <m:t>𝑓</m:t>
                          </m:r>
                        </m:e>
                        <m:sub>
                          <m:r>
                            <a:rPr lang="en-US" altLang="zh-CN" sz="4000" b="0" i="1" smtClean="0">
                              <a:solidFill>
                                <a:srgbClr val="0070C0"/>
                              </a:solidFill>
                              <a:latin typeface="Cambria Math" panose="02040503050406030204" pitchFamily="18" charset="0"/>
                              <a:ea typeface="Cambria Math" panose="02040503050406030204" pitchFamily="18" charset="0"/>
                            </a:rPr>
                            <m:t>𝑔𝑎𝑝</m:t>
                          </m:r>
                        </m:sub>
                      </m:sSub>
                    </m:oMath>
                  </m:oMathPara>
                </a14:m>
                <a:endParaRPr lang="en-US" altLang="zh-CN" dirty="0" smtClean="0"/>
              </a:p>
              <a:p>
                <a:r>
                  <a:rPr lang="en-US" altLang="zh-CN" dirty="0" smtClean="0"/>
                  <a:t>Optimization via </a:t>
                </a:r>
                <a:r>
                  <a:rPr lang="en-US" altLang="zh-CN" dirty="0" smtClean="0">
                    <a:solidFill>
                      <a:srgbClr val="0000FF"/>
                    </a:solidFill>
                  </a:rPr>
                  <a:t>iterative linear programming</a:t>
                </a:r>
              </a:p>
              <a:p>
                <a:endParaRPr lang="en-US" altLang="zh-CN" dirty="0"/>
              </a:p>
              <a:p>
                <a:endParaRPr lang="en-US" altLang="zh-CN" dirty="0" smtClean="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zh-CN" altLang="en-US">
                    <a:noFill/>
                  </a:rPr>
                  <a:t> </a:t>
                </a:r>
              </a:p>
            </p:txBody>
          </p:sp>
        </mc:Fallback>
      </mc:AlternateContent>
      <p:cxnSp>
        <p:nvCxnSpPr>
          <p:cNvPr id="9" name="直接连接符 8"/>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124" y="2265608"/>
            <a:ext cx="1781603" cy="347137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688" y="2289691"/>
            <a:ext cx="1755648" cy="3447288"/>
          </a:xfrm>
          <a:prstGeom prst="rect">
            <a:avLst/>
          </a:prstGeom>
        </p:spPr>
      </p:pic>
    </p:spTree>
    <p:extLst>
      <p:ext uri="{BB962C8B-B14F-4D97-AF65-F5344CB8AC3E}">
        <p14:creationId xmlns:p14="http://schemas.microsoft.com/office/powerpoint/2010/main" val="17762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Results</a:t>
            </a:r>
            <a:endParaRPr lang="zh-CN" altLang="en-US"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dirty="0" smtClean="0"/>
                  <a:t>Print volume setting</a:t>
                </a:r>
              </a:p>
              <a:p>
                <a:pPr lvl="1"/>
                <a:r>
                  <a:rPr lang="en-US" altLang="zh-CN" dirty="0" smtClean="0"/>
                  <a:t>Rectangular cuboid with a square base</a:t>
                </a:r>
              </a:p>
              <a:p>
                <a:pPr lvl="1"/>
                <a:endParaRPr lang="en-US" altLang="zh-CN" dirty="0"/>
              </a:p>
              <a:p>
                <a:pPr lvl="1"/>
                <a:endParaRPr lang="en-US" altLang="zh-CN" dirty="0" smtClean="0"/>
              </a:p>
              <a:p>
                <a:pPr lvl="1"/>
                <a:r>
                  <a:rPr lang="en-US" altLang="zh-CN" dirty="0" smtClean="0">
                    <a:solidFill>
                      <a:srgbClr val="0070C0"/>
                    </a:solidFill>
                  </a:rPr>
                  <a:t>   </a:t>
                </a:r>
                <a14:m>
                  <m:oMath xmlns:m="http://schemas.openxmlformats.org/officeDocument/2006/math">
                    <m:sSub>
                      <m:sSubPr>
                        <m:ctrlPr>
                          <a:rPr lang="en-US" altLang="zh-CN" i="1" smtClean="0">
                            <a:solidFill>
                              <a:srgbClr val="0000FF"/>
                            </a:solidFill>
                            <a:latin typeface="Cambria Math" panose="02040503050406030204" pitchFamily="18" charset="0"/>
                          </a:rPr>
                        </m:ctrlPr>
                      </m:sSubPr>
                      <m:e>
                        <m:r>
                          <a:rPr lang="en-US" altLang="zh-CN" b="0" i="1" smtClean="0">
                            <a:solidFill>
                              <a:srgbClr val="0000FF"/>
                            </a:solidFill>
                            <a:latin typeface="Cambria Math" panose="02040503050406030204" pitchFamily="18" charset="0"/>
                          </a:rPr>
                          <m:t>𝐿</m:t>
                        </m:r>
                      </m:e>
                      <m:sub>
                        <m:r>
                          <a:rPr lang="en-US" altLang="zh-CN" b="0" i="1" smtClean="0">
                            <a:solidFill>
                              <a:srgbClr val="0000FF"/>
                            </a:solidFill>
                            <a:latin typeface="Cambria Math" panose="02040503050406030204" pitchFamily="18" charset="0"/>
                          </a:rPr>
                          <m:t>𝑚𝑎𝑥</m:t>
                        </m:r>
                      </m:sub>
                    </m:sSub>
                    <m:r>
                      <a:rPr lang="en-US" altLang="zh-CN" b="0" i="1" smtClean="0">
                        <a:solidFill>
                          <a:srgbClr val="0000FF"/>
                        </a:solidFill>
                        <a:latin typeface="Cambria Math" panose="02040503050406030204" pitchFamily="18" charset="0"/>
                      </a:rPr>
                      <m:t>=1.618 </m:t>
                    </m:r>
                    <m:r>
                      <a:rPr lang="en-US" altLang="zh-CN" b="0" i="1" smtClean="0">
                        <a:solidFill>
                          <a:srgbClr val="0000FF"/>
                        </a:solidFill>
                        <a:latin typeface="Cambria Math" panose="02040503050406030204" pitchFamily="18" charset="0"/>
                        <a:ea typeface="Cambria Math" panose="02040503050406030204" pitchFamily="18" charset="0"/>
                      </a:rPr>
                      <m:t>∙ </m:t>
                    </m:r>
                    <m:sSubSup>
                      <m:sSubSupPr>
                        <m:ctrlPr>
                          <a:rPr lang="en-US" altLang="zh-CN" b="0" i="1" smtClean="0">
                            <a:solidFill>
                              <a:srgbClr val="0000FF"/>
                            </a:solidFill>
                            <a:latin typeface="Cambria Math" panose="02040503050406030204" pitchFamily="18" charset="0"/>
                            <a:ea typeface="Cambria Math" panose="02040503050406030204" pitchFamily="18" charset="0"/>
                          </a:rPr>
                        </m:ctrlPr>
                      </m:sSubSupPr>
                      <m:e>
                        <m:r>
                          <a:rPr lang="en-US" altLang="zh-CN" b="0" i="1" smtClean="0">
                            <a:solidFill>
                              <a:srgbClr val="0000FF"/>
                            </a:solidFill>
                            <a:latin typeface="Cambria Math" panose="02040503050406030204" pitchFamily="18" charset="0"/>
                            <a:ea typeface="Cambria Math" panose="02040503050406030204" pitchFamily="18" charset="0"/>
                          </a:rPr>
                          <m:t>𝐴</m:t>
                        </m:r>
                      </m:e>
                      <m:sub>
                        <m:r>
                          <a:rPr lang="en-US" altLang="zh-CN" b="0" i="1" smtClean="0">
                            <a:solidFill>
                              <a:srgbClr val="0000FF"/>
                            </a:solidFill>
                            <a:latin typeface="Cambria Math" panose="02040503050406030204" pitchFamily="18" charset="0"/>
                            <a:ea typeface="Cambria Math" panose="02040503050406030204" pitchFamily="18" charset="0"/>
                          </a:rPr>
                          <m:t>𝑖𝑛𝑝𝑢𝑡</m:t>
                        </m:r>
                      </m:sub>
                      <m:sup>
                        <m:r>
                          <a:rPr lang="en-US" altLang="zh-CN" b="0" i="1" smtClean="0">
                            <a:solidFill>
                              <a:srgbClr val="0000FF"/>
                            </a:solidFill>
                            <a:latin typeface="Cambria Math" panose="02040503050406030204" pitchFamily="18" charset="0"/>
                            <a:ea typeface="Cambria Math" panose="02040503050406030204" pitchFamily="18" charset="0"/>
                          </a:rPr>
                          <m:t>1/2</m:t>
                        </m:r>
                      </m:sup>
                    </m:sSubSup>
                  </m:oMath>
                </a14:m>
                <a:r>
                  <a:rPr lang="en-US" altLang="zh-CN" dirty="0" smtClean="0"/>
                  <a:t>                                       -- 2D</a:t>
                </a:r>
              </a:p>
              <a:p>
                <a:pPr lvl="2"/>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𝑖𝑛𝑝𝑢𝑡</m:t>
                        </m:r>
                      </m:sub>
                    </m:sSub>
                  </m:oMath>
                </a14:m>
                <a:r>
                  <a:rPr lang="en-US" altLang="zh-CN" dirty="0"/>
                  <a:t>: </a:t>
                </a:r>
                <a:r>
                  <a:rPr lang="en-US" altLang="zh-CN" dirty="0" smtClean="0"/>
                  <a:t> total </a:t>
                </a:r>
                <a:r>
                  <a:rPr lang="en-US" altLang="zh-CN" dirty="0"/>
                  <a:t>area of the 2D input </a:t>
                </a:r>
                <a:r>
                  <a:rPr lang="en-US" altLang="zh-CN" dirty="0" smtClean="0"/>
                  <a:t>shape</a:t>
                </a:r>
              </a:p>
              <a:p>
                <a:pPr lvl="2"/>
                <a:endParaRPr lang="en-US" altLang="zh-CN" dirty="0" smtClean="0"/>
              </a:p>
              <a:p>
                <a:pPr marL="457200" lvl="1" indent="0">
                  <a:buNone/>
                </a:pPr>
                <a:endParaRPr lang="en-US" altLang="zh-CN" dirty="0" smtClean="0"/>
              </a:p>
              <a:p>
                <a:pPr lvl="1"/>
                <a:r>
                  <a:rPr lang="en-US" altLang="zh-CN" dirty="0" smtClean="0"/>
                  <a:t>   </a:t>
                </a:r>
                <a14:m>
                  <m:oMath xmlns:m="http://schemas.openxmlformats.org/officeDocument/2006/math">
                    <m:sSub>
                      <m:sSubPr>
                        <m:ctrlPr>
                          <a:rPr lang="en-US" altLang="zh-CN" i="1" smtClean="0">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𝐿</m:t>
                        </m:r>
                      </m:e>
                      <m:sub>
                        <m:r>
                          <a:rPr lang="en-US" altLang="zh-CN" i="1">
                            <a:solidFill>
                              <a:srgbClr val="0000FF"/>
                            </a:solidFill>
                            <a:latin typeface="Cambria Math" panose="02040503050406030204" pitchFamily="18" charset="0"/>
                          </a:rPr>
                          <m:t>𝑚𝑎𝑥</m:t>
                        </m:r>
                      </m:sub>
                    </m:sSub>
                    <m:r>
                      <a:rPr lang="en-US" altLang="zh-CN" i="1">
                        <a:solidFill>
                          <a:srgbClr val="0000FF"/>
                        </a:solidFill>
                        <a:latin typeface="Cambria Math" panose="02040503050406030204" pitchFamily="18" charset="0"/>
                      </a:rPr>
                      <m:t>=1.618 </m:t>
                    </m:r>
                    <m:r>
                      <a:rPr lang="en-US" altLang="zh-CN" i="1">
                        <a:solidFill>
                          <a:srgbClr val="0000FF"/>
                        </a:solidFill>
                        <a:latin typeface="Cambria Math" panose="02040503050406030204" pitchFamily="18" charset="0"/>
                        <a:ea typeface="Cambria Math" panose="02040503050406030204" pitchFamily="18" charset="0"/>
                      </a:rPr>
                      <m:t>∙ </m:t>
                    </m:r>
                    <m:sSubSup>
                      <m:sSubSupPr>
                        <m:ctrlPr>
                          <a:rPr lang="en-US" altLang="zh-CN" i="1">
                            <a:solidFill>
                              <a:srgbClr val="0000FF"/>
                            </a:solidFill>
                            <a:latin typeface="Cambria Math" panose="02040503050406030204" pitchFamily="18" charset="0"/>
                            <a:ea typeface="Cambria Math" panose="02040503050406030204" pitchFamily="18" charset="0"/>
                          </a:rPr>
                        </m:ctrlPr>
                      </m:sSubSupPr>
                      <m:e>
                        <m:r>
                          <a:rPr lang="en-US" altLang="zh-CN" b="0" i="1" smtClean="0">
                            <a:solidFill>
                              <a:srgbClr val="0000FF"/>
                            </a:solidFill>
                            <a:latin typeface="Cambria Math" panose="02040503050406030204" pitchFamily="18" charset="0"/>
                            <a:ea typeface="Cambria Math" panose="02040503050406030204" pitchFamily="18" charset="0"/>
                          </a:rPr>
                          <m:t>𝑉</m:t>
                        </m:r>
                      </m:e>
                      <m:sub>
                        <m:r>
                          <a:rPr lang="en-US" altLang="zh-CN" i="1">
                            <a:solidFill>
                              <a:srgbClr val="0000FF"/>
                            </a:solidFill>
                            <a:latin typeface="Cambria Math" panose="02040503050406030204" pitchFamily="18" charset="0"/>
                            <a:ea typeface="Cambria Math" panose="02040503050406030204" pitchFamily="18" charset="0"/>
                          </a:rPr>
                          <m:t>𝑖𝑛𝑝𝑢𝑡</m:t>
                        </m:r>
                      </m:sub>
                      <m:sup>
                        <m:r>
                          <a:rPr lang="en-US" altLang="zh-CN" i="1">
                            <a:solidFill>
                              <a:srgbClr val="0000FF"/>
                            </a:solidFill>
                            <a:latin typeface="Cambria Math" panose="02040503050406030204" pitchFamily="18" charset="0"/>
                            <a:ea typeface="Cambria Math" panose="02040503050406030204" pitchFamily="18" charset="0"/>
                          </a:rPr>
                          <m:t>1/</m:t>
                        </m:r>
                        <m:r>
                          <a:rPr lang="en-US" altLang="zh-CN" b="0" i="1" smtClean="0">
                            <a:solidFill>
                              <a:srgbClr val="0000FF"/>
                            </a:solidFill>
                            <a:latin typeface="Cambria Math" panose="02040503050406030204" pitchFamily="18" charset="0"/>
                            <a:ea typeface="Cambria Math" panose="02040503050406030204" pitchFamily="18" charset="0"/>
                          </a:rPr>
                          <m:t>3</m:t>
                        </m:r>
                      </m:sup>
                    </m:sSubSup>
                  </m:oMath>
                </a14:m>
                <a:r>
                  <a:rPr lang="en-US" altLang="zh-CN" dirty="0" smtClean="0"/>
                  <a:t>                         		  -- 3D</a:t>
                </a:r>
              </a:p>
              <a:p>
                <a:pPr lvl="2"/>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𝑉</m:t>
                        </m:r>
                      </m:e>
                      <m:sub>
                        <m:r>
                          <a:rPr lang="en-US" altLang="zh-CN" i="1" dirty="0">
                            <a:latin typeface="Cambria Math" panose="02040503050406030204" pitchFamily="18" charset="0"/>
                          </a:rPr>
                          <m:t>𝑖𝑛𝑝𝑢𝑡</m:t>
                        </m:r>
                      </m:sub>
                    </m:sSub>
                  </m:oMath>
                </a14:m>
                <a:r>
                  <a:rPr lang="en-US" altLang="zh-CN" dirty="0"/>
                  <a:t>:  </a:t>
                </a:r>
                <a:r>
                  <a:rPr lang="en-US" altLang="zh-CN" dirty="0" smtClean="0"/>
                  <a:t> total </a:t>
                </a:r>
                <a:r>
                  <a:rPr lang="en-US" altLang="zh-CN" dirty="0"/>
                  <a:t>volume of the 3D input shape</a:t>
                </a:r>
              </a:p>
              <a:p>
                <a:pPr lvl="1"/>
                <a:endParaRPr lang="en-US" altLang="zh-CN" dirty="0" smtClean="0"/>
              </a:p>
              <a:p>
                <a:pPr lvl="1"/>
                <a:endParaRPr lang="en-US" altLang="zh-CN" dirty="0"/>
              </a:p>
              <a:p>
                <a:pPr lvl="1"/>
                <a:endParaRPr lang="en-US" altLang="zh-CN" dirty="0"/>
              </a:p>
              <a:p>
                <a:pPr lvl="1"/>
                <a:endParaRPr lang="en-US" altLang="zh-CN" dirty="0" smtClean="0"/>
              </a:p>
              <a:p>
                <a:pPr lvl="1"/>
                <a:endParaRPr lang="en-US" altLang="zh-CN" dirty="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zh-CN" altLang="en-US">
                    <a:noFill/>
                  </a:rPr>
                  <a:t> </a:t>
                </a:r>
              </a:p>
            </p:txBody>
          </p:sp>
        </mc:Fallback>
      </mc:AlternateContent>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284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Results for Powder-based Fabrication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endParaRPr lang="en-US" altLang="zh-CN" dirty="0" smtClean="0"/>
          </a:p>
          <a:p>
            <a:r>
              <a:rPr lang="en-US" altLang="zh-CN" dirty="0" smtClean="0"/>
              <a:t>2D</a:t>
            </a:r>
            <a:endParaRPr lang="zh-CN" altLang="en-US" dirty="0"/>
          </a:p>
        </p:txBody>
      </p:sp>
      <p:pic>
        <p:nvPicPr>
          <p:cNvPr id="8" name="图片 7"/>
          <p:cNvPicPr>
            <a:picLocks noChangeAspect="1"/>
          </p:cNvPicPr>
          <p:nvPr/>
        </p:nvPicPr>
        <p:blipFill rotWithShape="1">
          <a:blip r:embed="rId3"/>
          <a:srcRect b="67956"/>
          <a:stretch/>
        </p:blipFill>
        <p:spPr>
          <a:xfrm>
            <a:off x="6041031" y="2359798"/>
            <a:ext cx="6099133" cy="1735137"/>
          </a:xfrm>
          <a:prstGeom prst="rect">
            <a:avLst/>
          </a:prstGeom>
        </p:spPr>
      </p:pic>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5"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57358"/>
            <a:ext cx="6092819" cy="1182526"/>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1139" r="1039"/>
          <a:stretch/>
        </p:blipFill>
        <p:spPr>
          <a:xfrm>
            <a:off x="0" y="4861618"/>
            <a:ext cx="5960125" cy="1341009"/>
          </a:xfrm>
          <a:prstGeom prst="rect">
            <a:avLst/>
          </a:prstGeom>
        </p:spPr>
      </p:pic>
      <p:pic>
        <p:nvPicPr>
          <p:cNvPr id="10" name="图片 9"/>
          <p:cNvPicPr>
            <a:picLocks noChangeAspect="1"/>
          </p:cNvPicPr>
          <p:nvPr/>
        </p:nvPicPr>
        <p:blipFill rotWithShape="1">
          <a:blip r:embed="rId7">
            <a:extLst>
              <a:ext uri="{28A0092B-C50C-407E-A947-70E740481C1C}">
                <a14:useLocalDpi xmlns:a14="http://schemas.microsoft.com/office/drawing/2010/main" val="0"/>
              </a:ext>
            </a:extLst>
          </a:blip>
          <a:srcRect l="2086" r="1003"/>
          <a:stretch/>
        </p:blipFill>
        <p:spPr>
          <a:xfrm>
            <a:off x="5938984" y="4907798"/>
            <a:ext cx="6253416" cy="1197438"/>
          </a:xfrm>
          <a:prstGeom prst="rect">
            <a:avLst/>
          </a:prstGeom>
        </p:spPr>
      </p:pic>
    </p:spTree>
    <p:extLst>
      <p:ext uri="{BB962C8B-B14F-4D97-AF65-F5344CB8AC3E}">
        <p14:creationId xmlns:p14="http://schemas.microsoft.com/office/powerpoint/2010/main" val="34774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From “Chopper” to “Dapper”</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200" y="1834761"/>
            <a:ext cx="10674246" cy="4351338"/>
          </a:xfrm>
        </p:spPr>
        <p:txBody>
          <a:bodyPr/>
          <a:lstStyle/>
          <a:p>
            <a:pPr>
              <a:spcAft>
                <a:spcPts val="1200"/>
              </a:spcAft>
            </a:pPr>
            <a:r>
              <a:rPr lang="en-US" altLang="zh-CN" dirty="0" err="1" smtClean="0"/>
              <a:t>Stackabilization</a:t>
            </a:r>
            <a:r>
              <a:rPr lang="en-US" altLang="zh-CN" dirty="0" smtClean="0"/>
              <a:t> (2012): how to optimize a shape to stack better?</a:t>
            </a:r>
            <a:endParaRPr lang="en-US" altLang="zh-CN" dirty="0" smtClean="0">
              <a:solidFill>
                <a:srgbClr val="0000FF"/>
              </a:solidFill>
            </a:endParaRPr>
          </a:p>
          <a:p>
            <a:pPr>
              <a:spcAft>
                <a:spcPts val="1200"/>
              </a:spcAft>
            </a:pPr>
            <a:r>
              <a:rPr lang="en-US" altLang="zh-CN" dirty="0" smtClean="0"/>
              <a:t>How about packing: more general than stacking</a:t>
            </a:r>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srcRect/>
          <a:stretch>
            <a:fillRect/>
          </a:stretch>
        </p:blipFill>
        <p:spPr bwMode="auto">
          <a:xfrm>
            <a:off x="10077958" y="2232404"/>
            <a:ext cx="1648487" cy="1593206"/>
          </a:xfrm>
          <a:prstGeom prst="rect">
            <a:avLst/>
          </a:prstGeom>
          <a:noFill/>
          <a:ln w="9525">
            <a:noFill/>
            <a:miter lim="800000"/>
            <a:headEnd/>
            <a:tailEnd/>
          </a:ln>
        </p:spPr>
      </p:pic>
      <p:sp>
        <p:nvSpPr>
          <p:cNvPr id="20"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4</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Results for Powder-based Fabrication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endParaRPr lang="en-US" altLang="zh-CN" dirty="0" smtClean="0"/>
          </a:p>
          <a:p>
            <a:r>
              <a:rPr lang="en-US" altLang="zh-CN" dirty="0" smtClean="0"/>
              <a:t>3D</a:t>
            </a:r>
            <a:endParaRPr lang="zh-CN" altLang="en-US" dirty="0"/>
          </a:p>
        </p:txBody>
      </p:sp>
      <p:pic>
        <p:nvPicPr>
          <p:cNvPr id="5" name="图片 4"/>
          <p:cNvPicPr>
            <a:picLocks noChangeAspect="1"/>
          </p:cNvPicPr>
          <p:nvPr/>
        </p:nvPicPr>
        <p:blipFill rotWithShape="1">
          <a:blip r:embed="rId3"/>
          <a:srcRect b="58789"/>
          <a:stretch/>
        </p:blipFill>
        <p:spPr>
          <a:xfrm>
            <a:off x="506589" y="3009901"/>
            <a:ext cx="5753248" cy="2838450"/>
          </a:xfrm>
          <a:prstGeom prst="rect">
            <a:avLst/>
          </a:prstGeom>
        </p:spPr>
      </p:pic>
      <p:pic>
        <p:nvPicPr>
          <p:cNvPr id="6" name="图片 5"/>
          <p:cNvPicPr>
            <a:picLocks noChangeAspect="1"/>
          </p:cNvPicPr>
          <p:nvPr/>
        </p:nvPicPr>
        <p:blipFill rotWithShape="1">
          <a:blip r:embed="rId3"/>
          <a:srcRect t="41717"/>
          <a:stretch/>
        </p:blipFill>
        <p:spPr>
          <a:xfrm>
            <a:off x="6259837" y="1994108"/>
            <a:ext cx="5753249" cy="4014371"/>
          </a:xfrm>
          <a:prstGeom prst="rect">
            <a:avLst/>
          </a:prstGeom>
        </p:spPr>
      </p:pic>
      <p:cxnSp>
        <p:nvCxnSpPr>
          <p:cNvPr id="8" name="直接连接符 7"/>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a:stCxn id="3" idx="0"/>
            <a:endCxn id="3" idx="2"/>
          </p:cNvCxnSpPr>
          <p:nvPr/>
        </p:nvCxnSpPr>
        <p:spPr>
          <a:xfrm>
            <a:off x="6096000" y="1825625"/>
            <a:ext cx="0" cy="435133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2463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Results for Powder-based Fabrication</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5"/>
          <a:stretch>
            <a:fillRect/>
          </a:stretch>
        </p:blipFill>
        <p:spPr>
          <a:xfrm>
            <a:off x="997682" y="2076814"/>
            <a:ext cx="4870522" cy="3494283"/>
          </a:xfrm>
          <a:prstGeom prst="rect">
            <a:avLst/>
          </a:prstGeom>
        </p:spPr>
      </p:pic>
      <p:cxnSp>
        <p:nvCxnSpPr>
          <p:cNvPr id="6" name="直接连接符 5"/>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8" name="Picture 2" descr="https://colab.aut.ac.nz/wp-content/uploads/2015/04/SIGGRAPH-Asia-20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612083" y="3159642"/>
            <a:ext cx="2802577" cy="369332"/>
          </a:xfrm>
          <a:prstGeom prst="rect">
            <a:avLst/>
          </a:prstGeom>
          <a:noFill/>
        </p:spPr>
        <p:txBody>
          <a:bodyPr wrap="square" rtlCol="0">
            <a:spAutoFit/>
          </a:bodyPr>
          <a:lstStyle/>
          <a:p>
            <a:r>
              <a:rPr lang="zh-CN" altLang="en-US" dirty="0" smtClean="0"/>
              <a:t>最后的视频拿到这里</a:t>
            </a:r>
            <a:endParaRPr lang="zh-CN" altLang="en-US" dirty="0"/>
          </a:p>
        </p:txBody>
      </p:sp>
      <p:pic>
        <p:nvPicPr>
          <p:cNvPr id="9" name="Papers_0148_DAPPER_clip">
            <a:hlinkClick r:id="" action="ppaction://media"/>
          </p:cNvPr>
          <p:cNvPicPr/>
          <p:nvPr>
            <a:videoFile r:link="rId2"/>
            <p:extLst>
              <p:ext uri="{DAA4B4D4-6D71-4841-9C94-3DE7FCFB9230}">
                <p14:media xmlns:p14="http://schemas.microsoft.com/office/powerpoint/2010/main" r:embed="rId1"/>
              </p:ext>
            </p:extLst>
          </p:nvPr>
        </p:nvPicPr>
        <p:blipFill rotWithShape="1">
          <a:blip r:embed="rId7"/>
          <a:srcRect l="51531" t="36787" r="11037" b="34618"/>
          <a:stretch/>
        </p:blipFill>
        <p:spPr>
          <a:xfrm>
            <a:off x="6175447" y="2143489"/>
            <a:ext cx="5873678" cy="3365225"/>
          </a:xfrm>
          <a:prstGeom prst="rect">
            <a:avLst/>
          </a:prstGeom>
        </p:spPr>
      </p:pic>
    </p:spTree>
    <p:extLst>
      <p:ext uri="{BB962C8B-B14F-4D97-AF65-F5344CB8AC3E}">
        <p14:creationId xmlns:p14="http://schemas.microsoft.com/office/powerpoint/2010/main" val="10158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Results for Powder-based Fabrication</a:t>
            </a:r>
            <a:endParaRPr lang="zh-CN" altLang="en-US" dirty="0">
              <a:ln w="0"/>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2926379" y="1536033"/>
            <a:ext cx="6339241" cy="4930521"/>
          </a:xfrm>
          <a:prstGeom prst="rect">
            <a:avLst/>
          </a:prstGeom>
        </p:spPr>
      </p:pic>
      <p:grpSp>
        <p:nvGrpSpPr>
          <p:cNvPr id="11" name="组合 10"/>
          <p:cNvGrpSpPr/>
          <p:nvPr/>
        </p:nvGrpSpPr>
        <p:grpSpPr>
          <a:xfrm>
            <a:off x="6382328" y="1444978"/>
            <a:ext cx="5809672" cy="5021576"/>
            <a:chOff x="6382328" y="1444978"/>
            <a:chExt cx="5809672" cy="5021576"/>
          </a:xfrm>
        </p:grpSpPr>
        <p:sp>
          <p:nvSpPr>
            <p:cNvPr id="5" name="矩形 4"/>
            <p:cNvSpPr/>
            <p:nvPr/>
          </p:nvSpPr>
          <p:spPr>
            <a:xfrm>
              <a:off x="6382328" y="1444978"/>
              <a:ext cx="2864820" cy="50215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a:endCxn id="4" idx="3"/>
            </p:cNvCxnSpPr>
            <p:nvPr/>
          </p:nvCxnSpPr>
          <p:spPr>
            <a:xfrm flipH="1" flipV="1">
              <a:off x="9265620" y="4001294"/>
              <a:ext cx="691180" cy="71746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265620" y="4718756"/>
              <a:ext cx="2926380" cy="954107"/>
            </a:xfrm>
            <a:prstGeom prst="rect">
              <a:avLst/>
            </a:prstGeom>
            <a:noFill/>
          </p:spPr>
          <p:txBody>
            <a:bodyPr wrap="square" rtlCol="0">
              <a:spAutoFit/>
            </a:bodyPr>
            <a:lstStyle/>
            <a:p>
              <a:r>
                <a:rPr lang="en-US" altLang="zh-CN" sz="2800" dirty="0" smtClean="0">
                  <a:solidFill>
                    <a:srgbClr val="0000FF"/>
                  </a:solidFill>
                </a:rPr>
                <a:t>Fabrication constraints added</a:t>
              </a:r>
              <a:endParaRPr lang="zh-CN" altLang="en-US" sz="2800" dirty="0">
                <a:solidFill>
                  <a:srgbClr val="0000FF"/>
                </a:solidFill>
              </a:endParaRPr>
            </a:p>
          </p:txBody>
        </p:sp>
      </p:grpSp>
      <p:cxnSp>
        <p:nvCxnSpPr>
          <p:cNvPr id="12" name="直接连接符 11"/>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FDM P</a:t>
            </a:r>
            <a:r>
              <a:rPr lang="en-US" altLang="zh-CN" dirty="0" smtClean="0">
                <a:ln w="0"/>
                <a:effectLst>
                  <a:outerShdw blurRad="38100" dist="19050" dir="2700000" algn="tl" rotWithShape="0">
                    <a:schemeClr val="dk1">
                      <a:alpha val="40000"/>
                    </a:schemeClr>
                  </a:outerShdw>
                </a:effectLst>
              </a:rPr>
              <a:t>rinting</a:t>
            </a:r>
            <a:endParaRPr lang="zh-CN" altLang="en-US" dirty="0">
              <a:ln w="0"/>
              <a:effectLst>
                <a:outerShdw blurRad="38100" dist="19050" dir="2700000" algn="tl" rotWithShape="0">
                  <a:schemeClr val="dk1">
                    <a:alpha val="40000"/>
                  </a:schemeClr>
                </a:outerShdw>
              </a:effectLst>
            </a:endParaRPr>
          </a:p>
        </p:txBody>
      </p:sp>
      <p:grpSp>
        <p:nvGrpSpPr>
          <p:cNvPr id="3" name="组合 2"/>
          <p:cNvGrpSpPr/>
          <p:nvPr/>
        </p:nvGrpSpPr>
        <p:grpSpPr>
          <a:xfrm>
            <a:off x="933450" y="1690689"/>
            <a:ext cx="5330200" cy="3910012"/>
            <a:chOff x="3295650" y="1825625"/>
            <a:chExt cx="5648325" cy="4143375"/>
          </a:xfrm>
        </p:grpSpPr>
        <p:pic>
          <p:nvPicPr>
            <p:cNvPr id="4" name="图片 3"/>
            <p:cNvPicPr>
              <a:picLocks noChangeAspect="1"/>
            </p:cNvPicPr>
            <p:nvPr/>
          </p:nvPicPr>
          <p:blipFill>
            <a:blip r:embed="rId5"/>
            <a:stretch>
              <a:fillRect/>
            </a:stretch>
          </p:blipFill>
          <p:spPr>
            <a:xfrm>
              <a:off x="3295650" y="1825625"/>
              <a:ext cx="5600700" cy="2076450"/>
            </a:xfrm>
            <a:prstGeom prst="rect">
              <a:avLst/>
            </a:prstGeom>
          </p:spPr>
        </p:pic>
        <p:pic>
          <p:nvPicPr>
            <p:cNvPr id="5" name="图片 4"/>
            <p:cNvPicPr>
              <a:picLocks noChangeAspect="1"/>
            </p:cNvPicPr>
            <p:nvPr/>
          </p:nvPicPr>
          <p:blipFill>
            <a:blip r:embed="rId6"/>
            <a:stretch>
              <a:fillRect/>
            </a:stretch>
          </p:blipFill>
          <p:spPr>
            <a:xfrm>
              <a:off x="3295650" y="3902075"/>
              <a:ext cx="5648325" cy="2066925"/>
            </a:xfrm>
            <a:prstGeom prst="rect">
              <a:avLst/>
            </a:prstGeom>
          </p:spPr>
        </p:pic>
      </p:grpSp>
      <p:cxnSp>
        <p:nvCxnSpPr>
          <p:cNvPr id="7" name="直接连接符 6"/>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9" name="Picture 2" descr="https://colab.aut.ac.nz/wp-content/uploads/2015/04/SIGGRAPH-Asia-20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6" name="DAP_SIGA_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54382" t="32376" r="17103" b="29650"/>
          <a:stretch/>
        </p:blipFill>
        <p:spPr>
          <a:xfrm>
            <a:off x="6143625" y="1678757"/>
            <a:ext cx="5235575" cy="3921944"/>
          </a:xfrm>
          <a:prstGeom prst="rect">
            <a:avLst/>
          </a:prstGeom>
        </p:spPr>
      </p:pic>
    </p:spTree>
    <p:extLst>
      <p:ext uri="{BB962C8B-B14F-4D97-AF65-F5344CB8AC3E}">
        <p14:creationId xmlns:p14="http://schemas.microsoft.com/office/powerpoint/2010/main" val="6241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Comparison</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r>
              <a:rPr lang="en-US" altLang="zh-CN" dirty="0" smtClean="0"/>
              <a:t>PackMerger -- </a:t>
            </a:r>
            <a:r>
              <a:rPr lang="en-US" altLang="zh-CN" dirty="0" err="1" smtClean="0"/>
              <a:t>Vanek</a:t>
            </a:r>
            <a:r>
              <a:rPr lang="en-US" altLang="zh-CN" dirty="0" smtClean="0"/>
              <a:t> et al. [2014]</a:t>
            </a:r>
            <a:endParaRPr lang="zh-CN" altLang="en-US" dirty="0"/>
          </a:p>
        </p:txBody>
      </p:sp>
      <p:cxnSp>
        <p:nvCxnSpPr>
          <p:cNvPr id="6" name="直接连接符 5"/>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8"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587" y="2320926"/>
            <a:ext cx="7372855" cy="4296690"/>
          </a:xfrm>
          <a:prstGeom prst="rect">
            <a:avLst/>
          </a:prstGeom>
        </p:spPr>
      </p:pic>
    </p:spTree>
    <p:extLst>
      <p:ext uri="{BB962C8B-B14F-4D97-AF65-F5344CB8AC3E}">
        <p14:creationId xmlns:p14="http://schemas.microsoft.com/office/powerpoint/2010/main" val="17488351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Conclusions</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normAutofit/>
          </a:bodyPr>
          <a:lstStyle/>
          <a:p>
            <a:r>
              <a:rPr lang="en-US" altLang="zh-CN" dirty="0" smtClean="0"/>
              <a:t>Decompose-and-pack(DAP) problem for 3D printing</a:t>
            </a:r>
          </a:p>
          <a:p>
            <a:endParaRPr lang="en-US" altLang="zh-CN" dirty="0"/>
          </a:p>
          <a:p>
            <a:r>
              <a:rPr lang="en-US" altLang="zh-CN" dirty="0" smtClean="0"/>
              <a:t>Decompose and pack simultaneously is a much harder problem than each one alone</a:t>
            </a:r>
          </a:p>
          <a:p>
            <a:endParaRPr lang="en-US" altLang="zh-CN" dirty="0" smtClean="0"/>
          </a:p>
          <a:p>
            <a:r>
              <a:rPr lang="en-US" altLang="zh-CN" dirty="0" smtClean="0"/>
              <a:t>DAP represents not one, but a new class of optimization problems</a:t>
            </a:r>
            <a:endParaRPr lang="zh-CN" altLang="en-US" dirty="0" smtClean="0"/>
          </a:p>
          <a:p>
            <a:endParaRPr lang="en-US" altLang="zh-CN" dirty="0"/>
          </a:p>
          <a:p>
            <a:r>
              <a:rPr lang="en-US" altLang="zh-CN" dirty="0" smtClean="0"/>
              <a:t>Offer </a:t>
            </a:r>
            <a:r>
              <a:rPr lang="en-US" altLang="zh-CN" dirty="0"/>
              <a:t>a preliminary </a:t>
            </a:r>
            <a:r>
              <a:rPr lang="en-US" altLang="zh-CN" dirty="0" smtClean="0"/>
              <a:t>solution</a:t>
            </a:r>
          </a:p>
          <a:p>
            <a:endParaRPr lang="en-US" altLang="zh-CN" dirty="0"/>
          </a:p>
        </p:txBody>
      </p:sp>
      <p:cxnSp>
        <p:nvCxnSpPr>
          <p:cNvPr id="5" name="直接连接符 4"/>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Limitations</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p:txBody>
          <a:bodyPr/>
          <a:lstStyle/>
          <a:p>
            <a:r>
              <a:rPr lang="en-US" altLang="zh-CN" dirty="0" smtClean="0"/>
              <a:t>Limited by the voxelization</a:t>
            </a:r>
          </a:p>
          <a:p>
            <a:pPr lvl="1"/>
            <a:r>
              <a:rPr lang="en-US" altLang="zh-CN" dirty="0" smtClean="0"/>
              <a:t>rough bounds </a:t>
            </a:r>
            <a:r>
              <a:rPr lang="en-US" altLang="zh-CN" dirty="0"/>
              <a:t>for </a:t>
            </a:r>
            <a:r>
              <a:rPr lang="en-US" altLang="zh-CN" dirty="0" smtClean="0"/>
              <a:t>sharp parts</a:t>
            </a:r>
          </a:p>
          <a:p>
            <a:pPr lvl="1"/>
            <a:r>
              <a:rPr lang="en-US" altLang="zh-CN" dirty="0"/>
              <a:t>disallow certain compact packing solutions</a:t>
            </a:r>
            <a:endParaRPr lang="en-US" altLang="zh-CN" dirty="0" smtClean="0"/>
          </a:p>
          <a:p>
            <a:endParaRPr lang="en-US" altLang="zh-CN" dirty="0"/>
          </a:p>
          <a:p>
            <a:r>
              <a:rPr lang="en-US" altLang="zh-CN" dirty="0" smtClean="0"/>
              <a:t>Pyramidal primitives </a:t>
            </a:r>
          </a:p>
          <a:p>
            <a:pPr lvl="1"/>
            <a:r>
              <a:rPr lang="en-US" altLang="zh-CN" dirty="0" smtClean="0"/>
              <a:t>are not always suitable for all types of input geometry</a:t>
            </a:r>
            <a:endParaRPr lang="zh-CN" altLang="en-US" dirty="0"/>
          </a:p>
        </p:txBody>
      </p:sp>
      <p:pic>
        <p:nvPicPr>
          <p:cNvPr id="4" name="图片 3"/>
          <p:cNvPicPr>
            <a:picLocks noChangeAspect="1"/>
          </p:cNvPicPr>
          <p:nvPr/>
        </p:nvPicPr>
        <p:blipFill rotWithShape="1">
          <a:blip r:embed="rId3"/>
          <a:srcRect l="7573" t="5677" r="6321" b="7129"/>
          <a:stretch/>
        </p:blipFill>
        <p:spPr>
          <a:xfrm>
            <a:off x="1400175" y="4673675"/>
            <a:ext cx="5559425" cy="2095425"/>
          </a:xfrm>
          <a:prstGeom prst="rect">
            <a:avLst/>
          </a:prstGeom>
        </p:spPr>
      </p:pic>
      <p:cxnSp>
        <p:nvCxnSpPr>
          <p:cNvPr id="6" name="直接连接符 5"/>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8"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1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AP_SIGA_clip">
            <a:hlinkClick r:id="" action="ppaction://media"/>
          </p:cNvPr>
          <p:cNvPicPr/>
          <p:nvPr>
            <a:videoFile r:link="rId2"/>
            <p:extLst>
              <p:ext uri="{DAA4B4D4-6D71-4841-9C94-3DE7FCFB9230}">
                <p14:media xmlns:p14="http://schemas.microsoft.com/office/powerpoint/2010/main" r:embed="rId1"/>
              </p:ext>
            </p:extLst>
          </p:nvPr>
        </p:nvPicPr>
        <p:blipFill rotWithShape="1">
          <a:blip r:embed="rId5"/>
          <a:srcRect b="6013"/>
          <a:stretch/>
        </p:blipFill>
        <p:spPr>
          <a:xfrm>
            <a:off x="2337173" y="3001943"/>
            <a:ext cx="7293762" cy="3856058"/>
          </a:xfrm>
          <a:prstGeom prst="rect">
            <a:avLst/>
          </a:prstGeom>
        </p:spPr>
      </p:pic>
      <p:sp>
        <p:nvSpPr>
          <p:cNvPr id="7" name="矩形 6"/>
          <p:cNvSpPr/>
          <p:nvPr/>
        </p:nvSpPr>
        <p:spPr>
          <a:xfrm>
            <a:off x="4719338" y="2998447"/>
            <a:ext cx="3315203" cy="923330"/>
          </a:xfrm>
          <a:prstGeom prst="rect">
            <a:avLst/>
          </a:prstGeom>
          <a:noFill/>
        </p:spPr>
        <p:txBody>
          <a:bodyPr wrap="non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Thank you!</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6"/>
          <a:stretch>
            <a:fillRect/>
          </a:stretch>
        </p:blipFill>
        <p:spPr>
          <a:xfrm>
            <a:off x="2037519" y="513433"/>
            <a:ext cx="8162203" cy="2388388"/>
          </a:xfrm>
          <a:prstGeom prst="rect">
            <a:avLst/>
          </a:prstGeom>
        </p:spPr>
      </p:pic>
    </p:spTree>
    <p:extLst>
      <p:ext uri="{BB962C8B-B14F-4D97-AF65-F5344CB8AC3E}">
        <p14:creationId xmlns:p14="http://schemas.microsoft.com/office/powerpoint/2010/main" val="38221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Results </a:t>
            </a:r>
            <a:endParaRPr lang="zh-CN" altLang="en-US"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Parameters:</a:t>
                </a:r>
              </a:p>
              <a:p>
                <a:pPr lvl="1"/>
                <a14:m>
                  <m:oMath xmlns:m="http://schemas.openxmlformats.org/officeDocument/2006/math">
                    <m:r>
                      <a:rPr lang="zh-CN" altLang="en-US" i="1" smtClean="0">
                        <a:solidFill>
                          <a:srgbClr val="0000FF"/>
                        </a:solidFill>
                        <a:latin typeface="Cambria Math" panose="02040503050406030204" pitchFamily="18" charset="0"/>
                      </a:rPr>
                      <m:t>𝛼</m:t>
                    </m:r>
                  </m:oMath>
                </a14:m>
                <a:r>
                  <a:rPr lang="en-US" altLang="zh-CN" dirty="0">
                    <a:solidFill>
                      <a:srgbClr val="0000FF"/>
                    </a:solidFill>
                  </a:rPr>
                  <a:t> </a:t>
                </a:r>
                <a:r>
                  <a:rPr lang="en-US" altLang="zh-CN" dirty="0"/>
                  <a:t>– exponent on part count in the global objective function</a:t>
                </a:r>
              </a:p>
              <a:p>
                <a:pPr lvl="1"/>
                <a14:m>
                  <m:oMath xmlns:m="http://schemas.openxmlformats.org/officeDocument/2006/math">
                    <m:r>
                      <a:rPr lang="zh-CN" altLang="en-US" i="1" smtClean="0">
                        <a:solidFill>
                          <a:srgbClr val="0000FF"/>
                        </a:solidFill>
                        <a:latin typeface="Cambria Math" panose="02040503050406030204" pitchFamily="18" charset="0"/>
                      </a:rPr>
                      <m:t>𝛽</m:t>
                    </m:r>
                  </m:oMath>
                </a14:m>
                <a:r>
                  <a:rPr lang="en-US" altLang="zh-CN" dirty="0"/>
                  <a:t> –  beam search width</a:t>
                </a:r>
              </a:p>
              <a:p>
                <a:pPr lvl="1"/>
                <a14:m>
                  <m:oMath xmlns:m="http://schemas.openxmlformats.org/officeDocument/2006/math">
                    <m:r>
                      <a:rPr lang="zh-CN" altLang="en-US" i="1" smtClean="0">
                        <a:solidFill>
                          <a:srgbClr val="0000FF"/>
                        </a:solidFill>
                        <a:latin typeface="Cambria Math" panose="02040503050406030204" pitchFamily="18" charset="0"/>
                      </a:rPr>
                      <m:t>𝜔</m:t>
                    </m:r>
                  </m:oMath>
                </a14:m>
                <a:r>
                  <a:rPr lang="en-US" altLang="zh-CN" dirty="0"/>
                  <a:t> – strip width to bound exploration of cuts at each iteration</a:t>
                </a:r>
              </a:p>
              <a:p>
                <a:pPr lvl="1"/>
                <a14:m>
                  <m:oMath xmlns:m="http://schemas.openxmlformats.org/officeDocument/2006/math">
                    <m:r>
                      <a:rPr lang="zh-CN" altLang="en-US" i="1" smtClean="0">
                        <a:solidFill>
                          <a:srgbClr val="0000FF"/>
                        </a:solidFill>
                        <a:latin typeface="Cambria Math" panose="02040503050406030204" pitchFamily="18" charset="0"/>
                      </a:rPr>
                      <m:t>𝜂</m:t>
                    </m:r>
                  </m:oMath>
                </a14:m>
                <a:r>
                  <a:rPr lang="en-US" altLang="zh-CN" dirty="0">
                    <a:solidFill>
                      <a:srgbClr val="0000FF"/>
                    </a:solidFill>
                  </a:rPr>
                  <a:t> </a:t>
                </a:r>
                <a:r>
                  <a:rPr lang="en-US" altLang="zh-CN" dirty="0"/>
                  <a:t> – penalty weight on vertical gap in the priority score</a:t>
                </a:r>
              </a:p>
              <a:p>
                <a:pPr lvl="1"/>
                <a14:m>
                  <m:oMath xmlns:m="http://schemas.openxmlformats.org/officeDocument/2006/math">
                    <m:r>
                      <a:rPr lang="zh-CN" altLang="en-US" i="1" smtClean="0">
                        <a:solidFill>
                          <a:srgbClr val="0000FF"/>
                        </a:solidFill>
                        <a:latin typeface="Cambria Math" panose="02040503050406030204" pitchFamily="18" charset="0"/>
                      </a:rPr>
                      <m:t>𝜆</m:t>
                    </m:r>
                  </m:oMath>
                </a14:m>
                <a:r>
                  <a:rPr lang="zh-CN" altLang="en-US" dirty="0"/>
                  <a:t>  </a:t>
                </a:r>
                <a:r>
                  <a:rPr lang="en-US" altLang="zh-CN" dirty="0"/>
                  <a:t>– weight placed on height minimization during local refinement</a:t>
                </a:r>
                <a:endParaRPr lang="zh-CN" altLang="en-US" dirty="0"/>
              </a:p>
              <a:p>
                <a:r>
                  <a:rPr lang="en-US" altLang="zh-CN" dirty="0"/>
                  <a:t>Users can tune these parameters to get different results</a:t>
                </a:r>
              </a:p>
              <a:p>
                <a:endParaRPr lang="en-US" altLang="zh-CN"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zh-CN" altLang="en-US">
                    <a:noFill/>
                  </a:rPr>
                  <a:t> </a:t>
                </a:r>
              </a:p>
            </p:txBody>
          </p:sp>
        </mc:Fallback>
      </mc:AlternateContent>
      <p:cxnSp>
        <p:nvCxnSpPr>
          <p:cNvPr id="5" name="直接连接符 4"/>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2" descr="https://colab.aut.ac.nz/wp-content/uploads/2015/04/SIGGRAPH-Asia-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85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From “Chopper” to “Dapper”</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200" y="1834761"/>
            <a:ext cx="10674246" cy="4351338"/>
          </a:xfrm>
        </p:spPr>
        <p:txBody>
          <a:bodyPr/>
          <a:lstStyle/>
          <a:p>
            <a:pPr>
              <a:spcAft>
                <a:spcPts val="1200"/>
              </a:spcAft>
            </a:pPr>
            <a:r>
              <a:rPr lang="en-US" altLang="zh-CN" dirty="0" err="1" smtClean="0"/>
              <a:t>Stackabilization</a:t>
            </a:r>
            <a:r>
              <a:rPr lang="en-US" altLang="zh-CN" dirty="0" smtClean="0"/>
              <a:t> (2012): how to optimize a shape to stack better?</a:t>
            </a:r>
            <a:endParaRPr lang="en-US" altLang="zh-CN" dirty="0" smtClean="0">
              <a:solidFill>
                <a:srgbClr val="0000FF"/>
              </a:solidFill>
            </a:endParaRPr>
          </a:p>
          <a:p>
            <a:pPr>
              <a:spcAft>
                <a:spcPts val="1200"/>
              </a:spcAft>
            </a:pPr>
            <a:r>
              <a:rPr lang="en-US" altLang="zh-CN" dirty="0" smtClean="0"/>
              <a:t>How about packing: more general than stacking</a:t>
            </a:r>
          </a:p>
          <a:p>
            <a:pPr>
              <a:spcAft>
                <a:spcPts val="1200"/>
              </a:spcAft>
            </a:pPr>
            <a:r>
              <a:rPr lang="en-CA" dirty="0" smtClean="0">
                <a:ea typeface="ＭＳ Ｐゴシック" pitchFamily="-111" charset="-128"/>
                <a:cs typeface="ＭＳ Ｐゴシック" pitchFamily="-111" charset="-128"/>
              </a:rPr>
              <a:t>“Chopper” (2012) for 3D printing</a:t>
            </a:r>
          </a:p>
          <a:p>
            <a:pPr lvl="1">
              <a:spcAft>
                <a:spcPts val="1200"/>
              </a:spcAft>
            </a:pPr>
            <a:r>
              <a:rPr lang="en-CA" dirty="0" smtClean="0">
                <a:solidFill>
                  <a:srgbClr val="0000FF"/>
                </a:solidFill>
              </a:rPr>
              <a:t>Decomposition </a:t>
            </a:r>
            <a:r>
              <a:rPr lang="en-CA" dirty="0" smtClean="0">
                <a:solidFill>
                  <a:srgbClr val="000000"/>
                </a:solidFill>
              </a:rPr>
              <a:t>to print large </a:t>
            </a:r>
            <a:r>
              <a:rPr lang="en-CA" dirty="0" smtClean="0"/>
              <a:t>objects: cannot fit in print volume</a:t>
            </a:r>
          </a:p>
          <a:p>
            <a:pPr>
              <a:spcAft>
                <a:spcPts val="1200"/>
              </a:spcAft>
            </a:pPr>
            <a:endParaRPr lang="en-US" altLang="zh-CN" dirty="0" smtClean="0">
              <a:solidFill>
                <a:srgbClr val="0000FF"/>
              </a:solidFill>
            </a:endParaRPr>
          </a:p>
          <a:p>
            <a:endParaRPr lang="en-US" altLang="zh-CN" dirty="0" smtClean="0"/>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srcRect/>
          <a:stretch>
            <a:fillRect/>
          </a:stretch>
        </p:blipFill>
        <p:spPr bwMode="auto">
          <a:xfrm>
            <a:off x="10077958" y="2232404"/>
            <a:ext cx="1648487" cy="1593206"/>
          </a:xfrm>
          <a:prstGeom prst="rect">
            <a:avLst/>
          </a:prstGeom>
          <a:noFill/>
          <a:ln w="9525">
            <a:noFill/>
            <a:miter lim="800000"/>
            <a:headEnd/>
            <a:tailEnd/>
          </a:ln>
        </p:spPr>
      </p:pic>
      <p:sp>
        <p:nvSpPr>
          <p:cNvPr id="12" name="TextBox 11"/>
          <p:cNvSpPr txBox="1">
            <a:spLocks noChangeArrowheads="1"/>
          </p:cNvSpPr>
          <p:nvPr/>
        </p:nvSpPr>
        <p:spPr bwMode="auto">
          <a:xfrm>
            <a:off x="1361392" y="6372742"/>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a:t>
            </a:r>
            <a:r>
              <a:rPr lang="en-US" sz="2000" dirty="0" err="1" smtClean="0"/>
              <a:t>Luo</a:t>
            </a:r>
            <a:r>
              <a:rPr lang="en-US" sz="2000" dirty="0" smtClean="0"/>
              <a:t> </a:t>
            </a:r>
            <a:r>
              <a:rPr lang="en-US" sz="2000" dirty="0"/>
              <a:t>et al. </a:t>
            </a:r>
            <a:r>
              <a:rPr lang="en-US" sz="2000" i="1" dirty="0" err="1" smtClean="0"/>
              <a:t>Siggraph</a:t>
            </a:r>
            <a:r>
              <a:rPr lang="en-US" sz="2000" i="1" dirty="0" smtClean="0"/>
              <a:t> Asia</a:t>
            </a:r>
            <a:r>
              <a:rPr lang="en-US" sz="2000" dirty="0" smtClean="0"/>
              <a:t> 2012]</a:t>
            </a:r>
            <a:endParaRPr lang="en-US" sz="2000" dirty="0"/>
          </a:p>
        </p:txBody>
      </p:sp>
      <p:pic>
        <p:nvPicPr>
          <p:cNvPr id="14" name="Picture 15"/>
          <p:cNvPicPr>
            <a:picLocks noChangeAspect="1"/>
          </p:cNvPicPr>
          <p:nvPr/>
        </p:nvPicPr>
        <p:blipFill>
          <a:blip r:embed="rId5"/>
          <a:srcRect/>
          <a:stretch>
            <a:fillRect/>
          </a:stretch>
        </p:blipFill>
        <p:spPr bwMode="auto">
          <a:xfrm>
            <a:off x="1971392" y="4358180"/>
            <a:ext cx="3748282" cy="2061866"/>
          </a:xfrm>
          <a:prstGeom prst="rect">
            <a:avLst/>
          </a:prstGeom>
          <a:noFill/>
          <a:ln w="9525">
            <a:noFill/>
            <a:miter lim="800000"/>
            <a:headEnd/>
            <a:tailEnd/>
          </a:ln>
        </p:spPr>
      </p:pic>
      <p:sp>
        <p:nvSpPr>
          <p:cNvPr id="15"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5</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From “Chopper” to “Dapper”</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200" y="1834761"/>
            <a:ext cx="10674246" cy="4351338"/>
          </a:xfrm>
        </p:spPr>
        <p:txBody>
          <a:bodyPr/>
          <a:lstStyle/>
          <a:p>
            <a:pPr>
              <a:spcAft>
                <a:spcPts val="1200"/>
              </a:spcAft>
            </a:pPr>
            <a:r>
              <a:rPr lang="en-US" altLang="zh-CN" dirty="0" err="1" smtClean="0"/>
              <a:t>Stackabilization</a:t>
            </a:r>
            <a:r>
              <a:rPr lang="en-US" altLang="zh-CN" dirty="0" smtClean="0"/>
              <a:t> (2012): how to optimize a shape to stack better?</a:t>
            </a:r>
            <a:endParaRPr lang="en-US" altLang="zh-CN" dirty="0" smtClean="0">
              <a:solidFill>
                <a:srgbClr val="0000FF"/>
              </a:solidFill>
            </a:endParaRPr>
          </a:p>
          <a:p>
            <a:pPr>
              <a:spcAft>
                <a:spcPts val="1200"/>
              </a:spcAft>
            </a:pPr>
            <a:r>
              <a:rPr lang="en-US" altLang="zh-CN" dirty="0" smtClean="0"/>
              <a:t>How about packing: more general than stacking</a:t>
            </a:r>
          </a:p>
          <a:p>
            <a:pPr>
              <a:spcAft>
                <a:spcPts val="1200"/>
              </a:spcAft>
            </a:pPr>
            <a:r>
              <a:rPr lang="en-CA" dirty="0" smtClean="0">
                <a:ea typeface="ＭＳ Ｐゴシック" pitchFamily="-111" charset="-128"/>
                <a:cs typeface="ＭＳ Ｐゴシック" pitchFamily="-111" charset="-128"/>
              </a:rPr>
              <a:t>“Chopper” (2012) for 3D printing</a:t>
            </a:r>
          </a:p>
          <a:p>
            <a:pPr lvl="1">
              <a:spcAft>
                <a:spcPts val="1200"/>
              </a:spcAft>
            </a:pPr>
            <a:r>
              <a:rPr lang="en-CA" dirty="0" smtClean="0">
                <a:solidFill>
                  <a:srgbClr val="0000FF"/>
                </a:solidFill>
              </a:rPr>
              <a:t>Decomposition </a:t>
            </a:r>
            <a:r>
              <a:rPr lang="en-CA" dirty="0" smtClean="0">
                <a:solidFill>
                  <a:srgbClr val="000000"/>
                </a:solidFill>
              </a:rPr>
              <a:t>to print large </a:t>
            </a:r>
            <a:r>
              <a:rPr lang="en-CA" dirty="0" smtClean="0"/>
              <a:t>objects: cannot fit in print volume</a:t>
            </a:r>
          </a:p>
          <a:p>
            <a:pPr>
              <a:spcAft>
                <a:spcPts val="1200"/>
              </a:spcAft>
            </a:pPr>
            <a:endParaRPr lang="en-US" altLang="zh-CN" dirty="0" smtClean="0">
              <a:solidFill>
                <a:srgbClr val="0000FF"/>
              </a:solidFill>
            </a:endParaRPr>
          </a:p>
          <a:p>
            <a:endParaRPr lang="en-US" altLang="zh-CN" dirty="0" smtClean="0"/>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srcRect/>
          <a:stretch>
            <a:fillRect/>
          </a:stretch>
        </p:blipFill>
        <p:spPr bwMode="auto">
          <a:xfrm>
            <a:off x="10077958" y="2232404"/>
            <a:ext cx="1648487" cy="1593206"/>
          </a:xfrm>
          <a:prstGeom prst="rect">
            <a:avLst/>
          </a:prstGeom>
          <a:noFill/>
          <a:ln w="9525">
            <a:noFill/>
            <a:miter lim="800000"/>
            <a:headEnd/>
            <a:tailEnd/>
          </a:ln>
        </p:spPr>
      </p:pic>
      <p:sp>
        <p:nvSpPr>
          <p:cNvPr id="12" name="TextBox 11"/>
          <p:cNvSpPr txBox="1">
            <a:spLocks noChangeArrowheads="1"/>
          </p:cNvSpPr>
          <p:nvPr/>
        </p:nvSpPr>
        <p:spPr bwMode="auto">
          <a:xfrm>
            <a:off x="1361392" y="6372742"/>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a:t>
            </a:r>
            <a:r>
              <a:rPr lang="en-US" sz="2000" dirty="0" err="1" smtClean="0"/>
              <a:t>Luo</a:t>
            </a:r>
            <a:r>
              <a:rPr lang="en-US" sz="2000" dirty="0" smtClean="0"/>
              <a:t> </a:t>
            </a:r>
            <a:r>
              <a:rPr lang="en-US" sz="2000" dirty="0"/>
              <a:t>et al. </a:t>
            </a:r>
            <a:r>
              <a:rPr lang="en-US" sz="2000" i="1" dirty="0" err="1" smtClean="0"/>
              <a:t>Siggraph</a:t>
            </a:r>
            <a:r>
              <a:rPr lang="en-US" sz="2000" i="1" dirty="0" smtClean="0"/>
              <a:t> Asia</a:t>
            </a:r>
            <a:r>
              <a:rPr lang="en-US" sz="2000" dirty="0" smtClean="0"/>
              <a:t> 2012]</a:t>
            </a:r>
            <a:endParaRPr lang="en-US" sz="2000" dirty="0"/>
          </a:p>
        </p:txBody>
      </p:sp>
      <p:pic>
        <p:nvPicPr>
          <p:cNvPr id="14" name="Picture 15"/>
          <p:cNvPicPr>
            <a:picLocks noChangeAspect="1"/>
          </p:cNvPicPr>
          <p:nvPr/>
        </p:nvPicPr>
        <p:blipFill>
          <a:blip r:embed="rId5"/>
          <a:srcRect/>
          <a:stretch>
            <a:fillRect/>
          </a:stretch>
        </p:blipFill>
        <p:spPr bwMode="auto">
          <a:xfrm>
            <a:off x="1971392" y="4358180"/>
            <a:ext cx="3748282" cy="2061866"/>
          </a:xfrm>
          <a:prstGeom prst="rect">
            <a:avLst/>
          </a:prstGeom>
          <a:noFill/>
          <a:ln w="9525">
            <a:noFill/>
            <a:miter lim="800000"/>
            <a:headEnd/>
            <a:tailEnd/>
          </a:ln>
        </p:spPr>
      </p:pic>
      <p:pic>
        <p:nvPicPr>
          <p:cNvPr id="17" name="图片 4"/>
          <p:cNvPicPr>
            <a:picLocks noChangeAspect="1"/>
          </p:cNvPicPr>
          <p:nvPr/>
        </p:nvPicPr>
        <p:blipFill rotWithShape="1">
          <a:blip r:embed="rId6"/>
          <a:srcRect t="22094" r="34799" b="58789"/>
          <a:stretch/>
        </p:blipFill>
        <p:spPr>
          <a:xfrm>
            <a:off x="6856707" y="4979332"/>
            <a:ext cx="4193678" cy="1472021"/>
          </a:xfrm>
          <a:prstGeom prst="rect">
            <a:avLst/>
          </a:prstGeom>
        </p:spPr>
      </p:pic>
      <p:sp>
        <p:nvSpPr>
          <p:cNvPr id="18" name="TextBox 17"/>
          <p:cNvSpPr txBox="1">
            <a:spLocks noChangeArrowheads="1"/>
          </p:cNvSpPr>
          <p:nvPr/>
        </p:nvSpPr>
        <p:spPr bwMode="auto">
          <a:xfrm>
            <a:off x="6511655" y="4515138"/>
            <a:ext cx="489443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t>Decompose And Pack = DAP = </a:t>
            </a:r>
            <a:r>
              <a:rPr lang="en-US" sz="2000" i="1" dirty="0" smtClean="0"/>
              <a:t>Dapper</a:t>
            </a:r>
            <a:r>
              <a:rPr lang="en-US" sz="2000" dirty="0" smtClean="0"/>
              <a:t> </a:t>
            </a:r>
            <a:endParaRPr lang="en-US" sz="2000" dirty="0"/>
          </a:p>
        </p:txBody>
      </p:sp>
      <p:sp>
        <p:nvSpPr>
          <p:cNvPr id="19" name="Text Box 4"/>
          <p:cNvSpPr txBox="1">
            <a:spLocks noChangeArrowheads="1"/>
          </p:cNvSpPr>
          <p:nvPr/>
        </p:nvSpPr>
        <p:spPr bwMode="auto">
          <a:xfrm>
            <a:off x="6301818" y="5881106"/>
            <a:ext cx="5486400" cy="461665"/>
          </a:xfrm>
          <a:prstGeom prst="rect">
            <a:avLst/>
          </a:prstGeom>
          <a:solidFill>
            <a:srgbClr val="FFFF99"/>
          </a:solidFill>
          <a:ln w="38100">
            <a:solidFill>
              <a:srgbClr val="333399"/>
            </a:solidFill>
            <a:miter lim="800000"/>
            <a:headEnd/>
            <a:tailEnd/>
          </a:ln>
        </p:spPr>
        <p:txBody>
          <a:bodyPr>
            <a:prstTxWarp prst="textNoShape">
              <a:avLst/>
            </a:prstTxWarp>
            <a:spAutoFit/>
          </a:bodyPr>
          <a:lstStyle/>
          <a:p>
            <a:pPr algn="ctr">
              <a:spcBef>
                <a:spcPct val="20000"/>
              </a:spcBef>
              <a:buClr>
                <a:schemeClr val="tx2"/>
              </a:buClr>
              <a:buSzPct val="70000"/>
              <a:buFont typeface="Wingdings" pitchFamily="-111" charset="2"/>
              <a:buNone/>
            </a:pPr>
            <a:r>
              <a:rPr lang="en-CA" sz="2400" dirty="0" smtClean="0"/>
              <a:t>Maximal utilization of limited print volume</a:t>
            </a:r>
            <a:endParaRPr lang="en-CA" sz="2400" dirty="0"/>
          </a:p>
        </p:txBody>
      </p:sp>
      <p:sp>
        <p:nvSpPr>
          <p:cNvPr id="15"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6</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DAP: a pretty hard problem</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199" y="1825625"/>
            <a:ext cx="11003173" cy="4351338"/>
          </a:xfrm>
        </p:spPr>
        <p:txBody>
          <a:bodyPr/>
          <a:lstStyle/>
          <a:p>
            <a:r>
              <a:rPr lang="en-US" altLang="zh-CN" dirty="0" smtClean="0"/>
              <a:t>Insist on </a:t>
            </a:r>
            <a:r>
              <a:rPr lang="en-US" altLang="zh-CN" i="1" dirty="0" smtClean="0"/>
              <a:t>not</a:t>
            </a:r>
            <a:r>
              <a:rPr lang="en-US" altLang="zh-CN" dirty="0" smtClean="0"/>
              <a:t> treating DAP as</a:t>
            </a:r>
          </a:p>
          <a:p>
            <a:pPr lvl="1"/>
            <a:r>
              <a:rPr lang="en-US" altLang="zh-CN" dirty="0" smtClean="0"/>
              <a:t>D only, e.g., based on some </a:t>
            </a:r>
            <a:r>
              <a:rPr lang="en-US" altLang="zh-CN" dirty="0" smtClean="0">
                <a:solidFill>
                  <a:srgbClr val="0000FF"/>
                </a:solidFill>
              </a:rPr>
              <a:t>pre-determined part property </a:t>
            </a:r>
            <a:r>
              <a:rPr lang="en-US" altLang="zh-CN" dirty="0" smtClean="0"/>
              <a:t>such as convexity</a:t>
            </a:r>
          </a:p>
          <a:p>
            <a:pPr lvl="1"/>
            <a:r>
              <a:rPr lang="en-US" altLang="zh-CN" dirty="0" smtClean="0"/>
              <a:t>D and THEN P = decompose in some nice way and THEN pack</a:t>
            </a:r>
          </a:p>
          <a:p>
            <a:r>
              <a:rPr lang="en-US" altLang="zh-CN" dirty="0" smtClean="0"/>
              <a:t>D and P must be </a:t>
            </a:r>
            <a:r>
              <a:rPr lang="en-US" altLang="zh-CN" dirty="0" smtClean="0">
                <a:solidFill>
                  <a:srgbClr val="0000FF"/>
                </a:solidFill>
              </a:rPr>
              <a:t>strongly coupled</a:t>
            </a:r>
          </a:p>
          <a:p>
            <a:pPr>
              <a:buNone/>
            </a:pPr>
            <a:endParaRPr lang="en-US" altLang="zh-CN" dirty="0" smtClean="0"/>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7</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DAP: a pretty hard problem</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199" y="1825625"/>
            <a:ext cx="11003173" cy="4351338"/>
          </a:xfrm>
        </p:spPr>
        <p:txBody>
          <a:bodyPr/>
          <a:lstStyle/>
          <a:p>
            <a:r>
              <a:rPr lang="en-US" altLang="zh-CN" dirty="0" smtClean="0">
                <a:solidFill>
                  <a:schemeClr val="bg2"/>
                </a:solidFill>
              </a:rPr>
              <a:t>Insist on </a:t>
            </a:r>
            <a:r>
              <a:rPr lang="en-US" altLang="zh-CN" i="1" dirty="0" smtClean="0">
                <a:solidFill>
                  <a:schemeClr val="bg2"/>
                </a:solidFill>
              </a:rPr>
              <a:t>not</a:t>
            </a:r>
            <a:r>
              <a:rPr lang="en-US" altLang="zh-CN" dirty="0" smtClean="0">
                <a:solidFill>
                  <a:schemeClr val="bg2"/>
                </a:solidFill>
              </a:rPr>
              <a:t> treating DAP as</a:t>
            </a:r>
          </a:p>
          <a:p>
            <a:pPr lvl="1"/>
            <a:r>
              <a:rPr lang="en-US" altLang="zh-CN" dirty="0" smtClean="0">
                <a:solidFill>
                  <a:schemeClr val="bg2"/>
                </a:solidFill>
              </a:rPr>
              <a:t>D only, e.g., based on a pre-determined part property such as convexity</a:t>
            </a:r>
          </a:p>
          <a:p>
            <a:pPr lvl="1"/>
            <a:r>
              <a:rPr lang="en-US" altLang="zh-CN" dirty="0" smtClean="0">
                <a:solidFill>
                  <a:schemeClr val="bg2"/>
                </a:solidFill>
              </a:rPr>
              <a:t>D and THEN P = decompose in some nice way and THEN pack</a:t>
            </a:r>
          </a:p>
          <a:p>
            <a:r>
              <a:rPr lang="en-US" altLang="zh-CN" dirty="0" smtClean="0">
                <a:solidFill>
                  <a:schemeClr val="bg2"/>
                </a:solidFill>
              </a:rPr>
              <a:t>D and P must be strongly coupled</a:t>
            </a:r>
          </a:p>
          <a:p>
            <a:endParaRPr lang="en-US" altLang="zh-CN" dirty="0" smtClean="0"/>
          </a:p>
          <a:p>
            <a:r>
              <a:rPr lang="en-US" altLang="zh-CN" dirty="0" err="1" smtClean="0"/>
              <a:t>Packability</a:t>
            </a:r>
            <a:r>
              <a:rPr lang="en-US" altLang="zh-CN" dirty="0" smtClean="0"/>
              <a:t>: not a property possessed by a part alone</a:t>
            </a:r>
          </a:p>
          <a:p>
            <a:pPr lvl="1"/>
            <a:r>
              <a:rPr lang="en-US" altLang="zh-CN" dirty="0" smtClean="0"/>
              <a:t>No pre-determined part property to drive the D </a:t>
            </a:r>
          </a:p>
          <a:p>
            <a:pPr lvl="1"/>
            <a:r>
              <a:rPr lang="en-US" altLang="zh-CN" dirty="0" smtClean="0"/>
              <a:t>You can only know after you pack</a:t>
            </a:r>
          </a:p>
          <a:p>
            <a:r>
              <a:rPr lang="en-US" altLang="zh-CN" dirty="0" smtClean="0"/>
              <a:t>Most instances of D and P are NP-hard</a:t>
            </a:r>
          </a:p>
          <a:p>
            <a:endParaRPr lang="zh-CN" altLang="en-US" dirty="0"/>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8</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n w="0"/>
                <a:effectLst>
                  <a:outerShdw blurRad="38100" dist="19050" dir="2700000" algn="tl" rotWithShape="0">
                    <a:schemeClr val="dk1">
                      <a:alpha val="40000"/>
                    </a:schemeClr>
                  </a:outerShdw>
                </a:effectLst>
              </a:rPr>
              <a:t>An “easier” problem?</a:t>
            </a:r>
            <a:endParaRPr lang="zh-CN" altLang="en-US" dirty="0">
              <a:ln w="0"/>
              <a:effectLst>
                <a:outerShdw blurRad="38100" dist="19050" dir="2700000" algn="tl" rotWithShape="0">
                  <a:schemeClr val="dk1">
                    <a:alpha val="40000"/>
                  </a:schemeClr>
                </a:outerShdw>
              </a:effectLst>
            </a:endParaRPr>
          </a:p>
        </p:txBody>
      </p:sp>
      <p:sp>
        <p:nvSpPr>
          <p:cNvPr id="3" name="内容占位符 2"/>
          <p:cNvSpPr>
            <a:spLocks noGrp="1"/>
          </p:cNvSpPr>
          <p:nvPr>
            <p:ph idx="1"/>
          </p:nvPr>
        </p:nvSpPr>
        <p:spPr>
          <a:xfrm>
            <a:off x="838199" y="1825625"/>
            <a:ext cx="11003173" cy="4351338"/>
          </a:xfrm>
        </p:spPr>
        <p:txBody>
          <a:bodyPr/>
          <a:lstStyle/>
          <a:p>
            <a:pPr>
              <a:spcAft>
                <a:spcPts val="1200"/>
              </a:spcAft>
            </a:pPr>
            <a:r>
              <a:rPr lang="en-US" altLang="zh-CN" dirty="0" smtClean="0"/>
              <a:t>Let us </a:t>
            </a:r>
            <a:r>
              <a:rPr lang="en-US" altLang="zh-CN" dirty="0" smtClean="0">
                <a:solidFill>
                  <a:srgbClr val="0000FF"/>
                </a:solidFill>
              </a:rPr>
              <a:t>only decompose, no packing</a:t>
            </a:r>
          </a:p>
          <a:p>
            <a:pPr>
              <a:spcAft>
                <a:spcPts val="1200"/>
              </a:spcAft>
            </a:pPr>
            <a:r>
              <a:rPr lang="en-US" altLang="zh-CN" dirty="0" smtClean="0"/>
              <a:t>But beyond just decompose-to-fit (into limited print volume)</a:t>
            </a:r>
          </a:p>
          <a:p>
            <a:pPr>
              <a:spcAft>
                <a:spcPts val="1200"/>
              </a:spcAft>
            </a:pPr>
            <a:r>
              <a:rPr lang="en-US" altLang="zh-CN" dirty="0" smtClean="0"/>
              <a:t>Decompose so </a:t>
            </a:r>
            <a:r>
              <a:rPr lang="en-US" altLang="zh-CN" dirty="0" smtClean="0">
                <a:solidFill>
                  <a:srgbClr val="0000FF"/>
                </a:solidFill>
              </a:rPr>
              <a:t>each part is best for 3D printing</a:t>
            </a:r>
          </a:p>
          <a:p>
            <a:pPr>
              <a:spcAft>
                <a:spcPts val="1200"/>
              </a:spcAft>
            </a:pPr>
            <a:r>
              <a:rPr lang="en-US" altLang="zh-CN" dirty="0" smtClean="0"/>
              <a:t>So what geometric (part) property is most printing-friendly?</a:t>
            </a:r>
          </a:p>
        </p:txBody>
      </p:sp>
      <p:cxnSp>
        <p:nvCxnSpPr>
          <p:cNvPr id="13" name="直接连接符 12"/>
          <p:cNvCxnSpPr/>
          <p:nvPr/>
        </p:nvCxnSpPr>
        <p:spPr>
          <a:xfrm>
            <a:off x="933450" y="1343025"/>
            <a:ext cx="1042035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2" descr="https://colab.aut.ac.nz/wp-content/uploads/2015/04/SIGGRAPH-Asia-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26" y="-21001"/>
            <a:ext cx="1258845" cy="138119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0"/>
          </p:nvPr>
        </p:nvSpPr>
        <p:spPr>
          <a:xfrm>
            <a:off x="9298934" y="6347214"/>
            <a:ext cx="2743200" cy="365125"/>
          </a:xfrm>
          <a:noFill/>
        </p:spPr>
        <p:txBody>
          <a:bodyPr/>
          <a:lstStyle/>
          <a:p>
            <a:pPr algn="r"/>
            <a:fld id="{188DE875-357E-2B45-8017-9D41012A09BB}" type="slidenum">
              <a:rPr lang="en-US" smtClean="0">
                <a:latin typeface="Arial" pitchFamily="-111" charset="0"/>
              </a:rPr>
              <a:pPr algn="r"/>
              <a:t>9</a:t>
            </a:fld>
            <a:endParaRPr lang="en-US" dirty="0" smtClean="0">
              <a:latin typeface="Arial" pitchFamily="-111" charset="0"/>
            </a:endParaRPr>
          </a:p>
        </p:txBody>
      </p:sp>
    </p:spTree>
    <p:extLst>
      <p:ext uri="{BB962C8B-B14F-4D97-AF65-F5344CB8AC3E}">
        <p14:creationId xmlns:p14="http://schemas.microsoft.com/office/powerpoint/2010/main" val="34144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6088</TotalTime>
  <Words>3642</Words>
  <Application>Microsoft Office PowerPoint</Application>
  <PresentationFormat>宽屏</PresentationFormat>
  <Paragraphs>516</Paragraphs>
  <Slides>48</Slides>
  <Notes>46</Notes>
  <HiddenSlides>0</HiddenSlides>
  <MMClips>4</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48</vt:i4>
      </vt:variant>
    </vt:vector>
  </HeadingPairs>
  <TitlesOfParts>
    <vt:vector size="56" baseType="lpstr">
      <vt:lpstr>ＭＳ Ｐゴシック</vt:lpstr>
      <vt:lpstr>宋体</vt:lpstr>
      <vt:lpstr>Arial</vt:lpstr>
      <vt:lpstr>Calibri</vt:lpstr>
      <vt:lpstr>Calibri Light</vt:lpstr>
      <vt:lpstr>Cambria Math</vt:lpstr>
      <vt:lpstr>Wingdings</vt:lpstr>
      <vt:lpstr>Office 主题</vt:lpstr>
      <vt:lpstr>Dapper: Decompose-and-Pack for 3D Printing</vt:lpstr>
      <vt:lpstr>Shape “compaction”</vt:lpstr>
      <vt:lpstr>Shape “compaction”</vt:lpstr>
      <vt:lpstr>From “Chopper” to “Dapper”</vt:lpstr>
      <vt:lpstr>From “Chopper” to “Dapper”</vt:lpstr>
      <vt:lpstr>From “Chopper” to “Dapper”</vt:lpstr>
      <vt:lpstr>DAP: a pretty hard problem</vt:lpstr>
      <vt:lpstr>DAP: a pretty hard problem</vt:lpstr>
      <vt:lpstr>An “easier” problem?</vt:lpstr>
      <vt:lpstr>PowerPoint 演示文稿</vt:lpstr>
      <vt:lpstr>Pyramidal decomposition</vt:lpstr>
      <vt:lpstr>PowerPoint 演示文稿</vt:lpstr>
      <vt:lpstr>Back to DAP in 2015</vt:lpstr>
      <vt:lpstr>Back to DAP in 2015</vt:lpstr>
      <vt:lpstr>Challenges remain</vt:lpstr>
      <vt:lpstr>Pyramidal primitives for DAP?</vt:lpstr>
      <vt:lpstr>Pyramidal primitives for DAP?</vt:lpstr>
      <vt:lpstr>Pyramidal primitives for DAP?</vt:lpstr>
      <vt:lpstr>Reduce space for global search</vt:lpstr>
      <vt:lpstr>Algorithm Overview</vt:lpstr>
      <vt:lpstr>Algorithm Overview</vt:lpstr>
      <vt:lpstr>Pyramidal Polycubes Generation</vt:lpstr>
      <vt:lpstr>Algorithm Overview</vt:lpstr>
      <vt:lpstr>Powder-based Printers</vt:lpstr>
      <vt:lpstr>Global DAP Optimization</vt:lpstr>
      <vt:lpstr>Global DAP Optimization – Solution</vt:lpstr>
      <vt:lpstr>Global DAP Optimization – Move</vt:lpstr>
      <vt:lpstr>Global DAP Optimization – Priority Score</vt:lpstr>
      <vt:lpstr>Global DAP Optimization – Search Tree</vt:lpstr>
      <vt:lpstr>Demonstration of the Search</vt:lpstr>
      <vt:lpstr>Changes for FDM-based Printers</vt:lpstr>
      <vt:lpstr>Adjustment for FDM-based Printers</vt:lpstr>
      <vt:lpstr>Adjustment for FDM-based Printers</vt:lpstr>
      <vt:lpstr>Fabrication Criteria</vt:lpstr>
      <vt:lpstr>Algorithm Overview</vt:lpstr>
      <vt:lpstr>Local Refinement</vt:lpstr>
      <vt:lpstr>Local Refinement</vt:lpstr>
      <vt:lpstr>Results</vt:lpstr>
      <vt:lpstr>Results for Powder-based Fabrication</vt:lpstr>
      <vt:lpstr>Results for Powder-based Fabrication</vt:lpstr>
      <vt:lpstr>Results for Powder-based Fabrication</vt:lpstr>
      <vt:lpstr>Results for Powder-based Fabrication</vt:lpstr>
      <vt:lpstr>FDM Printing</vt:lpstr>
      <vt:lpstr>Comparison</vt:lpstr>
      <vt:lpstr>Conclusions</vt:lpstr>
      <vt:lpstr>Limitations</vt:lpstr>
      <vt:lpstr>PowerPoint 演示文稿</vt:lpstr>
      <vt:lpstr>Results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Dapper: Decompose-and-Pack for 3D Printing</dc:title>
  <dc:creator>Chen</dc:creator>
  <cp:lastModifiedBy>Chen</cp:lastModifiedBy>
  <cp:revision>1099</cp:revision>
  <dcterms:created xsi:type="dcterms:W3CDTF">2015-10-30T05:22:28Z</dcterms:created>
  <dcterms:modified xsi:type="dcterms:W3CDTF">2015-10-31T05:35:07Z</dcterms:modified>
</cp:coreProperties>
</file>