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313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312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5" autoAdjust="0"/>
    <p:restoredTop sz="85076" autoAdjust="0"/>
  </p:normalViewPr>
  <p:slideViewPr>
    <p:cSldViewPr>
      <p:cViewPr varScale="1">
        <p:scale>
          <a:sx n="96" d="100"/>
          <a:sy n="96" d="100"/>
        </p:scale>
        <p:origin x="-20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464A6-C558-4A4B-A59B-7D047DE0A823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E41FD-F83D-4A61-8BD3-053B3EDF8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1391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53AA5-2F32-4A1E-BEAC-7C1E386D3170}" type="datetimeFigureOut">
              <a:rPr lang="zh-CN" altLang="en-US" smtClean="0"/>
              <a:pPr/>
              <a:t>2012/11/27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204E3-71DD-4429-96BE-87EBC40461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 you for the introduction.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DC9A1-696A-4BAA-B0E7-A91692B21F29}" type="slidenum">
              <a:rPr lang="en-CA" smtClean="0"/>
              <a:pPr/>
              <a:t>1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988482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Another flavor is the </a:t>
            </a:r>
            <a:r>
              <a:rPr lang="en-US" altLang="zh-CN" dirty="0" smtClean="0">
                <a:ea typeface="宋体" charset="-122"/>
              </a:rPr>
              <a:t>Unsupervised Co-Segmentation, which does</a:t>
            </a:r>
            <a:r>
              <a:rPr lang="en-US" altLang="zh-CN" baseline="0" dirty="0" smtClean="0">
                <a:ea typeface="宋体" charset="-122"/>
              </a:rPr>
              <a:t> not require the training data.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>
              <a:ea typeface="宋体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This work also starts with a set of shapes and computes a consistent segmentation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>
              <a:ea typeface="宋体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>
                <a:ea typeface="宋体" charset="-122"/>
              </a:rPr>
              <a:t>It includes two different method. The first one is the geometry-based, which compute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>
                <a:ea typeface="宋体" charset="-122"/>
              </a:rPr>
              <a:t>the correspondence between part based on the rigid alignment. Since this method highly depends on the geometry, it can only handle the set of shapes with small variations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To handle</a:t>
            </a:r>
            <a:r>
              <a:rPr lang="en-US" altLang="zh-CN" baseline="0" dirty="0" smtClean="0"/>
              <a:t> the sets with </a:t>
            </a:r>
            <a:r>
              <a:rPr lang="en-US" altLang="zh-CN" dirty="0" smtClean="0"/>
              <a:t>rich shape variability, people proposed the descriptor based unsupervised co-segmentation,</a:t>
            </a:r>
            <a:r>
              <a:rPr lang="en-US" altLang="zh-CN" baseline="0" dirty="0" smtClean="0"/>
              <a:t> where the co-segmentation is carried out in a descriptor space.  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However,</a:t>
            </a:r>
            <a:r>
              <a:rPr lang="en-US" altLang="zh-CN" baseline="0" dirty="0" smtClean="0"/>
              <a:t> the result of this method highly depends on the quality of the data set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</a:t>
            </a:r>
            <a:endParaRPr lang="he-IL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work is motivated by the strength of semi-supervised learning, which performs learning from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labeld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data and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unalbled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data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supervised methods, a classifier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learned from labeled data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used to label unknown data. Often, 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in general, it is expensive to create an effective training set.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 the training set is rather small</a:t>
            </a:r>
            <a:r>
              <a:rPr lang="en-US" altLang="zh-CN" sz="12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supervised</a:t>
            </a:r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methods typically yield poor results.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Unsupervised methods,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other hand, discover the latent structure of unlabeled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and analyze it by means of clustering.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Semi-supervised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learning (SSL) methods can be seen as a hybrid between the above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two schemes, where the classification and analysis are performed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 both on the labeled data and the structure of the unlabeled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data. In semi-supervised methods, minimal user input can lead to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more meaningful classification of unknown data,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our case, semi-supervised learning</a:t>
            </a:r>
            <a:r>
              <a:rPr lang="en-US" altLang="zh-CN" baseline="0" dirty="0" smtClean="0"/>
              <a:t> is achieved by constrained clustering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we started</a:t>
            </a:r>
            <a:r>
              <a:rPr lang="en-US" altLang="zh-CN" baseline="0" dirty="0" smtClean="0"/>
              <a:t> from the unsupervised clustering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the user input is</a:t>
            </a:r>
            <a:r>
              <a:rPr lang="en-US" altLang="zh-CN" baseline="0" dirty="0" smtClean="0"/>
              <a:t> not the labeled data, which is represented as the constraints.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Like here, the user said these two points have the same label, he gives a must –link and cannot link for these points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Let’s</a:t>
            </a:r>
            <a:r>
              <a:rPr lang="en-US" altLang="zh-CN" baseline="0" dirty="0" smtClean="0"/>
              <a:t> back to the shape co-segmentation.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 clustering is performed in the descriptor space, while the user constraints is added into the shape space.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Since each super-face in the shape corresponds to a point in the descriptor space, the user’s constraints can be applied to the descriptor space </a:t>
            </a:r>
            <a:r>
              <a:rPr lang="en-US" altLang="zh-CN" baseline="0" smtClean="0"/>
              <a:t>clustering.</a:t>
            </a: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Let’s</a:t>
            </a:r>
            <a:r>
              <a:rPr lang="en-US" altLang="zh-CN" baseline="0" dirty="0" smtClean="0"/>
              <a:t> back to the shape co-segmentation.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 clustering is performed in the descriptor space, while the user constraints is added into the shape space.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Since each super-face in the shape corresponds to a point in the descriptor space, the user’s constraints can be applied to the descriptor space </a:t>
            </a:r>
            <a:r>
              <a:rPr lang="en-US" altLang="zh-CN" baseline="0" smtClean="0"/>
              <a:t>clustering.</a:t>
            </a: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Using </a:t>
            </a:r>
            <a:r>
              <a:rPr lang="en-US" altLang="zh-CN" i="1" dirty="0" smtClean="0"/>
              <a:t>minimal</a:t>
            </a:r>
            <a:r>
              <a:rPr lang="en-US" altLang="zh-CN" dirty="0" smtClean="0"/>
              <a:t> user input (constraints) to label the semantic parts of an entire set of shapes  without an initial training set.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</a:t>
            </a:r>
            <a:r>
              <a:rPr lang="en-US" altLang="zh-CN" baseline="0" dirty="0" smtClean="0"/>
              <a:t> recent trend in computer graphics is the interest in high-level shape analysis, where shapes are analyzed at a semantic level.</a:t>
            </a:r>
            <a:endParaRPr lang="en-CA" altLang="zh-CN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There are many primitive tasks in shape analysis. In this presentation, I will focus on shape segmentation and correspondence because of their fundamental importance.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Let me introduce</a:t>
            </a:r>
            <a:r>
              <a:rPr lang="en-US" altLang="zh-CN" baseline="0" dirty="0" smtClean="0"/>
              <a:t> our approach in detail</a:t>
            </a:r>
          </a:p>
          <a:p>
            <a:r>
              <a:rPr lang="en-US" altLang="zh-CN" baseline="0" dirty="0" smtClean="0"/>
              <a:t>It consists three main parts: initial-co-segmentation, constrained clustering and active learning. </a:t>
            </a:r>
            <a:br>
              <a:rPr lang="en-US" altLang="zh-CN" baseline="0" dirty="0" smtClean="0"/>
            </a:br>
            <a:r>
              <a:rPr lang="en-US" altLang="zh-CN" baseline="0" dirty="0" smtClean="0"/>
              <a:t>The initial co-</a:t>
            </a:r>
            <a:r>
              <a:rPr lang="en-US" altLang="zh-CN" baseline="0" dirty="0" err="1" smtClean="0"/>
              <a:t>semgenation</a:t>
            </a:r>
            <a:r>
              <a:rPr lang="en-US" altLang="zh-CN" baseline="0" dirty="0" smtClean="0"/>
              <a:t> provides the input the constrained clustering, and </a:t>
            </a:r>
          </a:p>
          <a:p>
            <a:r>
              <a:rPr lang="en-US" altLang="zh-CN" baseline="0" dirty="0" smtClean="0"/>
              <a:t>Constrained clustering, refine the clustering results with the user input</a:t>
            </a:r>
          </a:p>
          <a:p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Active learning </a:t>
            </a:r>
            <a:r>
              <a:rPr lang="en-US" altLang="zh-CN" i="1" dirty="0" smtClean="0"/>
              <a:t>Automatically</a:t>
            </a:r>
            <a:r>
              <a:rPr lang="en-US" altLang="zh-CN" dirty="0" smtClean="0"/>
              <a:t> suggest the user which constraints will have the </a:t>
            </a:r>
            <a:r>
              <a:rPr lang="en-US" altLang="zh-CN" i="1" dirty="0" smtClean="0"/>
              <a:t>best</a:t>
            </a:r>
            <a:r>
              <a:rPr lang="en-US" altLang="zh-CN" dirty="0" smtClean="0"/>
              <a:t> expected effects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With several</a:t>
            </a:r>
            <a:r>
              <a:rPr lang="en-US" altLang="zh-CN" baseline="0" dirty="0" smtClean="0"/>
              <a:t> iterations, we can 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achieve a close to error-free co-segmentation.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Before</a:t>
            </a:r>
            <a:r>
              <a:rPr lang="en-US" altLang="zh-CN" baseline="0" dirty="0" smtClean="0"/>
              <a:t> starting the initial co-segmentation, we first over-segment each shape </a:t>
            </a:r>
            <a:endParaRPr lang="en-US" altLang="zh-CN" dirty="0" smtClean="0"/>
          </a:p>
          <a:p>
            <a:r>
              <a:rPr lang="en-US" altLang="zh-CN" dirty="0" smtClean="0"/>
              <a:t>into many super-faces with k-means clustering</a:t>
            </a:r>
          </a:p>
          <a:p>
            <a:endParaRPr lang="en-US" altLang="zh-CN" sz="1000" dirty="0" smtClean="0"/>
          </a:p>
          <a:p>
            <a:r>
              <a:rPr lang="en-US" altLang="zh-CN" sz="1000" dirty="0" smtClean="0"/>
              <a:t>Then, we</a:t>
            </a:r>
            <a:r>
              <a:rPr lang="en-US" altLang="zh-CN" sz="1000" baseline="0" dirty="0" smtClean="0"/>
              <a:t> project </a:t>
            </a:r>
            <a:r>
              <a:rPr lang="en-US" altLang="zh-CN" dirty="0" smtClean="0"/>
              <a:t>super-face into a point the descriptors space using the descriptor such as geodesic</a:t>
            </a:r>
            <a:r>
              <a:rPr lang="en-US" altLang="zh-CN" baseline="0" dirty="0" smtClean="0"/>
              <a:t> distance, shape diameter function, normal histogram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 smtClean="0"/>
              <a:t>Then, we use the diffusion map</a:t>
            </a:r>
            <a:r>
              <a:rPr lang="en-US" altLang="zh-CN" sz="1200" baseline="0" dirty="0" smtClean="0"/>
              <a:t> to cluster </a:t>
            </a:r>
            <a:r>
              <a:rPr lang="en-US" altLang="zh-CN" sz="1200" dirty="0" smtClean="0"/>
              <a:t>the super-faces. More detail about the diffusion map please</a:t>
            </a:r>
            <a:r>
              <a:rPr lang="en-US" altLang="zh-CN" sz="1200" baseline="0" dirty="0" smtClean="0"/>
              <a:t> refer to the paper</a:t>
            </a:r>
            <a:r>
              <a:rPr lang="en-US" altLang="zh-CN" sz="1200" dirty="0" smtClean="0"/>
              <a:t>  [</a:t>
            </a:r>
            <a:r>
              <a:rPr lang="en-US" altLang="zh-CN" sz="1200" dirty="0" err="1" smtClean="0"/>
              <a:t>Sidi</a:t>
            </a:r>
            <a:r>
              <a:rPr lang="en-US" altLang="zh-CN" sz="1200" dirty="0" smtClean="0"/>
              <a:t> et al. 2011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Let me introduce</a:t>
            </a:r>
            <a:r>
              <a:rPr lang="en-US" altLang="zh-CN" baseline="0" dirty="0" smtClean="0"/>
              <a:t> our approach in detail</a:t>
            </a:r>
          </a:p>
          <a:p>
            <a:r>
              <a:rPr lang="en-US" altLang="zh-CN" baseline="0" dirty="0" smtClean="0"/>
              <a:t>It consists three main parts: initial-co-segmentation, constrained clustering and active learning. </a:t>
            </a:r>
            <a:br>
              <a:rPr lang="en-US" altLang="zh-CN" baseline="0" dirty="0" smtClean="0"/>
            </a:br>
            <a:r>
              <a:rPr lang="en-US" altLang="zh-CN" baseline="0" dirty="0" smtClean="0"/>
              <a:t>The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As we know, the goal</a:t>
            </a:r>
            <a:r>
              <a:rPr lang="en-US" altLang="zh-CN" baseline="0" dirty="0" smtClean="0"/>
              <a:t> of c</a:t>
            </a:r>
            <a:r>
              <a:rPr lang="en-US" altLang="zh-CN" dirty="0" smtClean="0"/>
              <a:t>lustering is to 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Divide all the points in the feature space into separate clusters</a:t>
            </a:r>
            <a:endParaRPr lang="he-IL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However, it s a hard problem. Even for this simple set of points, we ca</a:t>
            </a:r>
            <a:r>
              <a:rPr lang="en-US" altLang="zh-CN" baseline="0" dirty="0" smtClean="0"/>
              <a:t>n see </a:t>
            </a:r>
            <a:r>
              <a:rPr lang="en-US" altLang="zh-CN" dirty="0" smtClean="0"/>
              <a:t>there are at least</a:t>
            </a:r>
            <a:r>
              <a:rPr lang="en-US" altLang="zh-CN" baseline="0" dirty="0" smtClean="0"/>
              <a:t> three kinds of cluster structures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This is a clustering result</a:t>
            </a:r>
            <a:r>
              <a:rPr lang="en-US" altLang="zh-CN" baseline="0" dirty="0" smtClean="0"/>
              <a:t> generated by k-means algorithm</a:t>
            </a:r>
          </a:p>
          <a:p>
            <a:r>
              <a:rPr lang="en-US" altLang="zh-CN" baseline="0" dirty="0" smtClean="0"/>
              <a:t>The points marked with </a:t>
            </a:r>
            <a:r>
              <a:rPr lang="en-US" altLang="zh-CN" baseline="0" dirty="0" err="1" smtClean="0"/>
              <a:t>cirles</a:t>
            </a:r>
            <a:r>
              <a:rPr lang="en-US" altLang="zh-CN" baseline="0" dirty="0" smtClean="0"/>
              <a:t> is the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Usually, the user</a:t>
            </a:r>
            <a:r>
              <a:rPr lang="en-US" altLang="zh-CN" sz="1200" baseline="0" dirty="0" smtClean="0"/>
              <a:t> has some idea about what’s wrong with the clustering result. For example, these points should have the same </a:t>
            </a:r>
            <a:r>
              <a:rPr lang="en-US" altLang="zh-CN" sz="1200" baseline="0" dirty="0" err="1" smtClean="0"/>
              <a:t>labes</a:t>
            </a:r>
            <a:r>
              <a:rPr lang="en-US" altLang="zh-CN" sz="1200" baseline="0" dirty="0" smtClean="0"/>
              <a:t>, and these two points should have different labels.</a:t>
            </a:r>
            <a:endParaRPr lang="he-IL" altLang="zh-CN" sz="1200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With</a:t>
            </a:r>
            <a:r>
              <a:rPr lang="en-US" altLang="zh-CN" baseline="0" dirty="0" smtClean="0"/>
              <a:t> these inputs, the constrained clustering refine the clusters and correct most </a:t>
            </a:r>
            <a:endParaRPr lang="en-US" altLang="zh-CN" dirty="0" smtClean="0"/>
          </a:p>
          <a:p>
            <a:r>
              <a:rPr lang="en-US" altLang="zh-CN" dirty="0" smtClean="0"/>
              <a:t>With these four constraints</a:t>
            </a:r>
            <a:r>
              <a:rPr lang="en-US" altLang="zh-CN" baseline="0" dirty="0" smtClean="0"/>
              <a:t>, most of mistakes are corrected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perform the clustering, we first use the spring system to re-embed the super-faces into a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space that satisfy the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Constraints and then, we can apply any clustering algorithm on this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space to obtain the final grouping of super-faces. In our case, we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the K-means algorithm with the number of clusters provided by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user. The details of our spring system follow next.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 Spring System is represented as a sparse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graph, where</a:t>
            </a:r>
          </a:p>
          <a:p>
            <a:r>
              <a:rPr lang="en-US" altLang="zh-CN" dirty="0" smtClean="0"/>
              <a:t>There are four kinds of springs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Neighboring spring(using KNN),</a:t>
            </a:r>
            <a:r>
              <a:rPr lang="en-US" altLang="zh-CN" baseline="0" dirty="0" smtClean="0"/>
              <a:t> where </a:t>
            </a:r>
            <a:r>
              <a:rPr lang="en-US" altLang="zh-CN" dirty="0" smtClean="0"/>
              <a:t> 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every vertex is connected to its K-nearest neighbors</a:t>
            </a:r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Constrained pairs of nodes (ML or CL).</a:t>
            </a:r>
          </a:p>
          <a:p>
            <a:pPr lvl="1"/>
            <a:r>
              <a:rPr lang="en-US" altLang="zh-CN" dirty="0" smtClean="0"/>
              <a:t>Randomly chosen non-neighboring nodes.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build a sparse graph in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</a:p>
          <a:p>
            <a:endParaRPr lang="en-US" altLang="zh-CN" dirty="0" smtClean="0"/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Constraints are modeled by special constraint springs between the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two constrained vertices. Cannot-link springs are set with the maximum distance between any two elements in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feature space and they only exert a force when they are shorter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 the relaxed length; Must-link springs are set with the minimum distance in the feature space and they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 exert a force when they are longer than their relaxed length.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capture the overall interactions between distant vertices, we add several randomly-chosen springs, named as random spring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minimizes the total sum of potential energy;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re-embedding is called a stationary state.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Shape segmentation, refer to the decomposition of a </a:t>
            </a:r>
          </a:p>
          <a:p>
            <a:r>
              <a:rPr lang="en-US" baseline="0" dirty="0" smtClean="0"/>
              <a:t> a shape into  parts, and correspondence, where given a pair of shapes, we wish to find a meaningful mapping between shape parts or feature points. 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Traditionally, these two problems are solved by working on one or two shapes at a time.</a:t>
            </a:r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However,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</a:t>
            </a:r>
            <a:r>
              <a:rPr lang="en-US" altLang="zh-CN" baseline="0" dirty="0" smtClean="0"/>
              <a:t>  individual shape segmentation algorithms may introduce some ambiguities </a:t>
            </a:r>
            <a:endParaRPr lang="en-US" altLang="zh-CN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DC9A1-696A-4BAA-B0E7-A91692B21F29}" type="slidenum">
              <a:rPr lang="en-CA" smtClean="0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19904914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Here,</a:t>
            </a:r>
            <a:r>
              <a:rPr lang="en-US" altLang="zh-CN" baseline="0" dirty="0" smtClean="0"/>
              <a:t> I show an example to demonstrate how a spring system achieve the stationary state with respect to two constraints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Let’s go back to the</a:t>
            </a:r>
            <a:r>
              <a:rPr lang="en-US" altLang="zh-CN" baseline="0" dirty="0" smtClean="0"/>
              <a:t> point example, </a:t>
            </a:r>
          </a:p>
          <a:p>
            <a:r>
              <a:rPr lang="en-US" altLang="zh-CN" baseline="0" dirty="0" smtClean="0"/>
              <a:t>After the user specify a must link and cannot link, w can see most of mislabeled green points are refined</a:t>
            </a:r>
          </a:p>
          <a:p>
            <a:r>
              <a:rPr lang="en-US" altLang="zh-CN" dirty="0" smtClean="0"/>
              <a:t>To correct the </a:t>
            </a:r>
            <a:r>
              <a:rPr lang="en-US" altLang="zh-CN" dirty="0" err="1" smtClean="0"/>
              <a:t>mislabled</a:t>
            </a:r>
            <a:r>
              <a:rPr lang="en-US" altLang="zh-CN" dirty="0" smtClean="0"/>
              <a:t> red points, the user </a:t>
            </a:r>
            <a:r>
              <a:rPr lang="en-US" altLang="zh-CN" dirty="0" err="1" smtClean="0"/>
              <a:t>speifies</a:t>
            </a:r>
            <a:r>
              <a:rPr lang="en-US" altLang="zh-CN" dirty="0" smtClean="0"/>
              <a:t> a must cannot  link between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mislabled</a:t>
            </a:r>
            <a:r>
              <a:rPr lang="en-US" altLang="zh-CN" baseline="0" dirty="0" smtClean="0"/>
              <a:t> red points and green points, then most of </a:t>
            </a:r>
            <a:r>
              <a:rPr lang="en-US" altLang="zh-CN" baseline="0" dirty="0" err="1" smtClean="0"/>
              <a:t>mislabled</a:t>
            </a:r>
            <a:r>
              <a:rPr lang="en-US" altLang="zh-CN" baseline="0" dirty="0" smtClean="0"/>
              <a:t> green points are correctly </a:t>
            </a:r>
            <a:r>
              <a:rPr lang="en-US" altLang="zh-CN" baseline="0" dirty="0" err="1" smtClean="0"/>
              <a:t>labled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i="1" dirty="0" smtClean="0"/>
              <a:t>Automatically</a:t>
            </a:r>
            <a:r>
              <a:rPr lang="en-US" altLang="zh-CN" dirty="0" smtClean="0"/>
              <a:t> suggest the user which constraints will have the </a:t>
            </a:r>
            <a:r>
              <a:rPr lang="en-US" altLang="zh-CN" i="1" dirty="0" smtClean="0"/>
              <a:t>best</a:t>
            </a:r>
            <a:r>
              <a:rPr lang="en-US" altLang="zh-CN" dirty="0" smtClean="0"/>
              <a:t> expected effects</a:t>
            </a:r>
          </a:p>
          <a:p>
            <a:endParaRPr lang="en-US" altLang="zh-CN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 active learning method that suggests to the user where his input is likely to be the most effective in refining the results.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intensity</a:t>
            </a:r>
            <a:r>
              <a:rPr lang="en-US" altLang="zh-CN" baseline="0" dirty="0" smtClean="0"/>
              <a:t> of the color shows the confidence of the point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zh-CN" dirty="0" smtClean="0">
                <a:solidFill>
                  <a:srgbClr val="000000"/>
                </a:solidFill>
              </a:rPr>
              <a:t>A(X) average distance in the cluster </a:t>
            </a:r>
            <a:r>
              <a:rPr lang="en-US" altLang="zh-CN" dirty="0" smtClean="0">
                <a:latin typeface="Times New Roman" pitchFamily="18" charset="0"/>
                <a:ea typeface="宋体" charset="-122"/>
              </a:rPr>
              <a:t>measures how closely related are objects in a cluster</a:t>
            </a:r>
            <a:endParaRPr lang="de-DE" altLang="zh-CN" i="1" dirty="0" smtClean="0">
              <a:solidFill>
                <a:srgbClr val="00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zh-CN" i="1" dirty="0" smtClean="0">
                <a:solidFill>
                  <a:srgbClr val="000000"/>
                </a:solidFill>
              </a:rPr>
              <a:t>b</a:t>
            </a:r>
            <a:r>
              <a:rPr lang="de-DE" altLang="zh-CN" dirty="0" smtClean="0">
                <a:solidFill>
                  <a:srgbClr val="000000"/>
                </a:solidFill>
              </a:rPr>
              <a:t>(x): average distances to others clusters, find minimal</a:t>
            </a:r>
            <a:endParaRPr lang="zh-CN" altLang="en-US" dirty="0" smtClean="0">
              <a:solidFill>
                <a:srgbClr val="000000"/>
              </a:solidFill>
              <a:ea typeface="宋体" charset="-122"/>
            </a:endParaRPr>
          </a:p>
          <a:p>
            <a:r>
              <a:rPr lang="en-US" altLang="zh-CN" dirty="0" smtClean="0">
                <a:latin typeface="Times New Roman" pitchFamily="18" charset="0"/>
                <a:ea typeface="宋体" charset="-122"/>
              </a:rPr>
              <a:t>Measure well-separated a cluster is from other clusters</a:t>
            </a:r>
          </a:p>
          <a:p>
            <a:endParaRPr lang="en-US" altLang="zh-CN" dirty="0" smtClean="0">
              <a:latin typeface="Times New Roman" pitchFamily="18" charset="0"/>
              <a:ea typeface="宋体" charset="-122"/>
            </a:endParaRPr>
          </a:p>
          <a:p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technique provides a succinct graphical representation of how well each object lies within its cluster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The system picks a few</a:t>
            </a:r>
            <a:r>
              <a:rPr lang="en-US" altLang="zh-CN" sz="1200" i="1" dirty="0" smtClean="0"/>
              <a:t> </a:t>
            </a:r>
            <a:r>
              <a:rPr lang="en-US" altLang="zh-CN" sz="1200" dirty="0" smtClean="0"/>
              <a:t>super-faces with lowest confidence.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For each, it picks the highest confidence super-face inside the cluster and another one in the closest separate cluster.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The user adds constraints (ML or CL) between such pairs of points.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Here,</a:t>
            </a:r>
            <a:r>
              <a:rPr lang="en-US" altLang="zh-CN" baseline="0" dirty="0" smtClean="0"/>
              <a:t> we show two iterations of the co-segmentation of a set of vases.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From the initial co-segmentation, we can see that there are many shapes are in</a:t>
            </a:r>
            <a:r>
              <a:rPr lang="en-US" altLang="zh-CN" baseline="0" dirty="0" smtClean="0"/>
              <a:t>correctly labeled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By specifying the must and cannot link to the suggested pairs, most of parts mislabeled as top are corrected  as the body Although the suggested part is not correctly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However, many 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cylindrical  shapes are mislabeled as top. By</a:t>
            </a:r>
            <a:r>
              <a:rPr lang="en-US" altLang="zh-CN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specifying the links to the suggested pairs, their labels are refined as the body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Now, we show some results of our method</a:t>
            </a:r>
            <a:r>
              <a:rPr lang="en-US" baseline="0" dirty="0" smtClean="0"/>
              <a:t> applied on eleven different sets of shapes.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Seven sets are from </a:t>
            </a:r>
            <a:r>
              <a:rPr lang="en-US" baseline="0" dirty="0" err="1" smtClean="0"/>
              <a:t>sidis</a:t>
            </a:r>
            <a:r>
              <a:rPr lang="en-US" baseline="0" dirty="0" smtClean="0"/>
              <a:t>’ paper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a  challenging small sets of irons and three large 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DC9A1-696A-4BAA-B0E7-A91692B21F29}" type="slidenum">
              <a:rPr lang="en-CA" smtClean="0"/>
              <a:pPr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3954688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Here, we see the</a:t>
            </a:r>
            <a:r>
              <a:rPr lang="en-US" altLang="zh-CN" baseline="0" dirty="0" smtClean="0"/>
              <a:t> co-segmentation of a set of candelabra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Here, results on a set of organic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shpes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However,  the</a:t>
            </a:r>
            <a:r>
              <a:rPr lang="en-US" altLang="zh-CN" baseline="0" dirty="0" smtClean="0"/>
              <a:t>  individual shape segmentation algorithms may introduce some ambiguities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aseline="0" dirty="0" smtClean="0"/>
              <a:t>For example,  these three simple shapes all have at least    two different kinds of segmentations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This brings some difficulties for us to build the part correspondences between different shapes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Now,</a:t>
            </a:r>
            <a:r>
              <a:rPr lang="en-US" altLang="zh-CN" baseline="0" dirty="0" smtClean="0"/>
              <a:t> let me show the results of </a:t>
            </a:r>
            <a:r>
              <a:rPr lang="en-US" altLang="zh-CN" baseline="0" dirty="0" err="1" smtClean="0"/>
              <a:t>applyig</a:t>
            </a:r>
            <a:r>
              <a:rPr lang="en-US" altLang="zh-CN" baseline="0" dirty="0" smtClean="0"/>
              <a:t> our method on two large sets</a:t>
            </a:r>
            <a:endParaRPr lang="en-US" altLang="zh-CN" dirty="0" smtClean="0"/>
          </a:p>
          <a:p>
            <a:r>
              <a:rPr lang="en-US" altLang="zh-CN" dirty="0" smtClean="0"/>
              <a:t>Here, we can see results of applying the method on a large set of </a:t>
            </a:r>
            <a:r>
              <a:rPr lang="en-US" altLang="zh-CN" dirty="0" err="1" smtClean="0"/>
              <a:t>tele</a:t>
            </a:r>
            <a:r>
              <a:rPr lang="en-US" altLang="zh-CN" dirty="0" smtClean="0"/>
              <a:t> a-lines shapes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 we show the effectiveness of our method applied on a big large sets, 300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shaprs</a:t>
            </a:r>
            <a:r>
              <a:rPr lang="en-US" altLang="zh-CN" baseline="0" dirty="0" smtClean="0"/>
              <a:t>  and 44 </a:t>
            </a:r>
            <a:r>
              <a:rPr lang="en-US" altLang="zh-CN" baseline="0" dirty="0" err="1" smtClean="0"/>
              <a:t>constriantes</a:t>
            </a:r>
            <a:r>
              <a:rPr lang="en-US" altLang="zh-CN" baseline="0" dirty="0" smtClean="0"/>
              <a:t> can </a:t>
            </a:r>
            <a:r>
              <a:rPr lang="en-US" altLang="zh-CN" baseline="0" dirty="0" err="1" smtClean="0"/>
              <a:t>achive</a:t>
            </a:r>
            <a:r>
              <a:rPr lang="en-US" altLang="zh-CN" baseline="0" dirty="0" smtClean="0"/>
              <a:t> close-to-error-free result</a:t>
            </a:r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Here, we show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effeitve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spring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embeeddign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by comparing with the spring learning</a:t>
            </a: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introduction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a constraint has a more subtle effect on the result, while in the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spring embedding, each constraint has a pronounced effect on the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co-segmentation. Thus, the spring embedding also contributes to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faster convergence of our active co-analysis, since it is able to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the constraints more effectively.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1" dirty="0" smtClean="0"/>
          </a:p>
          <a:p>
            <a:r>
              <a:rPr lang="en-US" altLang="zh-CN" b="1" dirty="0" smtClean="0"/>
              <a:t>An </a:t>
            </a:r>
            <a:r>
              <a:rPr lang="en-US" altLang="zh-CN" b="1" dirty="0" err="1" smtClean="0"/>
              <a:t>iherent</a:t>
            </a:r>
            <a:r>
              <a:rPr lang="en-US" altLang="zh-CN" b="1" dirty="0" smtClean="0"/>
              <a:t> </a:t>
            </a:r>
            <a:r>
              <a:rPr lang="en-US" altLang="zh-CN" b="1" dirty="0" err="1" smtClean="0"/>
              <a:t>limiation</a:t>
            </a:r>
            <a:r>
              <a:rPr lang="en-US" altLang="zh-CN" b="1" dirty="0" smtClean="0"/>
              <a:t> is that </a:t>
            </a:r>
          </a:p>
          <a:p>
            <a:endParaRPr lang="en-US" altLang="zh-CN" b="1" dirty="0" smtClean="0"/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technique has no means of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knowing the ground truth, so it is not possible to guarantee convergence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unless the user exhaustively constrains all possible pairs</a:t>
            </a:r>
          </a:p>
          <a:p>
            <a:endParaRPr lang="en-US" altLang="zh-CN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zh-CN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 smtClean="0"/>
              <a:t>The active learning is limited to silhouette indices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As said</a:t>
            </a:r>
            <a:r>
              <a:rPr lang="en-US" altLang="zh-CN" baseline="0" dirty="0" smtClean="0"/>
              <a:t> above, our technique is 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relied on the embedding of the super-faces.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embedding space, of course, is subject to various errors due to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 priori imperfect descriptive power of the descriptors and also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distortion introduced by the dimensionality reduction.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349415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have presented a semi-supervised learning method for the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coanalysis</a:t>
            </a:r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sets of shapes. The method augments the clustering in a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Descriptor space with the user provided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pairwise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constraints</a:t>
            </a: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Meanwhile the technique allows for an active learning setting, where the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effecitve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constraints are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automaticaly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suggested to the user</a:t>
            </a: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these two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componetns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our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approaich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quickly achieve close-to-free consistent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segmenation</a:t>
            </a:r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, one possibility</a:t>
            </a:r>
            <a:r>
              <a:rPr lang="en-US" altLang="zh-CN" baseline="0" dirty="0" smtClean="0"/>
              <a:t> for future work  is to 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investigate a dynamic setting where new shapes are integrated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into the system in an incremental way. Likewise, the active learning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framework can be applied in a collaborative setting where multiple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users are involved, so that much larger sets can be handled</a:t>
            </a: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Another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interesting research avenue is to design of new types of constraints beyond must-link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cannot-link, considering partially-labeled data or even</a:t>
            </a: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incorporating constraints at the cluster-level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 now want to  </a:t>
            </a:r>
            <a:r>
              <a:rPr lang="en-US" altLang="zh-CN" dirty="0" err="1" smtClean="0"/>
              <a:t>concluce</a:t>
            </a:r>
            <a:r>
              <a:rPr lang="en-US" altLang="zh-CN" dirty="0" smtClean="0"/>
              <a:t> my  talk by showing</a:t>
            </a:r>
            <a:r>
              <a:rPr lang="en-US" altLang="zh-CN" baseline="0" dirty="0" smtClean="0"/>
              <a:t> y that our data can be downloaded in our website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With</a:t>
            </a:r>
            <a:r>
              <a:rPr lang="en-US" altLang="zh-CN" baseline="0" dirty="0" smtClean="0"/>
              <a:t> that, t</a:t>
            </a:r>
            <a:r>
              <a:rPr lang="en-US" altLang="zh-CN" dirty="0" smtClean="0"/>
              <a:t>hank</a:t>
            </a:r>
            <a:r>
              <a:rPr lang="en-US" altLang="zh-CN" baseline="0" dirty="0" smtClean="0"/>
              <a:t> you very much for </a:t>
            </a:r>
            <a:r>
              <a:rPr lang="en-US" altLang="zh-CN" baseline="0" dirty="0" err="1" smtClean="0"/>
              <a:t>atteding</a:t>
            </a:r>
            <a:r>
              <a:rPr lang="en-US" altLang="zh-CN" baseline="0" dirty="0" smtClean="0"/>
              <a:t> our talk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0241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One interesting question is whether we can </a:t>
            </a:r>
            <a:r>
              <a:rPr lang="en-US" altLang="zh-CN" baseline="0" dirty="0" smtClean="0"/>
              <a:t>simultaneously solve the segmentation and correspondence problems to resolve this ambiguity in building the part correspondence?</a:t>
            </a:r>
          </a:p>
          <a:p>
            <a:r>
              <a:rPr lang="en-US" altLang="zh-CN" dirty="0" smtClean="0"/>
              <a:t>That is what we called co-</a:t>
            </a:r>
            <a:r>
              <a:rPr lang="en-US" altLang="zh-CN" dirty="0" err="1" smtClean="0"/>
              <a:t>segmenation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That is, given these three shapes shown here, we obtain the consistent segmentation of them</a:t>
            </a:r>
          </a:p>
          <a:p>
            <a:r>
              <a:rPr lang="en-US" altLang="zh-CN" baseline="0" dirty="0" smtClean="0"/>
              <a:t>However, this is a big challenge for us due to two problems</a:t>
            </a:r>
            <a:endParaRPr lang="en-CA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 first is that , some parts</a:t>
            </a:r>
            <a:r>
              <a:rPr lang="en-US" altLang="zh-CN" baseline="0" dirty="0" smtClean="0"/>
              <a:t> with the same geometry are associated with different semantics (click)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Like here, the similar geometry shape can be taken as tops, body, and base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Meanwhile, the part with the same semantics can be represented</a:t>
            </a:r>
            <a:r>
              <a:rPr lang="en-US" altLang="zh-CN" baseline="0" dirty="0" smtClean="0"/>
              <a:t> with different shapes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G</a:t>
            </a:r>
            <a:r>
              <a:rPr lang="en-US" altLang="zh-CN" dirty="0" smtClean="0"/>
              <a:t>iven a large set </a:t>
            </a:r>
            <a:r>
              <a:rPr lang="en-US" altLang="zh-CN" baseline="0" dirty="0" smtClean="0"/>
              <a:t>of shapes like these; obtaining consistent segmentation is a big challenge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 smtClean="0"/>
              <a:t>Unsupervised methods do not give perfect results</a:t>
            </a:r>
          </a:p>
          <a:p>
            <a:endParaRPr lang="en-US" altLang="zh-CN" dirty="0" smtClean="0"/>
          </a:p>
          <a:p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en-US" altLang="zh-CN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see 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are many inconsistencies.  Sometimes a </a:t>
            </a:r>
            <a:r>
              <a:rPr lang="en-US" altLang="zh-CN" sz="1200" b="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body is 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matched to a neck or a handle to a base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4213"/>
            <a:ext cx="4570412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There have been works that make</a:t>
            </a:r>
            <a:r>
              <a:rPr lang="en-US" altLang="zh-CN" baseline="0" dirty="0" smtClean="0"/>
              <a:t> use of a training set to obtain a consistent segmentation of a set of input shapes. The training set provides the knowledge that is necessary in the analysis. However</a:t>
            </a:r>
            <a:r>
              <a:rPr lang="en-US" altLang="zh-CN" sz="1200" baseline="0" dirty="0" smtClean="0">
                <a:ea typeface="宋体" charset="-122"/>
              </a:rPr>
              <a:t>, the training sets required by this method  is not easy to construct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AE94F-F71F-4F94-AA35-FB8682F67D0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4800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538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311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3889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17855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8575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0730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8582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9568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723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6409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CB085-9118-4804-BBB9-7E73C2D27606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57FF7-7A46-4757-A898-9AF144B72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2278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0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research\papers\submission\ssl-Video\interactConstraints.avi" TargetMode="Externa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research\papers\submission\ssl-Video\spring_new4.avi" TargetMode="External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9.png"/><Relationship Id="rId5" Type="http://schemas.openxmlformats.org/officeDocument/2006/relationships/image" Target="../media/image78.gif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eb.siat.ac.cn/~yunhai/ssl/ssl.htm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1206570"/>
            <a:ext cx="6624736" cy="306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"/>
            <a:ext cx="8915400" cy="838200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Active Co-Analysis of a Set of Shapes</a:t>
            </a:r>
            <a:endParaRPr lang="en-C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4343400"/>
            <a:ext cx="6984776" cy="792088"/>
          </a:xfrm>
        </p:spPr>
        <p:txBody>
          <a:bodyPr>
            <a:noAutofit/>
          </a:bodyPr>
          <a:lstStyle/>
          <a:p>
            <a:r>
              <a:rPr lang="en-US" altLang="zh-CN" sz="1900" b="1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Yunhai</a:t>
            </a:r>
            <a:r>
              <a:rPr lang="en-US" altLang="zh-CN" sz="1900" b="1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Wang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1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</a:t>
            </a:r>
            <a:r>
              <a:rPr lang="en-US" altLang="zh-CN" sz="1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Shmulik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Asafi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2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 Oliver van Kaick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3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 </a:t>
            </a:r>
            <a:r>
              <a:rPr lang="en-US" altLang="zh-CN" sz="1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Hao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Zhang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3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 </a:t>
            </a:r>
          </a:p>
          <a:p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Daniel Cohen-Or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2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 </a:t>
            </a:r>
            <a:r>
              <a:rPr lang="en-US" altLang="zh-CN" sz="1900" dirty="0" err="1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Baoquan</a:t>
            </a:r>
            <a:r>
              <a:rPr lang="en-US" altLang="zh-CN" sz="19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 Chen</a:t>
            </a:r>
            <a:r>
              <a:rPr lang="en-US" altLang="zh-CN" sz="1900" baseline="30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1</a:t>
            </a:r>
            <a:endParaRPr lang="en-US" altLang="zh-CN" sz="19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8" name="Picture 7" descr="F:\Homepage Stuff\gallerize\projects\photo-inspired\TAU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502117"/>
            <a:ext cx="418065" cy="4320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TextBox 8"/>
          <p:cNvSpPr txBox="1"/>
          <p:nvPr/>
        </p:nvSpPr>
        <p:spPr>
          <a:xfrm>
            <a:off x="1607297" y="5566895"/>
            <a:ext cx="250750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900" baseline="30000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2</a:t>
            </a:r>
            <a:r>
              <a:rPr lang="en-CA" sz="1900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Tel-Aviv University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966" y="5606965"/>
            <a:ext cx="616640" cy="3039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01030" y="5566895"/>
            <a:ext cx="317617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900" baseline="30000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3</a:t>
            </a:r>
            <a:r>
              <a:rPr lang="en-CA" sz="1900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Simon </a:t>
            </a:r>
            <a:r>
              <a:rPr lang="en-CA" sz="1900" dirty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Fraser University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0" y="5105400"/>
            <a:ext cx="60974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00" b="1" baseline="30000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1</a:t>
            </a:r>
            <a:r>
              <a:rPr lang="en-US" altLang="zh-CN" sz="1900" b="1" dirty="0" smtClean="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t>Shenzhen Institutes of Advanced Technology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5029200"/>
            <a:ext cx="576064" cy="5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>
                <a:solidFill>
                  <a:schemeClr val="tx1"/>
                </a:solidFill>
              </a:rPr>
              <a:pPr/>
              <a:t>1</a:t>
            </a:fld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351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/>
        </p:nvGrpSpPr>
        <p:grpSpPr>
          <a:xfrm>
            <a:off x="971600" y="2124738"/>
            <a:ext cx="7128792" cy="3752534"/>
            <a:chOff x="323528" y="1995683"/>
            <a:chExt cx="5847807" cy="265986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2211707"/>
              <a:ext cx="2723927" cy="1512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9872" y="1995683"/>
              <a:ext cx="2751463" cy="2304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矩形 41"/>
            <p:cNvSpPr>
              <a:spLocks noChangeArrowheads="1"/>
            </p:cNvSpPr>
            <p:nvPr/>
          </p:nvSpPr>
          <p:spPr bwMode="auto">
            <a:xfrm>
              <a:off x="4411315" y="4371945"/>
              <a:ext cx="1582814" cy="283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[</a:t>
              </a:r>
              <a:r>
                <a:rPr lang="en-US" altLang="zh-CN" sz="2000" dirty="0" err="1" smtClean="0">
                  <a:solidFill>
                    <a:srgbClr val="0000FF"/>
                  </a:solidFill>
                  <a:ea typeface="宋体" charset="-122"/>
                </a:rPr>
                <a:t>Xu</a:t>
              </a:r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 </a:t>
              </a:r>
              <a:r>
                <a:rPr lang="en-US" altLang="zh-CN" sz="2000" dirty="0">
                  <a:solidFill>
                    <a:srgbClr val="0000FF"/>
                  </a:solidFill>
                  <a:ea typeface="宋体" charset="-122"/>
                </a:rPr>
                <a:t>et </a:t>
              </a:r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al.10]</a:t>
              </a:r>
              <a:endParaRPr lang="zh-CN" altLang="en-US" sz="2000" dirty="0"/>
            </a:p>
          </p:txBody>
        </p:sp>
        <p:sp>
          <p:nvSpPr>
            <p:cNvPr id="13" name="矩形 41"/>
            <p:cNvSpPr>
              <a:spLocks noChangeArrowheads="1"/>
            </p:cNvSpPr>
            <p:nvPr/>
          </p:nvSpPr>
          <p:spPr bwMode="auto">
            <a:xfrm>
              <a:off x="323528" y="3867894"/>
              <a:ext cx="2942190" cy="283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[</a:t>
              </a:r>
              <a:r>
                <a:rPr lang="en-US" altLang="zh-CN" sz="2000" dirty="0" err="1" smtClean="0">
                  <a:solidFill>
                    <a:srgbClr val="0000FF"/>
                  </a:solidFill>
                  <a:ea typeface="宋体" charset="-122"/>
                </a:rPr>
                <a:t>Golovinskiy</a:t>
              </a:r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 and </a:t>
              </a:r>
              <a:r>
                <a:rPr lang="en-US" altLang="zh-CN" sz="2000" dirty="0" err="1" smtClean="0">
                  <a:solidFill>
                    <a:srgbClr val="0000FF"/>
                  </a:solidFill>
                  <a:ea typeface="宋体" charset="-122"/>
                </a:rPr>
                <a:t>Funkhouser</a:t>
              </a:r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 09]</a:t>
              </a:r>
              <a:endParaRPr lang="zh-CN" altLang="en-US" sz="2000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Related Work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6767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Helvetica" pitchFamily="34" charset="0"/>
                <a:ea typeface="宋体" charset="-122"/>
                <a:cs typeface="Helvetica" pitchFamily="34" charset="0"/>
              </a:rPr>
              <a:t>Geometry-based unsupervised co-segmentation</a:t>
            </a:r>
            <a:endParaRPr lang="zh-CN" altLang="en-US" sz="28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7600"/>
            <a:ext cx="8686800" cy="54861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Helvetica" pitchFamily="34" charset="0"/>
                <a:cs typeface="Helvetica" pitchFamily="34" charset="0"/>
              </a:rPr>
              <a:t>Descriptor-based unsupervised co-segmentation</a:t>
            </a:r>
            <a:endParaRPr lang="zh-CN" altLang="en-US" sz="28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5" name="Picture 2" descr="C:\Users\Sandra\Desktop\SSL_Clustering\figures\du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348880"/>
            <a:ext cx="7755866" cy="3024336"/>
          </a:xfrm>
          <a:prstGeom prst="rect">
            <a:avLst/>
          </a:prstGeom>
          <a:noFill/>
        </p:spPr>
      </p:pic>
      <p:sp>
        <p:nvSpPr>
          <p:cNvPr id="6" name="矩形 41"/>
          <p:cNvSpPr>
            <a:spLocks noChangeArrowheads="1"/>
          </p:cNvSpPr>
          <p:nvPr/>
        </p:nvSpPr>
        <p:spPr bwMode="auto">
          <a:xfrm>
            <a:off x="4067944" y="5589240"/>
            <a:ext cx="1800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00FF"/>
                </a:solidFill>
                <a:ea typeface="宋体" charset="-122"/>
              </a:rPr>
              <a:t>[</a:t>
            </a:r>
            <a:r>
              <a:rPr lang="en-US" altLang="zh-CN" sz="2000" dirty="0" err="1">
                <a:solidFill>
                  <a:srgbClr val="0000FF"/>
                </a:solidFill>
                <a:ea typeface="宋体" charset="-122"/>
              </a:rPr>
              <a:t>Sidi</a:t>
            </a:r>
            <a:r>
              <a:rPr lang="en-US" altLang="zh-CN" sz="2000" dirty="0">
                <a:solidFill>
                  <a:srgbClr val="0000FF"/>
                </a:solidFill>
                <a:ea typeface="宋体" charset="-122"/>
              </a:rPr>
              <a:t> et al.11]</a:t>
            </a:r>
            <a:endParaRPr lang="zh-CN" altLang="en-US" sz="2000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Related Work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 smtClean="0">
                <a:latin typeface="Helvetica" pitchFamily="34" charset="0"/>
                <a:cs typeface="Helvetica" pitchFamily="34" charset="0"/>
              </a:rPr>
              <a:t>Learning from labeled </a:t>
            </a:r>
            <a:br>
              <a:rPr lang="en-US" altLang="zh-CN" sz="4000" b="1" dirty="0" smtClean="0">
                <a:latin typeface="Helvetica" pitchFamily="34" charset="0"/>
                <a:cs typeface="Helvetica" pitchFamily="34" charset="0"/>
              </a:rPr>
            </a:br>
            <a:r>
              <a:rPr lang="en-US" altLang="zh-CN" sz="4000" b="1" dirty="0" smtClean="0">
                <a:latin typeface="Helvetica" pitchFamily="34" charset="0"/>
                <a:cs typeface="Helvetica" pitchFamily="34" charset="0"/>
              </a:rPr>
              <a:t>and unlabeled data</a:t>
            </a:r>
            <a:endParaRPr lang="zh-CN" altLang="en-US" sz="40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2056" name="Picture 8" descr="C:\Users\yunhai\Desktop\example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524000"/>
            <a:ext cx="4977768" cy="473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Supervised learning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5" name="Picture 9" descr="C:\Users\yunhai\Desktop\example002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353" y="1627200"/>
            <a:ext cx="3975143" cy="3780000"/>
          </a:xfrm>
          <a:prstGeom prst="rect">
            <a:avLst/>
          </a:prstGeom>
          <a:noFill/>
        </p:spPr>
      </p:pic>
      <p:pic>
        <p:nvPicPr>
          <p:cNvPr id="6" name="Picture 8" descr="C:\Users\yunhai\Desktop\exampl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1628800"/>
            <a:ext cx="3975143" cy="3780000"/>
          </a:xfrm>
          <a:prstGeom prst="rect">
            <a:avLst/>
          </a:prstGeom>
          <a:noFill/>
        </p:spPr>
      </p:pic>
      <p:sp>
        <p:nvSpPr>
          <p:cNvPr id="9" name="右箭头 8"/>
          <p:cNvSpPr/>
          <p:nvPr/>
        </p:nvSpPr>
        <p:spPr>
          <a:xfrm>
            <a:off x="4355976" y="3212976"/>
            <a:ext cx="504056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Unsupervised learning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5" name="Picture 9" descr="C:\Users\yunhai\Desktop\example002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61353" y="1627200"/>
            <a:ext cx="3975141" cy="3779998"/>
          </a:xfrm>
          <a:prstGeom prst="rect">
            <a:avLst/>
          </a:prstGeom>
          <a:noFill/>
        </p:spPr>
      </p:pic>
      <p:pic>
        <p:nvPicPr>
          <p:cNvPr id="6" name="Picture 8" descr="C:\Users\yunhai\Desktop\example00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79513" y="1628800"/>
            <a:ext cx="3975142" cy="3779999"/>
          </a:xfrm>
          <a:prstGeom prst="rect">
            <a:avLst/>
          </a:prstGeom>
          <a:noFill/>
        </p:spPr>
      </p:pic>
      <p:sp>
        <p:nvSpPr>
          <p:cNvPr id="9" name="右箭头 8"/>
          <p:cNvSpPr/>
          <p:nvPr/>
        </p:nvSpPr>
        <p:spPr>
          <a:xfrm>
            <a:off x="4355976" y="3212976"/>
            <a:ext cx="504056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Semi-supervised learning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5" name="Picture 9" descr="C:\Users\yunhai\Desktop\example002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61353" y="1627200"/>
            <a:ext cx="3975142" cy="3779999"/>
          </a:xfrm>
          <a:prstGeom prst="rect">
            <a:avLst/>
          </a:prstGeom>
          <a:noFill/>
        </p:spPr>
      </p:pic>
      <p:pic>
        <p:nvPicPr>
          <p:cNvPr id="6" name="Picture 8" descr="C:\Users\yunhai\Desktop\exampl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1628800"/>
            <a:ext cx="3975143" cy="3780000"/>
          </a:xfrm>
          <a:prstGeom prst="rect">
            <a:avLst/>
          </a:prstGeom>
          <a:noFill/>
        </p:spPr>
      </p:pic>
      <p:sp>
        <p:nvSpPr>
          <p:cNvPr id="7" name="右箭头 6"/>
          <p:cNvSpPr/>
          <p:nvPr/>
        </p:nvSpPr>
        <p:spPr>
          <a:xfrm>
            <a:off x="4355976" y="3212976"/>
            <a:ext cx="504056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Constrained clustering 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  <p:pic>
        <p:nvPicPr>
          <p:cNvPr id="5" name="Picture 9" descr="C:\Users\yunhai\Desktop\example00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627200"/>
            <a:ext cx="3634417" cy="3456000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 flipH="1">
            <a:off x="804231" y="2199928"/>
            <a:ext cx="599417" cy="1527464"/>
          </a:xfrm>
          <a:prstGeom prst="line">
            <a:avLst/>
          </a:prstGeom>
          <a:ln w="412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1493168" y="2127921"/>
            <a:ext cx="2088232" cy="720079"/>
          </a:xfrm>
          <a:prstGeom prst="line">
            <a:avLst/>
          </a:prstGeom>
          <a:ln w="412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827585" y="3856112"/>
            <a:ext cx="2016223" cy="792088"/>
          </a:xfrm>
          <a:prstGeom prst="line">
            <a:avLst/>
          </a:prstGeom>
          <a:ln w="412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619672" y="2633246"/>
            <a:ext cx="139195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Cannot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743200"/>
            <a:ext cx="118848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Must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4427984" y="3429000"/>
            <a:ext cx="622496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6" name="Picture 9" descr="C:\Users\yunhai\Desktop\example002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364088" y="1627200"/>
            <a:ext cx="3634820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5514256" y="2273786"/>
            <a:ext cx="3096344" cy="2520280"/>
          </a:xfrm>
          <a:prstGeom prst="roundRect">
            <a:avLst/>
          </a:prstGeom>
          <a:noFill/>
          <a:ln w="635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6018312" y="2633826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378352" y="3353906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522368" y="2561818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7890520" y="2417802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658272" y="2561818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7242448" y="3425914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7674496" y="3065874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7674496" y="2633826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314456" y="2777842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106544" y="2993866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7170440" y="2489810"/>
            <a:ext cx="144000" cy="144000"/>
          </a:xfrm>
          <a:prstGeom prst="ellipse">
            <a:avLst/>
          </a:prstGeom>
          <a:solidFill>
            <a:srgbClr val="673498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666384" y="3785954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18312" y="4001978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162328" y="3641938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522368" y="4290010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954416" y="2705834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5730280" y="3137882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7386464" y="3785954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314456" y="4362018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8034536" y="4290010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7818512" y="3425914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450360" y="2849850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306344" y="2417802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5" name="直接连接符 34"/>
          <p:cNvCxnSpPr>
            <a:stCxn id="7" idx="5"/>
          </p:cNvCxnSpPr>
          <p:nvPr/>
        </p:nvCxnSpPr>
        <p:spPr>
          <a:xfrm>
            <a:off x="6141224" y="2756738"/>
            <a:ext cx="237128" cy="597168"/>
          </a:xfrm>
          <a:prstGeom prst="line">
            <a:avLst/>
          </a:prstGeom>
          <a:ln w="38100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4" idx="2"/>
            <a:endCxn id="7" idx="6"/>
          </p:cNvCxnSpPr>
          <p:nvPr/>
        </p:nvCxnSpPr>
        <p:spPr>
          <a:xfrm flipH="1" flipV="1">
            <a:off x="6162312" y="2705826"/>
            <a:ext cx="792104" cy="72008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>
            <a:spLocks noChangeAspect="1"/>
          </p:cNvSpPr>
          <p:nvPr/>
        </p:nvSpPr>
        <p:spPr>
          <a:xfrm>
            <a:off x="6018312" y="2993866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6018312" y="3209890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946304" y="2417802"/>
            <a:ext cx="144000" cy="144000"/>
          </a:xfrm>
          <a:prstGeom prst="ellipse">
            <a:avLst/>
          </a:prstGeom>
          <a:solidFill>
            <a:srgbClr val="FF9A9A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018312" y="4434026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954432" y="4146010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5730280" y="3785954"/>
            <a:ext cx="144000" cy="144000"/>
          </a:xfrm>
          <a:prstGeom prst="ellipse">
            <a:avLst/>
          </a:prstGeom>
          <a:solidFill>
            <a:srgbClr val="F8CC01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7962528" y="3857962"/>
            <a:ext cx="144000" cy="144000"/>
          </a:xfrm>
          <a:prstGeom prst="ellipse">
            <a:avLst/>
          </a:prstGeom>
          <a:solidFill>
            <a:srgbClr val="339A33"/>
          </a:solidFill>
          <a:ln w="254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59624" y="5010090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Helvetica" pitchFamily="34" charset="0"/>
                <a:cs typeface="Helvetica" pitchFamily="34" charset="0"/>
              </a:rPr>
              <a:t>Descriptor space</a:t>
            </a:r>
            <a:endParaRPr lang="zh-CN" altLang="en-US" sz="20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" name="Picture 2" descr="C:\Users\yunhai\Desktop\slides\overview-b-错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4658436" cy="2492411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1613520" y="5011200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Helvetica" pitchFamily="34" charset="0"/>
                <a:cs typeface="Helvetica" pitchFamily="34" charset="0"/>
              </a:rPr>
              <a:t>Shape space</a:t>
            </a:r>
            <a:endParaRPr lang="zh-CN" altLang="en-US" sz="20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Constrained clustering &amp; </a:t>
            </a:r>
            <a:br>
              <a:rPr lang="en-US" altLang="zh-CN" b="1" dirty="0" smtClean="0">
                <a:latin typeface="Helvetica" pitchFamily="34" charset="0"/>
                <a:cs typeface="Helvetica" pitchFamily="34" charset="0"/>
              </a:rPr>
            </a:b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Co-segmentation 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latin typeface="Helvetica" pitchFamily="34" charset="0"/>
                <a:cs typeface="Helvetica" pitchFamily="34" charset="0"/>
              </a:rPr>
              <a:t>Constrained clustering &amp; </a:t>
            </a:r>
            <a:br>
              <a:rPr lang="en-US" altLang="zh-CN" sz="3600" b="1" dirty="0" smtClean="0">
                <a:latin typeface="Helvetica" pitchFamily="34" charset="0"/>
                <a:cs typeface="Helvetica" pitchFamily="34" charset="0"/>
              </a:rPr>
            </a:br>
            <a:r>
              <a:rPr lang="en-US" altLang="zh-CN" sz="3600" b="1" dirty="0" smtClean="0">
                <a:latin typeface="Helvetica" pitchFamily="34" charset="0"/>
                <a:cs typeface="Helvetica" pitchFamily="34" charset="0"/>
              </a:rPr>
              <a:t>Co-segmentation </a:t>
            </a:r>
            <a:endParaRPr lang="zh-CN" altLang="en-US" sz="3600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interactConstrain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95400" y="1428750"/>
            <a:ext cx="63246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4191000"/>
            <a:ext cx="4184522" cy="19659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Contribution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9"/>
            <a:ext cx="8579296" cy="1005812"/>
          </a:xfrm>
        </p:spPr>
        <p:txBody>
          <a:bodyPr>
            <a:normAutofit lnSpcReduction="10000"/>
          </a:bodyPr>
          <a:lstStyle/>
          <a:p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A semi-supervised method for co-segmentation with the </a:t>
            </a:r>
            <a:r>
              <a:rPr lang="en-US" altLang="zh-CN" sz="3000" i="1" dirty="0" smtClean="0">
                <a:latin typeface="Helvetica" pitchFamily="34" charset="0"/>
                <a:cs typeface="Helvetica" pitchFamily="34" charset="0"/>
              </a:rPr>
              <a:t>minimal</a:t>
            </a:r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 user input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  <p:pic>
        <p:nvPicPr>
          <p:cNvPr id="11" name="Picture 2" descr="E:\research\papers\submission\sig0830\figures\overview-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564904"/>
            <a:ext cx="3050588" cy="1523279"/>
          </a:xfrm>
          <a:prstGeom prst="rect">
            <a:avLst/>
          </a:prstGeom>
          <a:noFill/>
        </p:spPr>
      </p:pic>
      <p:sp>
        <p:nvSpPr>
          <p:cNvPr id="14" name="右箭头 13"/>
          <p:cNvSpPr/>
          <p:nvPr/>
        </p:nvSpPr>
        <p:spPr>
          <a:xfrm rot="3143531">
            <a:off x="2223073" y="4112794"/>
            <a:ext cx="616378" cy="457320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右箭头 14"/>
          <p:cNvSpPr/>
          <p:nvPr/>
        </p:nvSpPr>
        <p:spPr>
          <a:xfrm rot="18514364">
            <a:off x="6887818" y="4040362"/>
            <a:ext cx="616378" cy="457320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5290" y="2590320"/>
            <a:ext cx="2923177" cy="152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25"/>
          <p:cNvGrpSpPr/>
          <p:nvPr/>
        </p:nvGrpSpPr>
        <p:grpSpPr>
          <a:xfrm rot="21385149">
            <a:off x="3978309" y="4361332"/>
            <a:ext cx="2094133" cy="574887"/>
            <a:chOff x="4278067" y="4537161"/>
            <a:chExt cx="2094133" cy="574887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4355976" y="4941168"/>
              <a:ext cx="2016224" cy="170880"/>
            </a:xfrm>
            <a:prstGeom prst="line">
              <a:avLst/>
            </a:prstGeom>
            <a:ln w="857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4278067" y="4537161"/>
              <a:ext cx="20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Helvetica" pitchFamily="34" charset="0"/>
                  <a:cs typeface="Helvetica" pitchFamily="34" charset="0"/>
                </a:rPr>
                <a:t>Cannot -link</a:t>
              </a:r>
              <a:endParaRPr lang="zh-CN" altLang="en-US" sz="2000" b="1" dirty="0">
                <a:latin typeface="Helvetica" pitchFamily="34" charset="0"/>
                <a:cs typeface="Helvetica" pitchFamily="34" charset="0"/>
              </a:endParaRPr>
            </a:p>
          </p:txBody>
        </p:sp>
      </p:grpSp>
      <p:grpSp>
        <p:nvGrpSpPr>
          <p:cNvPr id="6" name="组合 19"/>
          <p:cNvGrpSpPr/>
          <p:nvPr/>
        </p:nvGrpSpPr>
        <p:grpSpPr>
          <a:xfrm>
            <a:off x="4114800" y="5105407"/>
            <a:ext cx="1981201" cy="585951"/>
            <a:chOff x="3587715" y="5355246"/>
            <a:chExt cx="2306523" cy="79471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587715" y="5355246"/>
              <a:ext cx="2306523" cy="451524"/>
            </a:xfrm>
            <a:prstGeom prst="line">
              <a:avLst/>
            </a:prstGeom>
            <a:ln w="857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 rot="265005">
              <a:off x="3679043" y="5607300"/>
              <a:ext cx="2108917" cy="54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Helvetica" pitchFamily="34" charset="0"/>
                  <a:cs typeface="Helvetica" pitchFamily="34" charset="0"/>
                </a:rPr>
                <a:t>Must -link</a:t>
              </a:r>
              <a:endParaRPr lang="zh-CN" altLang="en-US" sz="2000" b="1" dirty="0">
                <a:latin typeface="Helvetica" pitchFamily="34" charset="0"/>
                <a:cs typeface="Helvetic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High-level Shape analysis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3" name="组合 34"/>
          <p:cNvGrpSpPr/>
          <p:nvPr/>
        </p:nvGrpSpPr>
        <p:grpSpPr>
          <a:xfrm>
            <a:off x="500336" y="1700808"/>
            <a:ext cx="8320136" cy="4426606"/>
            <a:chOff x="755576" y="2564904"/>
            <a:chExt cx="7960096" cy="4228217"/>
          </a:xfrm>
        </p:grpSpPr>
        <p:pic>
          <p:nvPicPr>
            <p:cNvPr id="6146" name="Picture 2" descr="http://www.cs.sfu.ca/~haoz/pubs/images/wang_eg11_small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3888" y="4581128"/>
              <a:ext cx="2234397" cy="1512168"/>
            </a:xfrm>
            <a:prstGeom prst="rect">
              <a:avLst/>
            </a:prstGeom>
            <a:noFill/>
          </p:spPr>
        </p:pic>
        <p:pic>
          <p:nvPicPr>
            <p:cNvPr id="22" name="Picture 14" descr="mitra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9513" y="4631871"/>
              <a:ext cx="1619290" cy="1609201"/>
            </a:xfrm>
            <a:prstGeom prst="rect">
              <a:avLst/>
            </a:prstGeom>
          </p:spPr>
        </p:pic>
        <p:pic>
          <p:nvPicPr>
            <p:cNvPr id="21" name="Picture 8" descr="gal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35896" y="2664513"/>
              <a:ext cx="2063191" cy="1412559"/>
            </a:xfrm>
            <a:prstGeom prst="rect">
              <a:avLst/>
            </a:prstGeom>
          </p:spPr>
        </p:pic>
        <p:sp>
          <p:nvSpPr>
            <p:cNvPr id="9" name="Rectangle 9"/>
            <p:cNvSpPr/>
            <p:nvPr/>
          </p:nvSpPr>
          <p:spPr>
            <a:xfrm>
              <a:off x="3779912" y="4139788"/>
              <a:ext cx="2017037" cy="352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Helvetica" pitchFamily="34" charset="0"/>
                  <a:cs typeface="Helvetica" pitchFamily="34" charset="0"/>
                </a:rPr>
                <a:t>Shape abstraction </a:t>
              </a:r>
              <a:endParaRPr lang="en-US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15" name="Rectangle 19"/>
            <p:cNvSpPr/>
            <p:nvPr/>
          </p:nvSpPr>
          <p:spPr>
            <a:xfrm>
              <a:off x="1453569" y="6025048"/>
              <a:ext cx="1150534" cy="2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[Mitra et al. 10]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16" name="Rectangle 20"/>
            <p:cNvSpPr/>
            <p:nvPr/>
          </p:nvSpPr>
          <p:spPr>
            <a:xfrm>
              <a:off x="3851920" y="3862789"/>
              <a:ext cx="1368152" cy="264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[Mehra et al. 08]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pic>
          <p:nvPicPr>
            <p:cNvPr id="18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627620"/>
              <a:ext cx="2304256" cy="1305463"/>
            </a:xfrm>
            <a:prstGeom prst="rect">
              <a:avLst/>
            </a:prstGeom>
          </p:spPr>
        </p:pic>
        <p:sp>
          <p:nvSpPr>
            <p:cNvPr id="19" name="Rectangle 20"/>
            <p:cNvSpPr/>
            <p:nvPr/>
          </p:nvSpPr>
          <p:spPr>
            <a:xfrm>
              <a:off x="1259632" y="3923764"/>
              <a:ext cx="995637" cy="2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[Fu et al. 08]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0" name="Rectangle 9"/>
            <p:cNvSpPr/>
            <p:nvPr/>
          </p:nvSpPr>
          <p:spPr>
            <a:xfrm>
              <a:off x="971600" y="4211796"/>
              <a:ext cx="1980230" cy="352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Helvetica" pitchFamily="34" charset="0"/>
                  <a:cs typeface="Helvetica" pitchFamily="34" charset="0"/>
                </a:rPr>
                <a:t>Upright orientation</a:t>
              </a:r>
              <a:endParaRPr lang="en-US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30521" y="6300028"/>
              <a:ext cx="2348304" cy="352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latin typeface="Helvetica" pitchFamily="34" charset="0"/>
                  <a:cs typeface="Helvetica" pitchFamily="34" charset="0"/>
                </a:rPr>
                <a:t>Illustrating assemblies</a:t>
              </a:r>
            </a:p>
          </p:txBody>
        </p:sp>
        <p:sp>
          <p:nvSpPr>
            <p:cNvPr id="25" name="Rectangle 19"/>
            <p:cNvSpPr/>
            <p:nvPr/>
          </p:nvSpPr>
          <p:spPr>
            <a:xfrm>
              <a:off x="4139953" y="6093296"/>
              <a:ext cx="1190899" cy="2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[Wang et al. 11]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837222" y="6372036"/>
              <a:ext cx="2139730" cy="3527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latin typeface="Helvetica" pitchFamily="34" charset="0"/>
                  <a:cs typeface="Helvetica" pitchFamily="34" charset="0"/>
                </a:rPr>
                <a:t>Symmetry hierarchy</a:t>
              </a:r>
            </a:p>
          </p:txBody>
        </p:sp>
        <p:pic>
          <p:nvPicPr>
            <p:cNvPr id="28" name="Picture 9" descr="kalogerakis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27315" y="2564904"/>
              <a:ext cx="1748658" cy="1467749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5940152" y="4242574"/>
              <a:ext cx="2667000" cy="323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Helvetica" pitchFamily="34" charset="0"/>
                  <a:cs typeface="Helvetica" pitchFamily="34" charset="0"/>
                </a:rPr>
                <a:t>Learning segmentation</a:t>
              </a:r>
            </a:p>
          </p:txBody>
        </p:sp>
        <p:sp>
          <p:nvSpPr>
            <p:cNvPr id="30" name="Rectangle 20"/>
            <p:cNvSpPr/>
            <p:nvPr/>
          </p:nvSpPr>
          <p:spPr>
            <a:xfrm>
              <a:off x="6588224" y="4016097"/>
              <a:ext cx="1507870" cy="2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[Kalograkis et al. 10]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50297" y="4581128"/>
              <a:ext cx="2005335" cy="1368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6048672" y="6175757"/>
              <a:ext cx="2667000" cy="61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Helvetica" pitchFamily="34" charset="0"/>
                  <a:cs typeface="Helvetica" pitchFamily="34" charset="0"/>
                </a:rPr>
                <a:t>Exploration of shape collections</a:t>
              </a:r>
            </a:p>
          </p:txBody>
        </p:sp>
        <p:sp>
          <p:nvSpPr>
            <p:cNvPr id="34" name="Rectangle 20"/>
            <p:cNvSpPr/>
            <p:nvPr/>
          </p:nvSpPr>
          <p:spPr>
            <a:xfrm>
              <a:off x="6663952" y="5949280"/>
              <a:ext cx="1076919" cy="2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dirty="0" smtClean="0">
                  <a:solidFill>
                    <a:srgbClr val="0000FF"/>
                  </a:solidFill>
                  <a:latin typeface="Helvetica" pitchFamily="34" charset="0"/>
                  <a:cs typeface="Helvetica" pitchFamily="34" charset="0"/>
                </a:rPr>
                <a:t>[Kim et al. 12]</a:t>
              </a:r>
              <a:endParaRPr lang="en-US" sz="1200" dirty="0">
                <a:solidFill>
                  <a:srgbClr val="0000FF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Pipeline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475656" y="1563621"/>
            <a:ext cx="2304256" cy="1747937"/>
            <a:chOff x="1475656" y="1419622"/>
            <a:chExt cx="2304256" cy="1310953"/>
          </a:xfrm>
        </p:grpSpPr>
        <p:sp>
          <p:nvSpPr>
            <p:cNvPr id="14" name="矩形 13"/>
            <p:cNvSpPr/>
            <p:nvPr/>
          </p:nvSpPr>
          <p:spPr>
            <a:xfrm>
              <a:off x="1524000" y="2499742"/>
              <a:ext cx="2209800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Initial Co-segmentation 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4" name="组合 18"/>
            <p:cNvGrpSpPr/>
            <p:nvPr/>
          </p:nvGrpSpPr>
          <p:grpSpPr>
            <a:xfrm>
              <a:off x="1475656" y="1419622"/>
              <a:ext cx="2304256" cy="1008112"/>
              <a:chOff x="179512" y="1923678"/>
              <a:chExt cx="2376264" cy="1008112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9512" y="1995686"/>
                <a:ext cx="2375286" cy="936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圆角矩形 17"/>
              <p:cNvSpPr/>
              <p:nvPr/>
            </p:nvSpPr>
            <p:spPr>
              <a:xfrm>
                <a:off x="216024" y="1923678"/>
                <a:ext cx="2339752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</p:grpSp>
      <p:sp>
        <p:nvSpPr>
          <p:cNvPr id="39" name="右箭头 38"/>
          <p:cNvSpPr/>
          <p:nvPr/>
        </p:nvSpPr>
        <p:spPr>
          <a:xfrm>
            <a:off x="4139952" y="1851652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" name="组合 30"/>
          <p:cNvGrpSpPr/>
          <p:nvPr/>
        </p:nvGrpSpPr>
        <p:grpSpPr>
          <a:xfrm>
            <a:off x="5215553" y="1371600"/>
            <a:ext cx="2162773" cy="1939959"/>
            <a:chOff x="5215553" y="1275606"/>
            <a:chExt cx="2162773" cy="1454969"/>
          </a:xfrm>
        </p:grpSpPr>
        <p:sp>
          <p:nvSpPr>
            <p:cNvPr id="10" name="矩形 9"/>
            <p:cNvSpPr/>
            <p:nvPr/>
          </p:nvSpPr>
          <p:spPr>
            <a:xfrm>
              <a:off x="5215553" y="2499742"/>
              <a:ext cx="2162773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Constrained Clustering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5292080" y="1275606"/>
              <a:ext cx="2016224" cy="1152128"/>
              <a:chOff x="899592" y="3867894"/>
              <a:chExt cx="2016224" cy="1152128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899592" y="3867894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043608" y="3954085"/>
                <a:ext cx="1728192" cy="971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9" name="右箭头 28"/>
          <p:cNvSpPr/>
          <p:nvPr/>
        </p:nvSpPr>
        <p:spPr>
          <a:xfrm rot="10800000">
            <a:off x="4067944" y="4923994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" name="组合 32"/>
          <p:cNvGrpSpPr/>
          <p:nvPr/>
        </p:nvGrpSpPr>
        <p:grpSpPr>
          <a:xfrm>
            <a:off x="1476000" y="4539951"/>
            <a:ext cx="2324092" cy="1711426"/>
            <a:chOff x="1476000" y="3651873"/>
            <a:chExt cx="2324092" cy="1283567"/>
          </a:xfrm>
        </p:grpSpPr>
        <p:grpSp>
          <p:nvGrpSpPr>
            <p:cNvPr id="8" name="组合 26"/>
            <p:cNvGrpSpPr/>
            <p:nvPr/>
          </p:nvGrpSpPr>
          <p:grpSpPr>
            <a:xfrm>
              <a:off x="1476000" y="3651873"/>
              <a:ext cx="2324092" cy="1009010"/>
              <a:chOff x="1620017" y="3723878"/>
              <a:chExt cx="2324092" cy="1009009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1620017" y="3795990"/>
                <a:ext cx="2324092" cy="93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圆角矩形 22"/>
              <p:cNvSpPr/>
              <p:nvPr/>
            </p:nvSpPr>
            <p:spPr>
              <a:xfrm>
                <a:off x="1656184" y="3723878"/>
                <a:ext cx="2268000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1691680" y="4704607"/>
              <a:ext cx="1944216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Final result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35" name="上弧形箭头 34"/>
          <p:cNvSpPr/>
          <p:nvPr/>
        </p:nvSpPr>
        <p:spPr>
          <a:xfrm rot="5400000" flipH="1">
            <a:off x="6988460" y="3428019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上弧形箭头 58"/>
          <p:cNvSpPr/>
          <p:nvPr/>
        </p:nvSpPr>
        <p:spPr>
          <a:xfrm rot="16200000" flipH="1">
            <a:off x="3667708" y="3500028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35"/>
          <p:cNvGrpSpPr/>
          <p:nvPr/>
        </p:nvGrpSpPr>
        <p:grpSpPr>
          <a:xfrm>
            <a:off x="5220072" y="4347930"/>
            <a:ext cx="2016224" cy="1903447"/>
            <a:chOff x="5220072" y="4677139"/>
            <a:chExt cx="2016224" cy="1903447"/>
          </a:xfrm>
        </p:grpSpPr>
        <p:grpSp>
          <p:nvGrpSpPr>
            <p:cNvPr id="11" name="组合 57"/>
            <p:cNvGrpSpPr/>
            <p:nvPr/>
          </p:nvGrpSpPr>
          <p:grpSpPr>
            <a:xfrm>
              <a:off x="5220072" y="4677139"/>
              <a:ext cx="2016224" cy="1903447"/>
              <a:chOff x="6372200" y="1851670"/>
              <a:chExt cx="2016224" cy="142758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723294" y="3048422"/>
                <a:ext cx="1526380" cy="230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/>
                    </a:solidFill>
                    <a:latin typeface="Helvetica" pitchFamily="34" charset="0"/>
                    <a:cs typeface="Helvetica" pitchFamily="34" charset="0"/>
                  </a:rPr>
                  <a:t>Active Learning</a:t>
                </a:r>
                <a:endParaRPr lang="zh-CN" altLang="en-US" sz="1400" b="1" dirty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6372200" y="1851670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77600" y="4932000"/>
              <a:ext cx="1904185" cy="101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9" grpId="0" animBg="1"/>
      <p:bldP spid="35" grpId="0" animBg="1"/>
      <p:bldP spid="5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Initial co-segmentation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63097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Helvetica" pitchFamily="34" charset="0"/>
                <a:cs typeface="Helvetica" pitchFamily="34" charset="0"/>
              </a:rPr>
              <a:t>Over-segmentation</a:t>
            </a:r>
          </a:p>
          <a:p>
            <a:pPr>
              <a:buNone/>
            </a:pPr>
            <a:endParaRPr lang="en-US" altLang="zh-CN" sz="2800" dirty="0" smtClean="0">
              <a:latin typeface="Helvetica" pitchFamily="34" charset="0"/>
              <a:cs typeface="Helvetica" pitchFamily="34" charset="0"/>
            </a:endParaRPr>
          </a:p>
          <a:p>
            <a:pPr lvl="1"/>
            <a:endParaRPr lang="he-IL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3168961" cy="272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2786058"/>
            <a:ext cx="109469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507" y="3199860"/>
            <a:ext cx="2912132" cy="223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8897" y="2714620"/>
            <a:ext cx="1192841" cy="335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 descr="G:\vcc\sig2012\yunhai\jin\new副本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2786058"/>
            <a:ext cx="6248776" cy="3160959"/>
          </a:xfrm>
          <a:prstGeom prst="rect">
            <a:avLst/>
          </a:prstGeom>
          <a:noFill/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428596" y="1857364"/>
            <a:ext cx="8229600" cy="707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cs typeface="Helvetica" pitchFamily="34" charset="0"/>
              </a:rPr>
              <a:t>Descriptor space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he-IL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21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Initial co-segmentation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4984"/>
            <a:ext cx="3754883" cy="191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552" y="1628801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 Diffusion map clustering [</a:t>
            </a:r>
            <a:r>
              <a:rPr lang="en-US" altLang="zh-CN" sz="3000" dirty="0" err="1" smtClean="0">
                <a:latin typeface="Helvetica" pitchFamily="34" charset="0"/>
                <a:cs typeface="Helvetica" pitchFamily="34" charset="0"/>
              </a:rPr>
              <a:t>Sidi</a:t>
            </a:r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 et al. 2011]</a:t>
            </a:r>
          </a:p>
          <a:p>
            <a:endParaRPr lang="zh-CN" alt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780928"/>
            <a:ext cx="3703298" cy="311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22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Constrained clustering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447800" y="1555239"/>
            <a:ext cx="2362200" cy="1747937"/>
            <a:chOff x="1447800" y="1419622"/>
            <a:chExt cx="2362200" cy="1310953"/>
          </a:xfrm>
        </p:grpSpPr>
        <p:sp>
          <p:nvSpPr>
            <p:cNvPr id="14" name="矩形 13"/>
            <p:cNvSpPr/>
            <p:nvPr/>
          </p:nvSpPr>
          <p:spPr>
            <a:xfrm>
              <a:off x="1447800" y="2499742"/>
              <a:ext cx="2362200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Initial Co-segmentation 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4" name="组合 18"/>
            <p:cNvGrpSpPr/>
            <p:nvPr/>
          </p:nvGrpSpPr>
          <p:grpSpPr>
            <a:xfrm>
              <a:off x="1475656" y="1419622"/>
              <a:ext cx="2304256" cy="1008112"/>
              <a:chOff x="179512" y="1923678"/>
              <a:chExt cx="2376264" cy="1008112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9512" y="1995686"/>
                <a:ext cx="2375286" cy="936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圆角矩形 17"/>
              <p:cNvSpPr/>
              <p:nvPr/>
            </p:nvSpPr>
            <p:spPr>
              <a:xfrm>
                <a:off x="216024" y="1923678"/>
                <a:ext cx="2339752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</p:grpSp>
      <p:sp>
        <p:nvSpPr>
          <p:cNvPr id="39" name="右箭头 38"/>
          <p:cNvSpPr/>
          <p:nvPr/>
        </p:nvSpPr>
        <p:spPr>
          <a:xfrm>
            <a:off x="4139952" y="1843270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" name="组合 30"/>
          <p:cNvGrpSpPr/>
          <p:nvPr/>
        </p:nvGrpSpPr>
        <p:grpSpPr>
          <a:xfrm>
            <a:off x="5215553" y="1363218"/>
            <a:ext cx="2162773" cy="1939959"/>
            <a:chOff x="5215553" y="1275606"/>
            <a:chExt cx="2162773" cy="1454969"/>
          </a:xfrm>
        </p:grpSpPr>
        <p:sp>
          <p:nvSpPr>
            <p:cNvPr id="10" name="矩形 9"/>
            <p:cNvSpPr/>
            <p:nvPr/>
          </p:nvSpPr>
          <p:spPr>
            <a:xfrm>
              <a:off x="5215553" y="2499742"/>
              <a:ext cx="2162773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Constrained Clustering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5292080" y="1275606"/>
              <a:ext cx="2016224" cy="1152128"/>
              <a:chOff x="899592" y="3867894"/>
              <a:chExt cx="2016224" cy="1152128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899592" y="3867894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043608" y="3954085"/>
                <a:ext cx="1728192" cy="971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9" name="右箭头 28"/>
          <p:cNvSpPr/>
          <p:nvPr/>
        </p:nvSpPr>
        <p:spPr>
          <a:xfrm rot="10800000">
            <a:off x="4067944" y="4915612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" name="组合 32"/>
          <p:cNvGrpSpPr/>
          <p:nvPr/>
        </p:nvGrpSpPr>
        <p:grpSpPr>
          <a:xfrm>
            <a:off x="1476000" y="4531570"/>
            <a:ext cx="2324091" cy="1747937"/>
            <a:chOff x="1476000" y="3651873"/>
            <a:chExt cx="2324091" cy="1310950"/>
          </a:xfrm>
        </p:grpSpPr>
        <p:grpSp>
          <p:nvGrpSpPr>
            <p:cNvPr id="8" name="组合 26"/>
            <p:cNvGrpSpPr/>
            <p:nvPr/>
          </p:nvGrpSpPr>
          <p:grpSpPr>
            <a:xfrm>
              <a:off x="1476000" y="3651873"/>
              <a:ext cx="2324091" cy="1009010"/>
              <a:chOff x="1620017" y="3723878"/>
              <a:chExt cx="2324091" cy="1009009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1620017" y="3795990"/>
                <a:ext cx="2324091" cy="93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圆角矩形 22"/>
              <p:cNvSpPr/>
              <p:nvPr/>
            </p:nvSpPr>
            <p:spPr>
              <a:xfrm>
                <a:off x="1656184" y="3723878"/>
                <a:ext cx="2268000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1691680" y="4731990"/>
              <a:ext cx="1944216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Final result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35" name="上弧形箭头 34"/>
          <p:cNvSpPr/>
          <p:nvPr/>
        </p:nvSpPr>
        <p:spPr>
          <a:xfrm rot="5400000" flipH="1">
            <a:off x="6988460" y="3419637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上弧形箭头 58"/>
          <p:cNvSpPr/>
          <p:nvPr/>
        </p:nvSpPr>
        <p:spPr>
          <a:xfrm rot="16200000" flipH="1">
            <a:off x="3667708" y="3491646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220072" y="1219200"/>
            <a:ext cx="2160240" cy="1832589"/>
          </a:xfrm>
          <a:prstGeom prst="roundRect">
            <a:avLst/>
          </a:prstGeom>
          <a:noFill/>
          <a:ln w="38100">
            <a:solidFill>
              <a:srgbClr val="FD525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9" name="组合 29"/>
          <p:cNvGrpSpPr/>
          <p:nvPr/>
        </p:nvGrpSpPr>
        <p:grpSpPr>
          <a:xfrm>
            <a:off x="5220072" y="4339548"/>
            <a:ext cx="2016224" cy="1908852"/>
            <a:chOff x="5220072" y="4677139"/>
            <a:chExt cx="2016224" cy="1908852"/>
          </a:xfrm>
        </p:grpSpPr>
        <p:grpSp>
          <p:nvGrpSpPr>
            <p:cNvPr id="11" name="组合 57"/>
            <p:cNvGrpSpPr/>
            <p:nvPr/>
          </p:nvGrpSpPr>
          <p:grpSpPr>
            <a:xfrm>
              <a:off x="5220072" y="4677139"/>
              <a:ext cx="2016224" cy="1908852"/>
              <a:chOff x="6372200" y="1851670"/>
              <a:chExt cx="2016224" cy="143163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723294" y="3052476"/>
                <a:ext cx="1526380" cy="230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/>
                    </a:solidFill>
                    <a:latin typeface="Helvetica" pitchFamily="34" charset="0"/>
                    <a:cs typeface="Helvetica" pitchFamily="34" charset="0"/>
                  </a:rPr>
                  <a:t>Active Learning</a:t>
                </a:r>
                <a:endParaRPr lang="zh-CN" altLang="en-US" sz="1400" b="1" dirty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6372200" y="1851670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77600" y="4932000"/>
              <a:ext cx="1904185" cy="101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23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5"/>
          <p:cNvGrpSpPr/>
          <p:nvPr/>
        </p:nvGrpSpPr>
        <p:grpSpPr>
          <a:xfrm>
            <a:off x="5791200" y="3200400"/>
            <a:ext cx="2474298" cy="1922400"/>
            <a:chOff x="4834006" y="3861048"/>
            <a:chExt cx="3770442" cy="2789358"/>
          </a:xfrm>
        </p:grpSpPr>
        <p:pic>
          <p:nvPicPr>
            <p:cNvPr id="22" name="图片 7" descr="TMP2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34006" y="3861048"/>
              <a:ext cx="3770442" cy="2789358"/>
            </a:xfrm>
            <a:prstGeom prst="rect">
              <a:avLst/>
            </a:prstGeom>
          </p:spPr>
        </p:pic>
        <p:sp>
          <p:nvSpPr>
            <p:cNvPr id="23" name="Oval 13"/>
            <p:cNvSpPr/>
            <p:nvPr/>
          </p:nvSpPr>
          <p:spPr>
            <a:xfrm rot="1859417">
              <a:off x="4993638" y="3941982"/>
              <a:ext cx="1877500" cy="1417521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Oval 13"/>
            <p:cNvSpPr/>
            <p:nvPr/>
          </p:nvSpPr>
          <p:spPr>
            <a:xfrm rot="1859417">
              <a:off x="7609473" y="4683574"/>
              <a:ext cx="965896" cy="1157910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 rot="1859417">
              <a:off x="6506771" y="5407928"/>
              <a:ext cx="1282298" cy="1157910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Clustering is hard…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211960" y="3287941"/>
            <a:ext cx="576064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图片 7" descr="TMP2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173" y="1916832"/>
            <a:ext cx="3770442" cy="2789358"/>
          </a:xfrm>
          <a:prstGeom prst="rect">
            <a:avLst/>
          </a:prstGeom>
        </p:spPr>
      </p:pic>
      <p:pic>
        <p:nvPicPr>
          <p:cNvPr id="12" name="图片 7" descr="TMP2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1599" y="2069232"/>
            <a:ext cx="3679698" cy="2789358"/>
          </a:xfrm>
          <a:prstGeom prst="rect">
            <a:avLst/>
          </a:prstGeom>
        </p:spPr>
      </p:pic>
      <p:grpSp>
        <p:nvGrpSpPr>
          <p:cNvPr id="4" name="组合 33"/>
          <p:cNvGrpSpPr/>
          <p:nvPr/>
        </p:nvGrpSpPr>
        <p:grpSpPr>
          <a:xfrm>
            <a:off x="5950496" y="1143000"/>
            <a:ext cx="2736304" cy="2016224"/>
            <a:chOff x="5004048" y="1002736"/>
            <a:chExt cx="3672408" cy="2858312"/>
          </a:xfrm>
        </p:grpSpPr>
        <p:pic>
          <p:nvPicPr>
            <p:cNvPr id="13" name="图片 7" descr="TMP2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4048" y="1268760"/>
              <a:ext cx="3672408" cy="2592288"/>
            </a:xfrm>
            <a:prstGeom prst="rect">
              <a:avLst/>
            </a:prstGeom>
          </p:spPr>
        </p:pic>
        <p:sp>
          <p:nvSpPr>
            <p:cNvPr id="14" name="Oval 13"/>
            <p:cNvSpPr/>
            <p:nvPr/>
          </p:nvSpPr>
          <p:spPr>
            <a:xfrm rot="1859417">
              <a:off x="5305216" y="1002736"/>
              <a:ext cx="965896" cy="1157910"/>
            </a:xfrm>
            <a:prstGeom prst="ellipse">
              <a:avLst/>
            </a:prstGeom>
            <a:noFill/>
            <a:ln w="34925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 rot="18862596">
              <a:off x="5591066" y="1665300"/>
              <a:ext cx="2201063" cy="1157910"/>
            </a:xfrm>
            <a:prstGeom prst="ellipse">
              <a:avLst/>
            </a:prstGeom>
            <a:noFill/>
            <a:ln w="34925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Oval 14"/>
            <p:cNvSpPr/>
            <p:nvPr/>
          </p:nvSpPr>
          <p:spPr>
            <a:xfrm rot="18862596">
              <a:off x="6743194" y="2025340"/>
              <a:ext cx="2201063" cy="1157910"/>
            </a:xfrm>
            <a:prstGeom prst="ellipse">
              <a:avLst/>
            </a:prstGeom>
            <a:noFill/>
            <a:ln w="34925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5" name="组合 27"/>
          <p:cNvGrpSpPr>
            <a:grpSpLocks noChangeAspect="1"/>
          </p:cNvGrpSpPr>
          <p:nvPr/>
        </p:nvGrpSpPr>
        <p:grpSpPr>
          <a:xfrm>
            <a:off x="3657600" y="4267200"/>
            <a:ext cx="2627751" cy="1944000"/>
            <a:chOff x="3100527" y="4293096"/>
            <a:chExt cx="3770442" cy="2789358"/>
          </a:xfrm>
        </p:grpSpPr>
        <p:pic>
          <p:nvPicPr>
            <p:cNvPr id="19" name="图片 7" descr="TMP2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0527" y="4293096"/>
              <a:ext cx="3770442" cy="2789358"/>
            </a:xfrm>
            <a:prstGeom prst="rect">
              <a:avLst/>
            </a:prstGeom>
          </p:spPr>
        </p:pic>
        <p:sp>
          <p:nvSpPr>
            <p:cNvPr id="20" name="Oval 13"/>
            <p:cNvSpPr/>
            <p:nvPr/>
          </p:nvSpPr>
          <p:spPr>
            <a:xfrm rot="1859417">
              <a:off x="3379514" y="4337213"/>
              <a:ext cx="1784966" cy="775861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Oval 13"/>
            <p:cNvSpPr/>
            <p:nvPr/>
          </p:nvSpPr>
          <p:spPr>
            <a:xfrm rot="1859417">
              <a:off x="5881282" y="4963176"/>
              <a:ext cx="965896" cy="1157910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Oval 13"/>
            <p:cNvSpPr/>
            <p:nvPr/>
          </p:nvSpPr>
          <p:spPr>
            <a:xfrm rot="1859417">
              <a:off x="3939375" y="5605385"/>
              <a:ext cx="2550673" cy="926132"/>
            </a:xfrm>
            <a:prstGeom prst="ellipse">
              <a:avLst/>
            </a:prstGeom>
            <a:noFill/>
            <a:ln w="3175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he-IL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24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Clustering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211960" y="3287941"/>
            <a:ext cx="576064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123781" y="1916832"/>
            <a:ext cx="3651951" cy="279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3059832" y="4941168"/>
            <a:ext cx="3417168" cy="672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cs typeface="Helvetica" pitchFamily="34" charset="0"/>
              </a:rPr>
              <a:t>Mistakes marked with circle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8" name="图片 7" descr="TMP2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99" y="1916832"/>
            <a:ext cx="3679698" cy="2789358"/>
          </a:xfrm>
          <a:prstGeom prst="rect">
            <a:avLst/>
          </a:prstGeom>
        </p:spPr>
      </p:pic>
      <p:sp>
        <p:nvSpPr>
          <p:cNvPr id="12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25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aSpringSequence5_c2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600" y="1990800"/>
            <a:ext cx="4240800" cy="3239999"/>
          </a:xfrm>
          <a:prstGeom prst="rect">
            <a:avLst/>
          </a:prstGeom>
        </p:spPr>
      </p:pic>
      <p:grpSp>
        <p:nvGrpSpPr>
          <p:cNvPr id="3" name="组合 32"/>
          <p:cNvGrpSpPr/>
          <p:nvPr/>
        </p:nvGrpSpPr>
        <p:grpSpPr>
          <a:xfrm>
            <a:off x="148398" y="1988841"/>
            <a:ext cx="4240800" cy="3240000"/>
            <a:chOff x="148398" y="1988841"/>
            <a:chExt cx="4240800" cy="3240000"/>
          </a:xfrm>
        </p:grpSpPr>
        <p:grpSp>
          <p:nvGrpSpPr>
            <p:cNvPr id="4" name="组合 31"/>
            <p:cNvGrpSpPr/>
            <p:nvPr/>
          </p:nvGrpSpPr>
          <p:grpSpPr>
            <a:xfrm>
              <a:off x="148398" y="1988841"/>
              <a:ext cx="4240800" cy="3240000"/>
              <a:chOff x="148398" y="1988841"/>
              <a:chExt cx="4240800" cy="3240000"/>
            </a:xfrm>
          </p:grpSpPr>
          <p:pic>
            <p:nvPicPr>
              <p:cNvPr id="4098" name="Picture 2"/>
              <p:cNvPicPr>
                <a:picLocks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48398" y="1988841"/>
                <a:ext cx="4240800" cy="324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0" name="Straight Arrow Connector 9"/>
              <p:cNvCxnSpPr/>
              <p:nvPr/>
            </p:nvCxnSpPr>
            <p:spPr>
              <a:xfrm flipH="1">
                <a:off x="1979712" y="2708920"/>
                <a:ext cx="1224136" cy="681791"/>
              </a:xfrm>
              <a:prstGeom prst="straightConnector1">
                <a:avLst/>
              </a:prstGeom>
              <a:ln w="41275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>
              <a:xfrm flipH="1">
                <a:off x="3347864" y="2708920"/>
                <a:ext cx="129994" cy="1473879"/>
              </a:xfrm>
              <a:prstGeom prst="straightConnector1">
                <a:avLst/>
              </a:prstGeom>
              <a:ln w="41275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/>
              <p:cNvSpPr txBox="1"/>
              <p:nvPr/>
            </p:nvSpPr>
            <p:spPr>
              <a:xfrm>
                <a:off x="2811219" y="2363389"/>
                <a:ext cx="1391951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600" b="1" dirty="0" smtClean="0">
                    <a:latin typeface="Helvetica" pitchFamily="34" charset="0"/>
                    <a:cs typeface="Helvetica" pitchFamily="34" charset="0"/>
                  </a:rPr>
                  <a:t>Cannot Link</a:t>
                </a:r>
                <a:endParaRPr lang="he-IL" sz="1600" b="1" dirty="0">
                  <a:latin typeface="Helvetica" pitchFamily="34" charset="0"/>
                  <a:cs typeface="Helvetica" pitchFamily="34" charset="0"/>
                </a:endParaRP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>
              <a:xfrm flipV="1">
                <a:off x="1067794" y="2708920"/>
                <a:ext cx="191838" cy="1957391"/>
              </a:xfrm>
              <a:prstGeom prst="straightConnector1">
                <a:avLst/>
              </a:prstGeom>
              <a:ln w="41275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 flipV="1">
                <a:off x="1564209" y="4077072"/>
                <a:ext cx="487511" cy="589242"/>
              </a:xfrm>
              <a:prstGeom prst="straightConnector1">
                <a:avLst/>
              </a:prstGeom>
              <a:ln w="41275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/>
            <p:cNvSpPr txBox="1"/>
            <p:nvPr/>
          </p:nvSpPr>
          <p:spPr>
            <a:xfrm>
              <a:off x="566938" y="4678065"/>
              <a:ext cx="1188483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sz="1600" b="1" dirty="0" smtClean="0">
                  <a:latin typeface="Helvetica" pitchFamily="34" charset="0"/>
                  <a:cs typeface="Helvetica" pitchFamily="34" charset="0"/>
                </a:rPr>
                <a:t>Must Link</a:t>
              </a:r>
              <a:endParaRPr lang="he-IL" sz="1600" b="1" dirty="0">
                <a:latin typeface="Helvetica" pitchFamily="34" charset="0"/>
                <a:cs typeface="Helvetica" pitchFamily="34" charset="0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867530" y="2060848"/>
            <a:ext cx="424097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Constrained Clustering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499992" y="3284984"/>
            <a:ext cx="504056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26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Constrained Clustering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269" y="4725144"/>
            <a:ext cx="2266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dirty="0" smtClean="0">
                <a:solidFill>
                  <a:prstClr val="black"/>
                </a:solidFill>
                <a:latin typeface="Helvetica" pitchFamily="34" charset="0"/>
                <a:cs typeface="Helvetica" pitchFamily="34" charset="0"/>
              </a:rPr>
              <a:t>Spring embedding</a:t>
            </a:r>
            <a:endParaRPr lang="zh-CN" altLang="en-US" sz="2000" dirty="0">
              <a:solidFill>
                <a:prstClr val="black"/>
              </a:solidFill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3" name="组合 12"/>
          <p:cNvGrpSpPr/>
          <p:nvPr/>
        </p:nvGrpSpPr>
        <p:grpSpPr>
          <a:xfrm>
            <a:off x="251520" y="1846800"/>
            <a:ext cx="3816424" cy="2696234"/>
            <a:chOff x="251520" y="1846800"/>
            <a:chExt cx="3816424" cy="2696234"/>
          </a:xfrm>
        </p:grpSpPr>
        <p:sp>
          <p:nvSpPr>
            <p:cNvPr id="7" name="圆角矩形 6"/>
            <p:cNvSpPr/>
            <p:nvPr/>
          </p:nvSpPr>
          <p:spPr>
            <a:xfrm>
              <a:off x="251520" y="1846800"/>
              <a:ext cx="3816424" cy="2696234"/>
            </a:xfrm>
            <a:prstGeom prst="roundRect">
              <a:avLst/>
            </a:prstGeom>
            <a:noFill/>
            <a:ln w="38100">
              <a:solidFill>
                <a:schemeClr val="accent5">
                  <a:shade val="95000"/>
                  <a:satMod val="10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9" name="Picture 2" descr="C:\Users\Sandra\Desktop\SSL_Clustering\figures\try15_OnlyKNN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1988840"/>
              <a:ext cx="3491994" cy="2319185"/>
            </a:xfrm>
            <a:prstGeom prst="rect">
              <a:avLst/>
            </a:prstGeom>
            <a:noFill/>
            <a:ln w="28575">
              <a:noFill/>
            </a:ln>
          </p:spPr>
        </p:pic>
      </p:grpSp>
      <p:sp>
        <p:nvSpPr>
          <p:cNvPr id="10" name="右箭头 9"/>
          <p:cNvSpPr/>
          <p:nvPr/>
        </p:nvSpPr>
        <p:spPr>
          <a:xfrm>
            <a:off x="4211960" y="3068960"/>
            <a:ext cx="864096" cy="432048"/>
          </a:xfrm>
          <a:prstGeom prst="rightArrow">
            <a:avLst/>
          </a:prstGeom>
          <a:solidFill>
            <a:srgbClr val="2BC6FD"/>
          </a:solidFill>
          <a:ln w="19050"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5220072" y="1844824"/>
            <a:ext cx="3425214" cy="2696400"/>
            <a:chOff x="5220072" y="1844824"/>
            <a:chExt cx="3425214" cy="2696400"/>
          </a:xfrm>
        </p:grpSpPr>
        <p:pic>
          <p:nvPicPr>
            <p:cNvPr id="11" name="Picture 3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64088" y="1988840"/>
              <a:ext cx="3168352" cy="230425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15" name="圆角矩形 14"/>
            <p:cNvSpPr/>
            <p:nvPr/>
          </p:nvSpPr>
          <p:spPr>
            <a:xfrm>
              <a:off x="5220072" y="1844824"/>
              <a:ext cx="3425214" cy="2696400"/>
            </a:xfrm>
            <a:prstGeom prst="roundRect">
              <a:avLst/>
            </a:prstGeom>
            <a:noFill/>
            <a:ln w="38100">
              <a:solidFill>
                <a:schemeClr val="accent5">
                  <a:shade val="95000"/>
                  <a:satMod val="10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773952" y="4725144"/>
            <a:ext cx="2250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dirty="0" smtClean="0">
                <a:solidFill>
                  <a:prstClr val="black"/>
                </a:solidFill>
                <a:latin typeface="Helvetica" pitchFamily="34" charset="0"/>
                <a:cs typeface="Helvetica" pitchFamily="34" charset="0"/>
              </a:rPr>
              <a:t>K-mean clustering</a:t>
            </a:r>
            <a:endParaRPr lang="zh-CN" altLang="en-US" sz="2000" dirty="0">
              <a:solidFill>
                <a:prstClr val="black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27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ndra\Desktop\SSL_Clustering\figures\try15_OnlyKN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7009687" cy="4176465"/>
          </a:xfrm>
          <a:prstGeom prst="rect">
            <a:avLst/>
          </a:prstGeom>
          <a:noFill/>
        </p:spPr>
      </p:pic>
      <p:grpSp>
        <p:nvGrpSpPr>
          <p:cNvPr id="3" name="组合 41"/>
          <p:cNvGrpSpPr/>
          <p:nvPr/>
        </p:nvGrpSpPr>
        <p:grpSpPr>
          <a:xfrm>
            <a:off x="4860032" y="2708920"/>
            <a:ext cx="1717137" cy="389158"/>
            <a:chOff x="4860032" y="2708920"/>
            <a:chExt cx="1717137" cy="389158"/>
          </a:xfrm>
        </p:grpSpPr>
        <p:sp>
          <p:nvSpPr>
            <p:cNvPr id="21" name="圆角矩形 20"/>
            <p:cNvSpPr/>
            <p:nvPr/>
          </p:nvSpPr>
          <p:spPr>
            <a:xfrm>
              <a:off x="4884850" y="2740888"/>
              <a:ext cx="1571636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60032" y="2708920"/>
              <a:ext cx="1717137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b="1" dirty="0" smtClean="0">
                  <a:latin typeface="Helvetica" pitchFamily="34" charset="0"/>
                  <a:cs typeface="Helvetica" pitchFamily="34" charset="0"/>
                </a:rPr>
                <a:t>Random</a:t>
              </a:r>
              <a:r>
                <a:rPr lang="en-US" b="1" dirty="0" smtClean="0">
                  <a:latin typeface="Helvetica" pitchFamily="34" charset="0"/>
                  <a:cs typeface="Helvetica" pitchFamily="34" charset="0"/>
                </a:rPr>
                <a:t> </a:t>
              </a:r>
              <a:r>
                <a:rPr lang="en-US" sz="1600" b="1" dirty="0" smtClean="0">
                  <a:latin typeface="Helvetica" pitchFamily="34" charset="0"/>
                  <a:cs typeface="Helvetica" pitchFamily="34" charset="0"/>
                </a:rPr>
                <a:t>Spring</a:t>
              </a:r>
              <a:endParaRPr lang="he-IL" sz="1600" b="1" dirty="0"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Helvetica" pitchFamily="34" charset="0"/>
                <a:cs typeface="Helvetica" pitchFamily="34" charset="0"/>
              </a:rPr>
              <a:t>Spring System</a:t>
            </a:r>
            <a:endParaRPr lang="he-IL" sz="4000" b="1" dirty="0"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6" name="组合 42"/>
          <p:cNvGrpSpPr/>
          <p:nvPr/>
        </p:nvGrpSpPr>
        <p:grpSpPr>
          <a:xfrm>
            <a:off x="3995936" y="1834688"/>
            <a:ext cx="1790875" cy="379866"/>
            <a:chOff x="3995936" y="1834688"/>
            <a:chExt cx="1790875" cy="379866"/>
          </a:xfrm>
        </p:grpSpPr>
        <p:sp>
          <p:nvSpPr>
            <p:cNvPr id="17" name="圆角矩形 16"/>
            <p:cNvSpPr/>
            <p:nvPr/>
          </p:nvSpPr>
          <p:spPr>
            <a:xfrm>
              <a:off x="4071934" y="1857364"/>
              <a:ext cx="1571636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95936" y="1834688"/>
              <a:ext cx="1790875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b="1" dirty="0" smtClean="0">
                  <a:latin typeface="Helvetica" pitchFamily="34" charset="0"/>
                  <a:cs typeface="Helvetica" pitchFamily="34" charset="0"/>
                </a:rPr>
                <a:t>Neighbor Spring</a:t>
              </a:r>
              <a:endParaRPr lang="he-IL" sz="1600" b="1" dirty="0">
                <a:latin typeface="Helvetica" pitchFamily="34" charset="0"/>
                <a:cs typeface="Helvetica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085150"/>
            <a:ext cx="3418756" cy="53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008" y="5070072"/>
            <a:ext cx="4275548" cy="41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5112" y="5743286"/>
            <a:ext cx="4130920" cy="32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30"/>
          <p:cNvGrpSpPr/>
          <p:nvPr/>
        </p:nvGrpSpPr>
        <p:grpSpPr>
          <a:xfrm>
            <a:off x="2091970" y="3451676"/>
            <a:ext cx="1255894" cy="1081408"/>
            <a:chOff x="2091970" y="3451676"/>
            <a:chExt cx="1255894" cy="1081408"/>
          </a:xfrm>
        </p:grpSpPr>
        <p:sp>
          <p:nvSpPr>
            <p:cNvPr id="34" name="圆角矩形 33"/>
            <p:cNvSpPr/>
            <p:nvPr/>
          </p:nvSpPr>
          <p:spPr>
            <a:xfrm>
              <a:off x="2091970" y="3451676"/>
              <a:ext cx="1255894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23728" y="3471446"/>
              <a:ext cx="1143262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b="1" dirty="0" smtClean="0">
                  <a:latin typeface="Helvetica" pitchFamily="34" charset="0"/>
                  <a:cs typeface="Helvetica" pitchFamily="34" charset="0"/>
                </a:rPr>
                <a:t>Must Link</a:t>
              </a:r>
              <a:endParaRPr lang="he-IL" sz="1600" b="1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4" name="右箭头 23"/>
            <p:cNvSpPr/>
            <p:nvPr/>
          </p:nvSpPr>
          <p:spPr>
            <a:xfrm rot="5400000">
              <a:off x="2264331" y="4044161"/>
              <a:ext cx="717281" cy="260565"/>
            </a:xfrm>
            <a:prstGeom prst="rightArrow">
              <a:avLst/>
            </a:prstGeom>
            <a:solidFill>
              <a:srgbClr val="2BC6FD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18" name="圆角右箭头 17"/>
          <p:cNvSpPr/>
          <p:nvPr/>
        </p:nvSpPr>
        <p:spPr>
          <a:xfrm>
            <a:off x="4572000" y="1340768"/>
            <a:ext cx="428628" cy="500066"/>
          </a:xfrm>
          <a:prstGeom prst="ben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组合 31"/>
          <p:cNvGrpSpPr/>
          <p:nvPr/>
        </p:nvGrpSpPr>
        <p:grpSpPr>
          <a:xfrm>
            <a:off x="6934200" y="4057246"/>
            <a:ext cx="1518364" cy="1097147"/>
            <a:chOff x="6934200" y="4057246"/>
            <a:chExt cx="1518364" cy="1097147"/>
          </a:xfrm>
        </p:grpSpPr>
        <p:sp>
          <p:nvSpPr>
            <p:cNvPr id="28" name="圆角矩形 27"/>
            <p:cNvSpPr/>
            <p:nvPr/>
          </p:nvSpPr>
          <p:spPr>
            <a:xfrm>
              <a:off x="6973082" y="4079922"/>
              <a:ext cx="1415342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934200" y="4057246"/>
              <a:ext cx="1518364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 smtClean="0">
                  <a:latin typeface="Helvetica" pitchFamily="34" charset="0"/>
                  <a:cs typeface="Helvetica" pitchFamily="34" charset="0"/>
                </a:rPr>
                <a:t>Cannot Link</a:t>
              </a:r>
              <a:endParaRPr lang="he-IL" b="1" dirty="0"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36" name="右箭头 35"/>
            <p:cNvSpPr/>
            <p:nvPr/>
          </p:nvSpPr>
          <p:spPr>
            <a:xfrm rot="5400000">
              <a:off x="7367978" y="4665470"/>
              <a:ext cx="717281" cy="260565"/>
            </a:xfrm>
            <a:prstGeom prst="rightArrow">
              <a:avLst/>
            </a:prstGeom>
            <a:solidFill>
              <a:srgbClr val="2BC6FD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39" name="右箭头 38"/>
          <p:cNvSpPr/>
          <p:nvPr/>
        </p:nvSpPr>
        <p:spPr>
          <a:xfrm rot="16200000">
            <a:off x="5644246" y="2255422"/>
            <a:ext cx="717281" cy="260565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1000" y="5029200"/>
            <a:ext cx="4392488" cy="457200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8064" y="1066800"/>
            <a:ext cx="3462536" cy="48999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43400" y="5748536"/>
            <a:ext cx="4261048" cy="4236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9" grpId="0" animBg="1"/>
      <p:bldP spid="33" grpId="0" animBg="1"/>
      <p:bldP spid="37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1272139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A physical spring system “attempts” to minimize its potential energy:</a:t>
            </a: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en-US" dirty="0" smtClean="0">
              <a:latin typeface="Helvetica" pitchFamily="34" charset="0"/>
              <a:cs typeface="Helvetica" pitchFamily="34" charset="0"/>
            </a:endParaRPr>
          </a:p>
          <a:p>
            <a:endParaRPr lang="he-IL" i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Right Brace 11"/>
          <p:cNvSpPr/>
          <p:nvPr/>
        </p:nvSpPr>
        <p:spPr>
          <a:xfrm rot="5400000">
            <a:off x="2532846" y="2949615"/>
            <a:ext cx="265331" cy="1371600"/>
          </a:xfrm>
          <a:prstGeom prst="rightBrace">
            <a:avLst>
              <a:gd name="adj1" fmla="val 8333"/>
              <a:gd name="adj2" fmla="val 47556"/>
            </a:avLst>
          </a:prstGeom>
          <a:ln w="28575">
            <a:solidFill>
              <a:srgbClr val="57A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07704" y="3790781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57AE31"/>
                </a:solidFill>
              </a:rPr>
              <a:t>Energy on Metric springs</a:t>
            </a:r>
            <a:endParaRPr lang="en-US" dirty="0">
              <a:solidFill>
                <a:srgbClr val="57AE31"/>
              </a:solidFill>
            </a:endParaRPr>
          </a:p>
        </p:txBody>
      </p:sp>
      <p:sp>
        <p:nvSpPr>
          <p:cNvPr id="12" name="Right Brace 9"/>
          <p:cNvSpPr/>
          <p:nvPr/>
        </p:nvSpPr>
        <p:spPr>
          <a:xfrm rot="5400000">
            <a:off x="5233146" y="2697588"/>
            <a:ext cx="265331" cy="1875656"/>
          </a:xfrm>
          <a:prstGeom prst="rightBrace">
            <a:avLst>
              <a:gd name="adj1" fmla="val 8333"/>
              <a:gd name="adj2" fmla="val 48471"/>
            </a:avLst>
          </a:prstGeom>
          <a:ln w="28575">
            <a:solidFill>
              <a:srgbClr val="FD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283968" y="3790781"/>
            <a:ext cx="24384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D5252"/>
                </a:solidFill>
              </a:rPr>
              <a:t>Energy on </a:t>
            </a:r>
          </a:p>
          <a:p>
            <a:pPr algn="ctr"/>
            <a:r>
              <a:rPr lang="en-US" dirty="0" smtClean="0">
                <a:solidFill>
                  <a:srgbClr val="FD5252"/>
                </a:solidFill>
              </a:rPr>
              <a:t>Cannot link</a:t>
            </a:r>
          </a:p>
        </p:txBody>
      </p:sp>
      <p:sp>
        <p:nvSpPr>
          <p:cNvPr id="14" name="Right Brace 10"/>
          <p:cNvSpPr/>
          <p:nvPr/>
        </p:nvSpPr>
        <p:spPr>
          <a:xfrm rot="5400000">
            <a:off x="7373406" y="2717567"/>
            <a:ext cx="265331" cy="1835696"/>
          </a:xfrm>
          <a:prstGeom prst="rightBrace">
            <a:avLst>
              <a:gd name="adj1" fmla="val 8333"/>
              <a:gd name="adj2" fmla="val 47294"/>
            </a:avLst>
          </a:prstGeom>
          <a:ln w="28575">
            <a:solidFill>
              <a:srgbClr val="6AA9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300192" y="3790781"/>
            <a:ext cx="25908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AA9E7"/>
                </a:solidFill>
              </a:rPr>
              <a:t>Energy on</a:t>
            </a:r>
          </a:p>
          <a:p>
            <a:pPr algn="ctr"/>
            <a:r>
              <a:rPr lang="en-US" dirty="0" smtClean="0">
                <a:solidFill>
                  <a:srgbClr val="6AA9E7"/>
                </a:solidFill>
              </a:rPr>
              <a:t>Must link</a:t>
            </a:r>
            <a:endParaRPr lang="en-US" dirty="0">
              <a:solidFill>
                <a:srgbClr val="6AA9E7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198" y="2450435"/>
            <a:ext cx="7715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内容占位符 2"/>
          <p:cNvSpPr txBox="1">
            <a:spLocks/>
          </p:cNvSpPr>
          <p:nvPr/>
        </p:nvSpPr>
        <p:spPr>
          <a:xfrm>
            <a:off x="539552" y="4495800"/>
            <a:ext cx="8229600" cy="679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cs typeface="Helvetica" pitchFamily="34" charset="0"/>
              </a:rPr>
              <a:t>The forces being exerted on the vertices: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1" y="5029200"/>
            <a:ext cx="5334000" cy="11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Helvetica" pitchFamily="34" charset="0"/>
                <a:cs typeface="Helvetica" pitchFamily="34" charset="0"/>
              </a:rPr>
              <a:t>Spring System</a:t>
            </a:r>
            <a:endParaRPr lang="he-IL" sz="40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Helvetica" pitchFamily="34" charset="0"/>
                <a:cs typeface="Helvetica" pitchFamily="34" charset="0"/>
              </a:rPr>
              <a:t>Segmentation and Correspondence</a:t>
            </a:r>
            <a:endParaRPr lang="en-CA" sz="3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940B-0C2B-4124-9665-28541DA61E86}" type="slidenum">
              <a:rPr lang="en-CA" smtClean="0"/>
              <a:pPr/>
              <a:t>3</a:t>
            </a:fld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1266538" y="5703639"/>
            <a:ext cx="2218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Helvetica" pitchFamily="34" charset="0"/>
                <a:cs typeface="Helvetica" pitchFamily="34" charset="0"/>
              </a:rPr>
              <a:t>Segmentation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9311" y="5703639"/>
            <a:ext cx="2630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Helvetica" pitchFamily="34" charset="0"/>
                <a:cs typeface="Helvetica" pitchFamily="34" charset="0"/>
              </a:rPr>
              <a:t>Correspondence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2" y="3839750"/>
            <a:ext cx="3385188" cy="1677482"/>
          </a:xfrm>
          <a:prstGeom prst="rect">
            <a:avLst/>
          </a:prstGeom>
        </p:spPr>
      </p:pic>
      <p:pic>
        <p:nvPicPr>
          <p:cNvPr id="20" name="Picture 19" descr="teaser_v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9012" y="3717032"/>
            <a:ext cx="2431446" cy="180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64" y="1680400"/>
            <a:ext cx="3066772" cy="2144644"/>
          </a:xfrm>
          <a:prstGeom prst="rect">
            <a:avLst/>
          </a:prstGeom>
        </p:spPr>
      </p:pic>
      <p:pic>
        <p:nvPicPr>
          <p:cNvPr id="21" name="Picture 20" descr="corresp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73520" y="1793621"/>
            <a:ext cx="3142430" cy="1707387"/>
          </a:xfrm>
          <a:prstGeom prst="rect">
            <a:avLst/>
          </a:prstGeom>
        </p:spPr>
      </p:pic>
      <p:sp>
        <p:nvSpPr>
          <p:cNvPr id="22" name="圆角矩形 21"/>
          <p:cNvSpPr>
            <a:spLocks noChangeAspect="1"/>
          </p:cNvSpPr>
          <p:nvPr/>
        </p:nvSpPr>
        <p:spPr>
          <a:xfrm>
            <a:off x="5364088" y="3645024"/>
            <a:ext cx="2736304" cy="1944216"/>
          </a:xfrm>
          <a:prstGeom prst="roundRect">
            <a:avLst/>
          </a:prstGeom>
          <a:noFill/>
          <a:ln w="38100"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329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860648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latin typeface="Helvetica" pitchFamily="34" charset="0"/>
                <a:cs typeface="Helvetica" pitchFamily="34" charset="0"/>
              </a:rPr>
              <a:t>Illustration</a:t>
            </a:r>
            <a:endParaRPr lang="zh-CN" altLang="en-US" sz="40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30</a:t>
            </a:fld>
            <a:endParaRPr lang="zh-CN" altLang="en-US"/>
          </a:p>
        </p:txBody>
      </p:sp>
      <p:pic>
        <p:nvPicPr>
          <p:cNvPr id="13" name="spring_new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91440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7"/>
          <p:cNvGrpSpPr/>
          <p:nvPr/>
        </p:nvGrpSpPr>
        <p:grpSpPr>
          <a:xfrm>
            <a:off x="5076000" y="3375660"/>
            <a:ext cx="4032447" cy="2872740"/>
            <a:chOff x="9900576" y="3738288"/>
            <a:chExt cx="4032447" cy="2872740"/>
          </a:xfrm>
        </p:grpSpPr>
        <p:pic>
          <p:nvPicPr>
            <p:cNvPr id="35" name="图片 34" descr="constrained2springTo4spring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29976" y="3738288"/>
              <a:ext cx="3883152" cy="2872740"/>
            </a:xfrm>
            <a:prstGeom prst="rect">
              <a:avLst/>
            </a:prstGeom>
          </p:spPr>
        </p:pic>
        <p:sp>
          <p:nvSpPr>
            <p:cNvPr id="30" name="圆角矩形 29"/>
            <p:cNvSpPr/>
            <p:nvPr/>
          </p:nvSpPr>
          <p:spPr>
            <a:xfrm>
              <a:off x="9900576" y="3738288"/>
              <a:ext cx="4032447" cy="2736304"/>
            </a:xfrm>
            <a:prstGeom prst="roundRect">
              <a:avLst/>
            </a:prstGeom>
            <a:noFill/>
            <a:ln w="381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36" name="图片 35" descr="unconstrain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1200" y="258061"/>
            <a:ext cx="3882667" cy="2872381"/>
          </a:xfrm>
          <a:prstGeom prst="rect">
            <a:avLst/>
          </a:prstGeom>
        </p:spPr>
      </p:pic>
      <p:grpSp>
        <p:nvGrpSpPr>
          <p:cNvPr id="3" name="组合 38"/>
          <p:cNvGrpSpPr/>
          <p:nvPr/>
        </p:nvGrpSpPr>
        <p:grpSpPr>
          <a:xfrm>
            <a:off x="5076056" y="207308"/>
            <a:ext cx="3995936" cy="2872740"/>
            <a:chOff x="5076056" y="764704"/>
            <a:chExt cx="3995936" cy="2872740"/>
          </a:xfrm>
        </p:grpSpPr>
        <p:pic>
          <p:nvPicPr>
            <p:cNvPr id="28" name="图片 27" descr="unconstrainedTo2spring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08448" y="764704"/>
              <a:ext cx="3883152" cy="2872740"/>
            </a:xfrm>
            <a:prstGeom prst="rect">
              <a:avLst/>
            </a:prstGeom>
          </p:spPr>
        </p:pic>
        <p:sp>
          <p:nvSpPr>
            <p:cNvPr id="24" name="圆角矩形 23"/>
            <p:cNvSpPr/>
            <p:nvPr/>
          </p:nvSpPr>
          <p:spPr>
            <a:xfrm>
              <a:off x="5076056" y="764704"/>
              <a:ext cx="3995936" cy="2808312"/>
            </a:xfrm>
            <a:prstGeom prst="roundRect">
              <a:avLst/>
            </a:prstGeom>
            <a:noFill/>
            <a:ln w="38100"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31" name="右箭头 30"/>
          <p:cNvSpPr/>
          <p:nvPr/>
        </p:nvSpPr>
        <p:spPr>
          <a:xfrm>
            <a:off x="4211960" y="1287428"/>
            <a:ext cx="792088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右箭头 31"/>
          <p:cNvSpPr/>
          <p:nvPr/>
        </p:nvSpPr>
        <p:spPr>
          <a:xfrm rot="5400000">
            <a:off x="6156176" y="2871604"/>
            <a:ext cx="720080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7563362">
            <a:off x="595349" y="230832"/>
            <a:ext cx="608488" cy="99425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 rot="2335595">
            <a:off x="1258036" y="376646"/>
            <a:ext cx="991636" cy="192935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335595">
            <a:off x="2314908" y="1000490"/>
            <a:ext cx="1215158" cy="197674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7505" y="258060"/>
            <a:ext cx="4032447" cy="2736304"/>
          </a:xfrm>
          <a:prstGeom prst="roundRect">
            <a:avLst/>
          </a:prstGeom>
          <a:noFill/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图片 22" descr="unconstrain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" y="3375663"/>
            <a:ext cx="3882667" cy="2872381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 rot="17563362">
            <a:off x="1059442" y="2925758"/>
            <a:ext cx="786212" cy="210455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7462479">
            <a:off x="1658259" y="3950593"/>
            <a:ext cx="1015401" cy="2252727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335595">
            <a:off x="2820060" y="4305441"/>
            <a:ext cx="1247480" cy="992627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08000" y="3375662"/>
            <a:ext cx="4032447" cy="2736304"/>
          </a:xfrm>
          <a:prstGeom prst="roundRect">
            <a:avLst/>
          </a:prstGeom>
          <a:noFill/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2" name="右箭头 41"/>
          <p:cNvSpPr/>
          <p:nvPr/>
        </p:nvSpPr>
        <p:spPr>
          <a:xfrm rot="10800000">
            <a:off x="4212000" y="4311764"/>
            <a:ext cx="792088" cy="576064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4" grpId="0" animBg="1"/>
      <p:bldP spid="18" grpId="0" animBg="1"/>
      <p:bldP spid="26" grpId="0" animBg="1"/>
      <p:bldP spid="25" grpId="0" animBg="1"/>
      <p:bldP spid="27" grpId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Active Learning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475656" y="1528325"/>
            <a:ext cx="2334344" cy="1747937"/>
            <a:chOff x="1475656" y="1419622"/>
            <a:chExt cx="2334344" cy="1310953"/>
          </a:xfrm>
        </p:grpSpPr>
        <p:sp>
          <p:nvSpPr>
            <p:cNvPr id="14" name="矩形 13"/>
            <p:cNvSpPr/>
            <p:nvPr/>
          </p:nvSpPr>
          <p:spPr>
            <a:xfrm>
              <a:off x="1524000" y="2499742"/>
              <a:ext cx="2286000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Initial Co-segmentation 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4" name="组合 18"/>
            <p:cNvGrpSpPr/>
            <p:nvPr/>
          </p:nvGrpSpPr>
          <p:grpSpPr>
            <a:xfrm>
              <a:off x="1475656" y="1419622"/>
              <a:ext cx="2304256" cy="1008112"/>
              <a:chOff x="179512" y="1923678"/>
              <a:chExt cx="2376264" cy="1008112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9512" y="1995686"/>
                <a:ext cx="2375286" cy="936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圆角矩形 17"/>
              <p:cNvSpPr/>
              <p:nvPr/>
            </p:nvSpPr>
            <p:spPr>
              <a:xfrm>
                <a:off x="216024" y="1923678"/>
                <a:ext cx="2339752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</p:grpSp>
      <p:sp>
        <p:nvSpPr>
          <p:cNvPr id="39" name="右箭头 38"/>
          <p:cNvSpPr/>
          <p:nvPr/>
        </p:nvSpPr>
        <p:spPr>
          <a:xfrm>
            <a:off x="4139952" y="1816356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" name="组合 30"/>
          <p:cNvGrpSpPr/>
          <p:nvPr/>
        </p:nvGrpSpPr>
        <p:grpSpPr>
          <a:xfrm>
            <a:off x="5215553" y="1336304"/>
            <a:ext cx="2162773" cy="1939959"/>
            <a:chOff x="5215553" y="1275606"/>
            <a:chExt cx="2162773" cy="1454969"/>
          </a:xfrm>
        </p:grpSpPr>
        <p:sp>
          <p:nvSpPr>
            <p:cNvPr id="10" name="矩形 9"/>
            <p:cNvSpPr/>
            <p:nvPr/>
          </p:nvSpPr>
          <p:spPr>
            <a:xfrm>
              <a:off x="5215553" y="2499742"/>
              <a:ext cx="2162773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Constrained Clustering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5292080" y="1275606"/>
              <a:ext cx="2016224" cy="1152128"/>
              <a:chOff x="899592" y="3867894"/>
              <a:chExt cx="2016224" cy="1152128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899592" y="3867894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1043608" y="3954085"/>
                <a:ext cx="1728192" cy="971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9" name="右箭头 28"/>
          <p:cNvSpPr/>
          <p:nvPr/>
        </p:nvSpPr>
        <p:spPr>
          <a:xfrm rot="10800000">
            <a:off x="4067944" y="4888698"/>
            <a:ext cx="792088" cy="576064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" name="组合 32"/>
          <p:cNvGrpSpPr/>
          <p:nvPr/>
        </p:nvGrpSpPr>
        <p:grpSpPr>
          <a:xfrm>
            <a:off x="1476000" y="4504656"/>
            <a:ext cx="2324091" cy="1747937"/>
            <a:chOff x="1476000" y="3651873"/>
            <a:chExt cx="2324091" cy="1310950"/>
          </a:xfrm>
        </p:grpSpPr>
        <p:grpSp>
          <p:nvGrpSpPr>
            <p:cNvPr id="8" name="组合 26"/>
            <p:cNvGrpSpPr/>
            <p:nvPr/>
          </p:nvGrpSpPr>
          <p:grpSpPr>
            <a:xfrm>
              <a:off x="1476000" y="3651873"/>
              <a:ext cx="2324091" cy="1009010"/>
              <a:chOff x="1620017" y="3723878"/>
              <a:chExt cx="2324091" cy="1009009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1620017" y="3795990"/>
                <a:ext cx="2324091" cy="93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圆角矩形 22"/>
              <p:cNvSpPr/>
              <p:nvPr/>
            </p:nvSpPr>
            <p:spPr>
              <a:xfrm>
                <a:off x="1656184" y="3723878"/>
                <a:ext cx="2268000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1691680" y="4731990"/>
              <a:ext cx="1944216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Final result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35" name="上弧形箭头 34"/>
          <p:cNvSpPr/>
          <p:nvPr/>
        </p:nvSpPr>
        <p:spPr>
          <a:xfrm rot="5400000" flipH="1">
            <a:off x="6988460" y="3392723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上弧形箭头 58"/>
          <p:cNvSpPr/>
          <p:nvPr/>
        </p:nvSpPr>
        <p:spPr>
          <a:xfrm rot="16200000" flipH="1">
            <a:off x="3667708" y="3464732"/>
            <a:ext cx="1728192" cy="639688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148064" y="4216623"/>
            <a:ext cx="2160240" cy="1760581"/>
          </a:xfrm>
          <a:prstGeom prst="roundRect">
            <a:avLst/>
          </a:prstGeom>
          <a:noFill/>
          <a:ln w="38100">
            <a:solidFill>
              <a:srgbClr val="FD525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9" name="组合 29"/>
          <p:cNvGrpSpPr/>
          <p:nvPr/>
        </p:nvGrpSpPr>
        <p:grpSpPr>
          <a:xfrm>
            <a:off x="5220072" y="4312634"/>
            <a:ext cx="2016224" cy="1938743"/>
            <a:chOff x="5220072" y="4677139"/>
            <a:chExt cx="2016224" cy="1938743"/>
          </a:xfrm>
        </p:grpSpPr>
        <p:grpSp>
          <p:nvGrpSpPr>
            <p:cNvPr id="11" name="组合 57"/>
            <p:cNvGrpSpPr/>
            <p:nvPr/>
          </p:nvGrpSpPr>
          <p:grpSpPr>
            <a:xfrm>
              <a:off x="5220072" y="4677139"/>
              <a:ext cx="2016224" cy="1938743"/>
              <a:chOff x="6372200" y="1851671"/>
              <a:chExt cx="2016224" cy="145405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723294" y="3074896"/>
                <a:ext cx="1526380" cy="230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/>
                    </a:solidFill>
                    <a:latin typeface="Helvetica" pitchFamily="34" charset="0"/>
                    <a:cs typeface="Helvetica" pitchFamily="34" charset="0"/>
                  </a:rPr>
                  <a:t>Active Learning</a:t>
                </a:r>
                <a:endParaRPr lang="zh-CN" altLang="en-US" sz="1400" b="1" dirty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6372200" y="1851671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77600" y="4932000"/>
              <a:ext cx="1904185" cy="101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Uncertain points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767"/>
            <a:ext cx="8229600" cy="1032114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Helvetica" pitchFamily="34" charset="0"/>
                <a:cs typeface="Helvetica" pitchFamily="34" charset="0"/>
              </a:rPr>
              <a:t>“Uncertain” points are located using the Silhouette Index:</a:t>
            </a:r>
          </a:p>
          <a:p>
            <a:endParaRPr lang="he-IL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37890" name="Picture 2" descr="C:\Users\Sandra\Desktop\SSL_Clustering\figures\Confidenc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9" y="2380819"/>
            <a:ext cx="4658072" cy="354326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627784" y="5867400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dirty="0" smtClean="0">
                <a:latin typeface="Helvetica" pitchFamily="34" charset="0"/>
                <a:cs typeface="Helvetica" pitchFamily="34" charset="0"/>
              </a:rPr>
              <a:t>Darker  points have lower confidence</a:t>
            </a:r>
            <a:endParaRPr lang="zh-CN" altLang="en-US" i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Silhouette Index 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240359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Silhouette Index of node </a:t>
            </a:r>
            <a:r>
              <a:rPr lang="en-US" sz="3000" b="1" dirty="0" smtClean="0">
                <a:latin typeface="Helvetica" pitchFamily="34" charset="0"/>
                <a:cs typeface="Helvetica" pitchFamily="34" charset="0"/>
              </a:rPr>
              <a:t>x</a:t>
            </a:r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:</a:t>
            </a:r>
            <a:endParaRPr lang="he-IL" sz="30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05000"/>
            <a:ext cx="6486310" cy="168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椭圆 14"/>
          <p:cNvSpPr/>
          <p:nvPr/>
        </p:nvSpPr>
        <p:spPr>
          <a:xfrm>
            <a:off x="3797841" y="1927952"/>
            <a:ext cx="1350223" cy="7287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42056" y="1999960"/>
            <a:ext cx="1350223" cy="7287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17920" y="2864056"/>
            <a:ext cx="1350223" cy="7287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102096" y="2864056"/>
            <a:ext cx="1350223" cy="7287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" name="组合 63"/>
          <p:cNvGrpSpPr/>
          <p:nvPr/>
        </p:nvGrpSpPr>
        <p:grpSpPr>
          <a:xfrm>
            <a:off x="756403" y="3886678"/>
            <a:ext cx="1440160" cy="2285522"/>
            <a:chOff x="756403" y="4292408"/>
            <a:chExt cx="1440160" cy="2285522"/>
          </a:xfrm>
        </p:grpSpPr>
        <p:sp>
          <p:nvSpPr>
            <p:cNvPr id="195" name="Freeform 46" descr="5%"/>
            <p:cNvSpPr>
              <a:spLocks/>
            </p:cNvSpPr>
            <p:nvPr/>
          </p:nvSpPr>
          <p:spPr bwMode="auto">
            <a:xfrm rot="16200000">
              <a:off x="684395" y="4364416"/>
              <a:ext cx="1584176" cy="1440160"/>
            </a:xfrm>
            <a:custGeom>
              <a:avLst/>
              <a:gdLst>
                <a:gd name="T0" fmla="*/ 433 w 598"/>
                <a:gd name="T1" fmla="*/ 69 h 652"/>
                <a:gd name="T2" fmla="*/ 248 w 598"/>
                <a:gd name="T3" fmla="*/ 0 h 652"/>
                <a:gd name="T4" fmla="*/ 152 w 598"/>
                <a:gd name="T5" fmla="*/ 34 h 652"/>
                <a:gd name="T6" fmla="*/ 125 w 598"/>
                <a:gd name="T7" fmla="*/ 96 h 652"/>
                <a:gd name="T8" fmla="*/ 70 w 598"/>
                <a:gd name="T9" fmla="*/ 172 h 652"/>
                <a:gd name="T10" fmla="*/ 49 w 598"/>
                <a:gd name="T11" fmla="*/ 178 h 652"/>
                <a:gd name="T12" fmla="*/ 29 w 598"/>
                <a:gd name="T13" fmla="*/ 220 h 652"/>
                <a:gd name="T14" fmla="*/ 15 w 598"/>
                <a:gd name="T15" fmla="*/ 261 h 652"/>
                <a:gd name="T16" fmla="*/ 29 w 598"/>
                <a:gd name="T17" fmla="*/ 384 h 652"/>
                <a:gd name="T18" fmla="*/ 97 w 598"/>
                <a:gd name="T19" fmla="*/ 412 h 652"/>
                <a:gd name="T20" fmla="*/ 77 w 598"/>
                <a:gd name="T21" fmla="*/ 487 h 652"/>
                <a:gd name="T22" fmla="*/ 104 w 598"/>
                <a:gd name="T23" fmla="*/ 617 h 652"/>
                <a:gd name="T24" fmla="*/ 166 w 598"/>
                <a:gd name="T25" fmla="*/ 645 h 652"/>
                <a:gd name="T26" fmla="*/ 186 w 598"/>
                <a:gd name="T27" fmla="*/ 652 h 652"/>
                <a:gd name="T28" fmla="*/ 241 w 598"/>
                <a:gd name="T29" fmla="*/ 604 h 652"/>
                <a:gd name="T30" fmla="*/ 351 w 598"/>
                <a:gd name="T31" fmla="*/ 652 h 652"/>
                <a:gd name="T32" fmla="*/ 447 w 598"/>
                <a:gd name="T33" fmla="*/ 590 h 652"/>
                <a:gd name="T34" fmla="*/ 522 w 598"/>
                <a:gd name="T35" fmla="*/ 542 h 652"/>
                <a:gd name="T36" fmla="*/ 570 w 598"/>
                <a:gd name="T37" fmla="*/ 446 h 652"/>
                <a:gd name="T38" fmla="*/ 536 w 598"/>
                <a:gd name="T39" fmla="*/ 391 h 652"/>
                <a:gd name="T40" fmla="*/ 563 w 598"/>
                <a:gd name="T41" fmla="*/ 350 h 652"/>
                <a:gd name="T42" fmla="*/ 598 w 598"/>
                <a:gd name="T43" fmla="*/ 288 h 652"/>
                <a:gd name="T44" fmla="*/ 584 w 598"/>
                <a:gd name="T45" fmla="*/ 192 h 652"/>
                <a:gd name="T46" fmla="*/ 447 w 598"/>
                <a:gd name="T47" fmla="*/ 96 h 652"/>
                <a:gd name="T48" fmla="*/ 433 w 598"/>
                <a:gd name="T49" fmla="*/ 69 h 6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98"/>
                <a:gd name="T76" fmla="*/ 0 h 652"/>
                <a:gd name="T77" fmla="*/ 598 w 598"/>
                <a:gd name="T78" fmla="*/ 652 h 6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98" h="652">
                  <a:moveTo>
                    <a:pt x="433" y="69"/>
                  </a:moveTo>
                  <a:cubicBezTo>
                    <a:pt x="379" y="31"/>
                    <a:pt x="310" y="21"/>
                    <a:pt x="248" y="0"/>
                  </a:cubicBezTo>
                  <a:cubicBezTo>
                    <a:pt x="195" y="7"/>
                    <a:pt x="192" y="10"/>
                    <a:pt x="152" y="34"/>
                  </a:cubicBezTo>
                  <a:cubicBezTo>
                    <a:pt x="144" y="57"/>
                    <a:pt x="132" y="73"/>
                    <a:pt x="125" y="96"/>
                  </a:cubicBezTo>
                  <a:cubicBezTo>
                    <a:pt x="133" y="189"/>
                    <a:pt x="154" y="159"/>
                    <a:pt x="70" y="172"/>
                  </a:cubicBezTo>
                  <a:cubicBezTo>
                    <a:pt x="63" y="173"/>
                    <a:pt x="56" y="176"/>
                    <a:pt x="49" y="178"/>
                  </a:cubicBezTo>
                  <a:cubicBezTo>
                    <a:pt x="29" y="209"/>
                    <a:pt x="39" y="188"/>
                    <a:pt x="29" y="220"/>
                  </a:cubicBezTo>
                  <a:cubicBezTo>
                    <a:pt x="25" y="234"/>
                    <a:pt x="15" y="261"/>
                    <a:pt x="15" y="261"/>
                  </a:cubicBezTo>
                  <a:cubicBezTo>
                    <a:pt x="18" y="302"/>
                    <a:pt x="0" y="355"/>
                    <a:pt x="29" y="384"/>
                  </a:cubicBezTo>
                  <a:cubicBezTo>
                    <a:pt x="46" y="401"/>
                    <a:pt x="97" y="412"/>
                    <a:pt x="97" y="412"/>
                  </a:cubicBezTo>
                  <a:cubicBezTo>
                    <a:pt x="92" y="438"/>
                    <a:pt x="84" y="462"/>
                    <a:pt x="77" y="487"/>
                  </a:cubicBezTo>
                  <a:cubicBezTo>
                    <a:pt x="79" y="523"/>
                    <a:pt x="71" y="585"/>
                    <a:pt x="104" y="617"/>
                  </a:cubicBezTo>
                  <a:cubicBezTo>
                    <a:pt x="121" y="634"/>
                    <a:pt x="144" y="638"/>
                    <a:pt x="166" y="645"/>
                  </a:cubicBezTo>
                  <a:cubicBezTo>
                    <a:pt x="173" y="647"/>
                    <a:pt x="186" y="652"/>
                    <a:pt x="186" y="652"/>
                  </a:cubicBezTo>
                  <a:cubicBezTo>
                    <a:pt x="214" y="643"/>
                    <a:pt x="224" y="628"/>
                    <a:pt x="241" y="604"/>
                  </a:cubicBezTo>
                  <a:cubicBezTo>
                    <a:pt x="276" y="626"/>
                    <a:pt x="311" y="642"/>
                    <a:pt x="351" y="652"/>
                  </a:cubicBezTo>
                  <a:cubicBezTo>
                    <a:pt x="400" y="644"/>
                    <a:pt x="419" y="631"/>
                    <a:pt x="447" y="590"/>
                  </a:cubicBezTo>
                  <a:cubicBezTo>
                    <a:pt x="467" y="531"/>
                    <a:pt x="403" y="553"/>
                    <a:pt x="522" y="542"/>
                  </a:cubicBezTo>
                  <a:cubicBezTo>
                    <a:pt x="555" y="520"/>
                    <a:pt x="557" y="482"/>
                    <a:pt x="570" y="446"/>
                  </a:cubicBezTo>
                  <a:cubicBezTo>
                    <a:pt x="561" y="418"/>
                    <a:pt x="562" y="408"/>
                    <a:pt x="536" y="391"/>
                  </a:cubicBezTo>
                  <a:cubicBezTo>
                    <a:pt x="512" y="355"/>
                    <a:pt x="529" y="362"/>
                    <a:pt x="563" y="350"/>
                  </a:cubicBezTo>
                  <a:cubicBezTo>
                    <a:pt x="595" y="303"/>
                    <a:pt x="586" y="325"/>
                    <a:pt x="598" y="288"/>
                  </a:cubicBezTo>
                  <a:cubicBezTo>
                    <a:pt x="596" y="271"/>
                    <a:pt x="597" y="218"/>
                    <a:pt x="584" y="192"/>
                  </a:cubicBezTo>
                  <a:cubicBezTo>
                    <a:pt x="560" y="146"/>
                    <a:pt x="494" y="112"/>
                    <a:pt x="447" y="96"/>
                  </a:cubicBezTo>
                  <a:cubicBezTo>
                    <a:pt x="437" y="93"/>
                    <a:pt x="438" y="78"/>
                    <a:pt x="433" y="69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Oval 47"/>
            <p:cNvSpPr>
              <a:spLocks noChangeArrowheads="1"/>
            </p:cNvSpPr>
            <p:nvPr/>
          </p:nvSpPr>
          <p:spPr bwMode="auto">
            <a:xfrm rot="16200000">
              <a:off x="1873378" y="5276527"/>
              <a:ext cx="66007" cy="7936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98" name="Oval 49"/>
            <p:cNvSpPr>
              <a:spLocks noChangeArrowheads="1"/>
            </p:cNvSpPr>
            <p:nvPr/>
          </p:nvSpPr>
          <p:spPr bwMode="auto">
            <a:xfrm rot="16200000">
              <a:off x="920987" y="5012497"/>
              <a:ext cx="66007" cy="7936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99" name="Oval 50"/>
            <p:cNvSpPr>
              <a:spLocks noChangeArrowheads="1"/>
            </p:cNvSpPr>
            <p:nvPr/>
          </p:nvSpPr>
          <p:spPr bwMode="auto">
            <a:xfrm rot="16200000">
              <a:off x="2030456" y="4879108"/>
              <a:ext cx="66007" cy="79366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00" name="Line 52"/>
            <p:cNvSpPr>
              <a:spLocks noChangeShapeType="1"/>
            </p:cNvSpPr>
            <p:nvPr/>
          </p:nvSpPr>
          <p:spPr bwMode="auto">
            <a:xfrm flipV="1">
              <a:off x="1005142" y="4948928"/>
              <a:ext cx="506061" cy="87252"/>
            </a:xfrm>
            <a:prstGeom prst="line">
              <a:avLst/>
            </a:prstGeom>
            <a:ln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01" name="Line 53"/>
            <p:cNvSpPr>
              <a:spLocks noChangeShapeType="1"/>
            </p:cNvSpPr>
            <p:nvPr/>
          </p:nvSpPr>
          <p:spPr bwMode="auto">
            <a:xfrm>
              <a:off x="1570534" y="4987318"/>
              <a:ext cx="303637" cy="307127"/>
            </a:xfrm>
            <a:prstGeom prst="line">
              <a:avLst/>
            </a:prstGeom>
            <a:ln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02" name="Line 54"/>
            <p:cNvSpPr>
              <a:spLocks noChangeShapeType="1"/>
            </p:cNvSpPr>
            <p:nvPr/>
          </p:nvSpPr>
          <p:spPr bwMode="auto">
            <a:xfrm flipV="1">
              <a:off x="1608924" y="4927987"/>
              <a:ext cx="418809" cy="20938"/>
            </a:xfrm>
            <a:prstGeom prst="line">
              <a:avLst/>
            </a:prstGeom>
            <a:ln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5949280"/>
              <a:ext cx="1019175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59632" y="4509120"/>
              <a:ext cx="381000" cy="310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7" name="Oval 48"/>
            <p:cNvSpPr>
              <a:spLocks noChangeArrowheads="1"/>
            </p:cNvSpPr>
            <p:nvPr/>
          </p:nvSpPr>
          <p:spPr bwMode="auto">
            <a:xfrm rot="16200000">
              <a:off x="1511271" y="4910736"/>
              <a:ext cx="66007" cy="79366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47864" y="3733799"/>
            <a:ext cx="4119736" cy="2438401"/>
            <a:chOff x="3347864" y="3733799"/>
            <a:chExt cx="4119736" cy="2438401"/>
          </a:xfrm>
        </p:grpSpPr>
        <p:grpSp>
          <p:nvGrpSpPr>
            <p:cNvPr id="6" name="组合 206"/>
            <p:cNvGrpSpPr/>
            <p:nvPr/>
          </p:nvGrpSpPr>
          <p:grpSpPr>
            <a:xfrm>
              <a:off x="3347864" y="3733799"/>
              <a:ext cx="4119736" cy="2231483"/>
              <a:chOff x="2627784" y="4221088"/>
              <a:chExt cx="4561340" cy="2394524"/>
            </a:xfrm>
          </p:grpSpPr>
          <p:sp>
            <p:nvSpPr>
              <p:cNvPr id="154" name="Freeform 3" descr="5%"/>
              <p:cNvSpPr>
                <a:spLocks/>
              </p:cNvSpPr>
              <p:nvPr/>
            </p:nvSpPr>
            <p:spPr bwMode="auto">
              <a:xfrm rot="16200000">
                <a:off x="3517811" y="4804641"/>
                <a:ext cx="1674444" cy="1148952"/>
              </a:xfrm>
              <a:custGeom>
                <a:avLst/>
                <a:gdLst>
                  <a:gd name="T0" fmla="*/ 433 w 598"/>
                  <a:gd name="T1" fmla="*/ 69 h 652"/>
                  <a:gd name="T2" fmla="*/ 248 w 598"/>
                  <a:gd name="T3" fmla="*/ 0 h 652"/>
                  <a:gd name="T4" fmla="*/ 152 w 598"/>
                  <a:gd name="T5" fmla="*/ 34 h 652"/>
                  <a:gd name="T6" fmla="*/ 125 w 598"/>
                  <a:gd name="T7" fmla="*/ 96 h 652"/>
                  <a:gd name="T8" fmla="*/ 70 w 598"/>
                  <a:gd name="T9" fmla="*/ 172 h 652"/>
                  <a:gd name="T10" fmla="*/ 49 w 598"/>
                  <a:gd name="T11" fmla="*/ 178 h 652"/>
                  <a:gd name="T12" fmla="*/ 29 w 598"/>
                  <a:gd name="T13" fmla="*/ 220 h 652"/>
                  <a:gd name="T14" fmla="*/ 15 w 598"/>
                  <a:gd name="T15" fmla="*/ 261 h 652"/>
                  <a:gd name="T16" fmla="*/ 29 w 598"/>
                  <a:gd name="T17" fmla="*/ 384 h 652"/>
                  <a:gd name="T18" fmla="*/ 97 w 598"/>
                  <a:gd name="T19" fmla="*/ 412 h 652"/>
                  <a:gd name="T20" fmla="*/ 77 w 598"/>
                  <a:gd name="T21" fmla="*/ 487 h 652"/>
                  <a:gd name="T22" fmla="*/ 104 w 598"/>
                  <a:gd name="T23" fmla="*/ 617 h 652"/>
                  <a:gd name="T24" fmla="*/ 166 w 598"/>
                  <a:gd name="T25" fmla="*/ 645 h 652"/>
                  <a:gd name="T26" fmla="*/ 186 w 598"/>
                  <a:gd name="T27" fmla="*/ 652 h 652"/>
                  <a:gd name="T28" fmla="*/ 241 w 598"/>
                  <a:gd name="T29" fmla="*/ 604 h 652"/>
                  <a:gd name="T30" fmla="*/ 351 w 598"/>
                  <a:gd name="T31" fmla="*/ 652 h 652"/>
                  <a:gd name="T32" fmla="*/ 447 w 598"/>
                  <a:gd name="T33" fmla="*/ 590 h 652"/>
                  <a:gd name="T34" fmla="*/ 522 w 598"/>
                  <a:gd name="T35" fmla="*/ 542 h 652"/>
                  <a:gd name="T36" fmla="*/ 570 w 598"/>
                  <a:gd name="T37" fmla="*/ 446 h 652"/>
                  <a:gd name="T38" fmla="*/ 536 w 598"/>
                  <a:gd name="T39" fmla="*/ 391 h 652"/>
                  <a:gd name="T40" fmla="*/ 563 w 598"/>
                  <a:gd name="T41" fmla="*/ 350 h 652"/>
                  <a:gd name="T42" fmla="*/ 598 w 598"/>
                  <a:gd name="T43" fmla="*/ 288 h 652"/>
                  <a:gd name="T44" fmla="*/ 584 w 598"/>
                  <a:gd name="T45" fmla="*/ 192 h 652"/>
                  <a:gd name="T46" fmla="*/ 447 w 598"/>
                  <a:gd name="T47" fmla="*/ 96 h 652"/>
                  <a:gd name="T48" fmla="*/ 433 w 598"/>
                  <a:gd name="T49" fmla="*/ 69 h 6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98"/>
                  <a:gd name="T76" fmla="*/ 0 h 652"/>
                  <a:gd name="T77" fmla="*/ 598 w 598"/>
                  <a:gd name="T78" fmla="*/ 652 h 6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98" h="652">
                    <a:moveTo>
                      <a:pt x="433" y="69"/>
                    </a:moveTo>
                    <a:cubicBezTo>
                      <a:pt x="379" y="31"/>
                      <a:pt x="310" y="21"/>
                      <a:pt x="248" y="0"/>
                    </a:cubicBezTo>
                    <a:cubicBezTo>
                      <a:pt x="195" y="7"/>
                      <a:pt x="192" y="10"/>
                      <a:pt x="152" y="34"/>
                    </a:cubicBezTo>
                    <a:cubicBezTo>
                      <a:pt x="144" y="57"/>
                      <a:pt x="132" y="73"/>
                      <a:pt x="125" y="96"/>
                    </a:cubicBezTo>
                    <a:cubicBezTo>
                      <a:pt x="133" y="189"/>
                      <a:pt x="154" y="159"/>
                      <a:pt x="70" y="172"/>
                    </a:cubicBezTo>
                    <a:cubicBezTo>
                      <a:pt x="63" y="173"/>
                      <a:pt x="56" y="176"/>
                      <a:pt x="49" y="178"/>
                    </a:cubicBezTo>
                    <a:cubicBezTo>
                      <a:pt x="29" y="209"/>
                      <a:pt x="39" y="188"/>
                      <a:pt x="29" y="220"/>
                    </a:cubicBezTo>
                    <a:cubicBezTo>
                      <a:pt x="25" y="234"/>
                      <a:pt x="15" y="261"/>
                      <a:pt x="15" y="261"/>
                    </a:cubicBezTo>
                    <a:cubicBezTo>
                      <a:pt x="18" y="302"/>
                      <a:pt x="0" y="355"/>
                      <a:pt x="29" y="384"/>
                    </a:cubicBezTo>
                    <a:cubicBezTo>
                      <a:pt x="46" y="401"/>
                      <a:pt x="97" y="412"/>
                      <a:pt x="97" y="412"/>
                    </a:cubicBezTo>
                    <a:cubicBezTo>
                      <a:pt x="92" y="438"/>
                      <a:pt x="84" y="462"/>
                      <a:pt x="77" y="487"/>
                    </a:cubicBezTo>
                    <a:cubicBezTo>
                      <a:pt x="79" y="523"/>
                      <a:pt x="71" y="585"/>
                      <a:pt x="104" y="617"/>
                    </a:cubicBezTo>
                    <a:cubicBezTo>
                      <a:pt x="121" y="634"/>
                      <a:pt x="144" y="638"/>
                      <a:pt x="166" y="645"/>
                    </a:cubicBezTo>
                    <a:cubicBezTo>
                      <a:pt x="173" y="647"/>
                      <a:pt x="186" y="652"/>
                      <a:pt x="186" y="652"/>
                    </a:cubicBezTo>
                    <a:cubicBezTo>
                      <a:pt x="214" y="643"/>
                      <a:pt x="224" y="628"/>
                      <a:pt x="241" y="604"/>
                    </a:cubicBezTo>
                    <a:cubicBezTo>
                      <a:pt x="276" y="626"/>
                      <a:pt x="311" y="642"/>
                      <a:pt x="351" y="652"/>
                    </a:cubicBezTo>
                    <a:cubicBezTo>
                      <a:pt x="400" y="644"/>
                      <a:pt x="419" y="631"/>
                      <a:pt x="447" y="590"/>
                    </a:cubicBezTo>
                    <a:cubicBezTo>
                      <a:pt x="467" y="531"/>
                      <a:pt x="403" y="553"/>
                      <a:pt x="522" y="542"/>
                    </a:cubicBezTo>
                    <a:cubicBezTo>
                      <a:pt x="555" y="520"/>
                      <a:pt x="557" y="482"/>
                      <a:pt x="570" y="446"/>
                    </a:cubicBezTo>
                    <a:cubicBezTo>
                      <a:pt x="561" y="418"/>
                      <a:pt x="562" y="408"/>
                      <a:pt x="536" y="391"/>
                    </a:cubicBezTo>
                    <a:cubicBezTo>
                      <a:pt x="512" y="355"/>
                      <a:pt x="529" y="362"/>
                      <a:pt x="563" y="350"/>
                    </a:cubicBezTo>
                    <a:cubicBezTo>
                      <a:pt x="595" y="303"/>
                      <a:pt x="586" y="325"/>
                      <a:pt x="598" y="288"/>
                    </a:cubicBezTo>
                    <a:cubicBezTo>
                      <a:pt x="596" y="271"/>
                      <a:pt x="597" y="218"/>
                      <a:pt x="584" y="192"/>
                    </a:cubicBezTo>
                    <a:cubicBezTo>
                      <a:pt x="560" y="146"/>
                      <a:pt x="494" y="112"/>
                      <a:pt x="447" y="96"/>
                    </a:cubicBezTo>
                    <a:cubicBezTo>
                      <a:pt x="437" y="93"/>
                      <a:pt x="438" y="78"/>
                      <a:pt x="433" y="6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Oval 4"/>
              <p:cNvSpPr>
                <a:spLocks noChangeArrowheads="1"/>
              </p:cNvSpPr>
              <p:nvPr/>
            </p:nvSpPr>
            <p:spPr bwMode="auto">
              <a:xfrm rot="16200000">
                <a:off x="4663120" y="5592374"/>
                <a:ext cx="69769" cy="63318"/>
              </a:xfrm>
              <a:prstGeom prst="ellipse">
                <a:avLst/>
              </a:prstGeom>
              <a:solidFill>
                <a:schemeClr val="tx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57" name="Oval 6"/>
              <p:cNvSpPr>
                <a:spLocks noChangeArrowheads="1"/>
              </p:cNvSpPr>
              <p:nvPr/>
            </p:nvSpPr>
            <p:spPr bwMode="auto">
              <a:xfrm rot="16200000">
                <a:off x="3903308" y="5313300"/>
                <a:ext cx="69769" cy="63318"/>
              </a:xfrm>
              <a:prstGeom prst="ellipse">
                <a:avLst/>
              </a:prstGeom>
              <a:solidFill>
                <a:schemeClr val="tx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58" name="Oval 7"/>
              <p:cNvSpPr>
                <a:spLocks noChangeArrowheads="1"/>
              </p:cNvSpPr>
              <p:nvPr/>
            </p:nvSpPr>
            <p:spPr bwMode="auto">
              <a:xfrm rot="16200000">
                <a:off x="4788436" y="5172309"/>
                <a:ext cx="69769" cy="63318"/>
              </a:xfrm>
              <a:prstGeom prst="ellipse">
                <a:avLst/>
              </a:prstGeom>
              <a:solidFill>
                <a:schemeClr val="tx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64" name="Line 13"/>
              <p:cNvSpPr>
                <a:spLocks noChangeShapeType="1"/>
              </p:cNvSpPr>
              <p:nvPr/>
            </p:nvSpPr>
            <p:spPr bwMode="auto">
              <a:xfrm>
                <a:off x="4497584" y="5283614"/>
                <a:ext cx="1364620" cy="184975"/>
              </a:xfrm>
              <a:prstGeom prst="line">
                <a:avLst/>
              </a:prstGeom>
              <a:noFill/>
              <a:ln w="31750">
                <a:solidFill>
                  <a:srgbClr val="FFCC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组合 203"/>
              <p:cNvGrpSpPr/>
              <p:nvPr/>
            </p:nvGrpSpPr>
            <p:grpSpPr>
              <a:xfrm>
                <a:off x="5796136" y="4941168"/>
                <a:ext cx="1392988" cy="1674444"/>
                <a:chOff x="6059333" y="4542621"/>
                <a:chExt cx="1392988" cy="1674444"/>
              </a:xfrm>
            </p:grpSpPr>
            <p:sp>
              <p:nvSpPr>
                <p:cNvPr id="159" name="Freeform 8" descr="5%"/>
                <p:cNvSpPr>
                  <a:spLocks/>
                </p:cNvSpPr>
                <p:nvPr/>
              </p:nvSpPr>
              <p:spPr bwMode="auto">
                <a:xfrm rot="5400000" flipV="1">
                  <a:off x="5918605" y="4683349"/>
                  <a:ext cx="1674444" cy="1392988"/>
                </a:xfrm>
                <a:custGeom>
                  <a:avLst/>
                  <a:gdLst>
                    <a:gd name="T0" fmla="*/ 433 w 598"/>
                    <a:gd name="T1" fmla="*/ 69 h 652"/>
                    <a:gd name="T2" fmla="*/ 248 w 598"/>
                    <a:gd name="T3" fmla="*/ 0 h 652"/>
                    <a:gd name="T4" fmla="*/ 152 w 598"/>
                    <a:gd name="T5" fmla="*/ 34 h 652"/>
                    <a:gd name="T6" fmla="*/ 125 w 598"/>
                    <a:gd name="T7" fmla="*/ 96 h 652"/>
                    <a:gd name="T8" fmla="*/ 70 w 598"/>
                    <a:gd name="T9" fmla="*/ 172 h 652"/>
                    <a:gd name="T10" fmla="*/ 49 w 598"/>
                    <a:gd name="T11" fmla="*/ 178 h 652"/>
                    <a:gd name="T12" fmla="*/ 29 w 598"/>
                    <a:gd name="T13" fmla="*/ 220 h 652"/>
                    <a:gd name="T14" fmla="*/ 15 w 598"/>
                    <a:gd name="T15" fmla="*/ 261 h 652"/>
                    <a:gd name="T16" fmla="*/ 29 w 598"/>
                    <a:gd name="T17" fmla="*/ 384 h 652"/>
                    <a:gd name="T18" fmla="*/ 97 w 598"/>
                    <a:gd name="T19" fmla="*/ 412 h 652"/>
                    <a:gd name="T20" fmla="*/ 77 w 598"/>
                    <a:gd name="T21" fmla="*/ 487 h 652"/>
                    <a:gd name="T22" fmla="*/ 104 w 598"/>
                    <a:gd name="T23" fmla="*/ 617 h 652"/>
                    <a:gd name="T24" fmla="*/ 166 w 598"/>
                    <a:gd name="T25" fmla="*/ 645 h 652"/>
                    <a:gd name="T26" fmla="*/ 186 w 598"/>
                    <a:gd name="T27" fmla="*/ 652 h 652"/>
                    <a:gd name="T28" fmla="*/ 241 w 598"/>
                    <a:gd name="T29" fmla="*/ 604 h 652"/>
                    <a:gd name="T30" fmla="*/ 351 w 598"/>
                    <a:gd name="T31" fmla="*/ 652 h 652"/>
                    <a:gd name="T32" fmla="*/ 447 w 598"/>
                    <a:gd name="T33" fmla="*/ 590 h 652"/>
                    <a:gd name="T34" fmla="*/ 522 w 598"/>
                    <a:gd name="T35" fmla="*/ 542 h 652"/>
                    <a:gd name="T36" fmla="*/ 570 w 598"/>
                    <a:gd name="T37" fmla="*/ 446 h 652"/>
                    <a:gd name="T38" fmla="*/ 536 w 598"/>
                    <a:gd name="T39" fmla="*/ 391 h 652"/>
                    <a:gd name="T40" fmla="*/ 563 w 598"/>
                    <a:gd name="T41" fmla="*/ 350 h 652"/>
                    <a:gd name="T42" fmla="*/ 598 w 598"/>
                    <a:gd name="T43" fmla="*/ 288 h 652"/>
                    <a:gd name="T44" fmla="*/ 584 w 598"/>
                    <a:gd name="T45" fmla="*/ 192 h 652"/>
                    <a:gd name="T46" fmla="*/ 447 w 598"/>
                    <a:gd name="T47" fmla="*/ 96 h 652"/>
                    <a:gd name="T48" fmla="*/ 433 w 598"/>
                    <a:gd name="T49" fmla="*/ 69 h 6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98"/>
                    <a:gd name="T76" fmla="*/ 0 h 652"/>
                    <a:gd name="T77" fmla="*/ 598 w 598"/>
                    <a:gd name="T78" fmla="*/ 652 h 6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98" h="652">
                      <a:moveTo>
                        <a:pt x="433" y="69"/>
                      </a:moveTo>
                      <a:cubicBezTo>
                        <a:pt x="379" y="31"/>
                        <a:pt x="310" y="21"/>
                        <a:pt x="248" y="0"/>
                      </a:cubicBezTo>
                      <a:cubicBezTo>
                        <a:pt x="195" y="7"/>
                        <a:pt x="192" y="10"/>
                        <a:pt x="152" y="34"/>
                      </a:cubicBezTo>
                      <a:cubicBezTo>
                        <a:pt x="144" y="57"/>
                        <a:pt x="132" y="73"/>
                        <a:pt x="125" y="96"/>
                      </a:cubicBezTo>
                      <a:cubicBezTo>
                        <a:pt x="133" y="189"/>
                        <a:pt x="154" y="159"/>
                        <a:pt x="70" y="172"/>
                      </a:cubicBezTo>
                      <a:cubicBezTo>
                        <a:pt x="63" y="173"/>
                        <a:pt x="56" y="176"/>
                        <a:pt x="49" y="178"/>
                      </a:cubicBezTo>
                      <a:cubicBezTo>
                        <a:pt x="29" y="209"/>
                        <a:pt x="39" y="188"/>
                        <a:pt x="29" y="220"/>
                      </a:cubicBezTo>
                      <a:cubicBezTo>
                        <a:pt x="25" y="234"/>
                        <a:pt x="15" y="261"/>
                        <a:pt x="15" y="261"/>
                      </a:cubicBezTo>
                      <a:cubicBezTo>
                        <a:pt x="18" y="302"/>
                        <a:pt x="0" y="355"/>
                        <a:pt x="29" y="384"/>
                      </a:cubicBezTo>
                      <a:cubicBezTo>
                        <a:pt x="46" y="401"/>
                        <a:pt x="97" y="412"/>
                        <a:pt x="97" y="412"/>
                      </a:cubicBezTo>
                      <a:cubicBezTo>
                        <a:pt x="92" y="438"/>
                        <a:pt x="84" y="462"/>
                        <a:pt x="77" y="487"/>
                      </a:cubicBezTo>
                      <a:cubicBezTo>
                        <a:pt x="79" y="523"/>
                        <a:pt x="71" y="585"/>
                        <a:pt x="104" y="617"/>
                      </a:cubicBezTo>
                      <a:cubicBezTo>
                        <a:pt x="121" y="634"/>
                        <a:pt x="144" y="638"/>
                        <a:pt x="166" y="645"/>
                      </a:cubicBezTo>
                      <a:cubicBezTo>
                        <a:pt x="173" y="647"/>
                        <a:pt x="186" y="652"/>
                        <a:pt x="186" y="652"/>
                      </a:cubicBezTo>
                      <a:cubicBezTo>
                        <a:pt x="214" y="643"/>
                        <a:pt x="224" y="628"/>
                        <a:pt x="241" y="604"/>
                      </a:cubicBezTo>
                      <a:cubicBezTo>
                        <a:pt x="276" y="626"/>
                        <a:pt x="311" y="642"/>
                        <a:pt x="351" y="652"/>
                      </a:cubicBezTo>
                      <a:cubicBezTo>
                        <a:pt x="400" y="644"/>
                        <a:pt x="419" y="631"/>
                        <a:pt x="447" y="590"/>
                      </a:cubicBezTo>
                      <a:cubicBezTo>
                        <a:pt x="467" y="531"/>
                        <a:pt x="403" y="553"/>
                        <a:pt x="522" y="542"/>
                      </a:cubicBezTo>
                      <a:cubicBezTo>
                        <a:pt x="555" y="520"/>
                        <a:pt x="557" y="482"/>
                        <a:pt x="570" y="446"/>
                      </a:cubicBezTo>
                      <a:cubicBezTo>
                        <a:pt x="561" y="418"/>
                        <a:pt x="562" y="408"/>
                        <a:pt x="536" y="391"/>
                      </a:cubicBezTo>
                      <a:cubicBezTo>
                        <a:pt x="512" y="355"/>
                        <a:pt x="529" y="362"/>
                        <a:pt x="563" y="350"/>
                      </a:cubicBezTo>
                      <a:cubicBezTo>
                        <a:pt x="595" y="303"/>
                        <a:pt x="586" y="325"/>
                        <a:pt x="598" y="288"/>
                      </a:cubicBezTo>
                      <a:cubicBezTo>
                        <a:pt x="596" y="271"/>
                        <a:pt x="597" y="218"/>
                        <a:pt x="584" y="192"/>
                      </a:cubicBezTo>
                      <a:cubicBezTo>
                        <a:pt x="560" y="146"/>
                        <a:pt x="494" y="112"/>
                        <a:pt x="447" y="96"/>
                      </a:cubicBezTo>
                      <a:cubicBezTo>
                        <a:pt x="437" y="93"/>
                        <a:pt x="438" y="78"/>
                        <a:pt x="433" y="69"/>
                      </a:cubicBezTo>
                      <a:close/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" name="Oval 9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7259143" y="5034226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61" name="Oval 10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6128659" y="5034226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62" name="Oval 11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6562649" y="5592374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63" name="Oval 12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6562649" y="4685383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0" name="Oval 19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7059956" y="5509524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</p:grpSp>
          <p:grpSp>
            <p:nvGrpSpPr>
              <p:cNvPr id="9" name="组合 205"/>
              <p:cNvGrpSpPr/>
              <p:nvPr/>
            </p:nvGrpSpPr>
            <p:grpSpPr>
              <a:xfrm>
                <a:off x="5796136" y="4221088"/>
                <a:ext cx="957679" cy="659894"/>
                <a:chOff x="5267863" y="3727201"/>
                <a:chExt cx="957679" cy="659894"/>
              </a:xfrm>
            </p:grpSpPr>
            <p:sp>
              <p:nvSpPr>
                <p:cNvPr id="172" name="Oval 21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5623437" y="3795835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3" name="Oval 22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5564077" y="4125781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4" name="Oval 24"/>
                <p:cNvSpPr>
                  <a:spLocks noChangeArrowheads="1"/>
                </p:cNvSpPr>
                <p:nvPr/>
              </p:nvSpPr>
              <p:spPr bwMode="auto">
                <a:xfrm rot="16200000">
                  <a:off x="5802837" y="4258051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6" name="Freeform 26" descr="5%"/>
                <p:cNvSpPr>
                  <a:spLocks/>
                </p:cNvSpPr>
                <p:nvPr/>
              </p:nvSpPr>
              <p:spPr bwMode="auto">
                <a:xfrm rot="9311989" flipV="1">
                  <a:off x="5267863" y="3727201"/>
                  <a:ext cx="957679" cy="659894"/>
                </a:xfrm>
                <a:custGeom>
                  <a:avLst/>
                  <a:gdLst>
                    <a:gd name="T0" fmla="*/ 433 w 598"/>
                    <a:gd name="T1" fmla="*/ 69 h 652"/>
                    <a:gd name="T2" fmla="*/ 248 w 598"/>
                    <a:gd name="T3" fmla="*/ 0 h 652"/>
                    <a:gd name="T4" fmla="*/ 152 w 598"/>
                    <a:gd name="T5" fmla="*/ 34 h 652"/>
                    <a:gd name="T6" fmla="*/ 125 w 598"/>
                    <a:gd name="T7" fmla="*/ 96 h 652"/>
                    <a:gd name="T8" fmla="*/ 70 w 598"/>
                    <a:gd name="T9" fmla="*/ 172 h 652"/>
                    <a:gd name="T10" fmla="*/ 49 w 598"/>
                    <a:gd name="T11" fmla="*/ 178 h 652"/>
                    <a:gd name="T12" fmla="*/ 29 w 598"/>
                    <a:gd name="T13" fmla="*/ 220 h 652"/>
                    <a:gd name="T14" fmla="*/ 15 w 598"/>
                    <a:gd name="T15" fmla="*/ 261 h 652"/>
                    <a:gd name="T16" fmla="*/ 29 w 598"/>
                    <a:gd name="T17" fmla="*/ 384 h 652"/>
                    <a:gd name="T18" fmla="*/ 97 w 598"/>
                    <a:gd name="T19" fmla="*/ 412 h 652"/>
                    <a:gd name="T20" fmla="*/ 77 w 598"/>
                    <a:gd name="T21" fmla="*/ 487 h 652"/>
                    <a:gd name="T22" fmla="*/ 104 w 598"/>
                    <a:gd name="T23" fmla="*/ 617 h 652"/>
                    <a:gd name="T24" fmla="*/ 166 w 598"/>
                    <a:gd name="T25" fmla="*/ 645 h 652"/>
                    <a:gd name="T26" fmla="*/ 186 w 598"/>
                    <a:gd name="T27" fmla="*/ 652 h 652"/>
                    <a:gd name="T28" fmla="*/ 241 w 598"/>
                    <a:gd name="T29" fmla="*/ 604 h 652"/>
                    <a:gd name="T30" fmla="*/ 351 w 598"/>
                    <a:gd name="T31" fmla="*/ 652 h 652"/>
                    <a:gd name="T32" fmla="*/ 447 w 598"/>
                    <a:gd name="T33" fmla="*/ 590 h 652"/>
                    <a:gd name="T34" fmla="*/ 522 w 598"/>
                    <a:gd name="T35" fmla="*/ 542 h 652"/>
                    <a:gd name="T36" fmla="*/ 570 w 598"/>
                    <a:gd name="T37" fmla="*/ 446 h 652"/>
                    <a:gd name="T38" fmla="*/ 536 w 598"/>
                    <a:gd name="T39" fmla="*/ 391 h 652"/>
                    <a:gd name="T40" fmla="*/ 563 w 598"/>
                    <a:gd name="T41" fmla="*/ 350 h 652"/>
                    <a:gd name="T42" fmla="*/ 598 w 598"/>
                    <a:gd name="T43" fmla="*/ 288 h 652"/>
                    <a:gd name="T44" fmla="*/ 584 w 598"/>
                    <a:gd name="T45" fmla="*/ 192 h 652"/>
                    <a:gd name="T46" fmla="*/ 447 w 598"/>
                    <a:gd name="T47" fmla="*/ 96 h 652"/>
                    <a:gd name="T48" fmla="*/ 433 w 598"/>
                    <a:gd name="T49" fmla="*/ 69 h 6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98"/>
                    <a:gd name="T76" fmla="*/ 0 h 652"/>
                    <a:gd name="T77" fmla="*/ 598 w 598"/>
                    <a:gd name="T78" fmla="*/ 652 h 6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98" h="652">
                      <a:moveTo>
                        <a:pt x="433" y="69"/>
                      </a:moveTo>
                      <a:cubicBezTo>
                        <a:pt x="379" y="31"/>
                        <a:pt x="310" y="21"/>
                        <a:pt x="248" y="0"/>
                      </a:cubicBezTo>
                      <a:cubicBezTo>
                        <a:pt x="195" y="7"/>
                        <a:pt x="192" y="10"/>
                        <a:pt x="152" y="34"/>
                      </a:cubicBezTo>
                      <a:cubicBezTo>
                        <a:pt x="144" y="57"/>
                        <a:pt x="132" y="73"/>
                        <a:pt x="125" y="96"/>
                      </a:cubicBezTo>
                      <a:cubicBezTo>
                        <a:pt x="133" y="189"/>
                        <a:pt x="154" y="159"/>
                        <a:pt x="70" y="172"/>
                      </a:cubicBezTo>
                      <a:cubicBezTo>
                        <a:pt x="63" y="173"/>
                        <a:pt x="56" y="176"/>
                        <a:pt x="49" y="178"/>
                      </a:cubicBezTo>
                      <a:cubicBezTo>
                        <a:pt x="29" y="209"/>
                        <a:pt x="39" y="188"/>
                        <a:pt x="29" y="220"/>
                      </a:cubicBezTo>
                      <a:cubicBezTo>
                        <a:pt x="25" y="234"/>
                        <a:pt x="15" y="261"/>
                        <a:pt x="15" y="261"/>
                      </a:cubicBezTo>
                      <a:cubicBezTo>
                        <a:pt x="18" y="302"/>
                        <a:pt x="0" y="355"/>
                        <a:pt x="29" y="384"/>
                      </a:cubicBezTo>
                      <a:cubicBezTo>
                        <a:pt x="46" y="401"/>
                        <a:pt x="97" y="412"/>
                        <a:pt x="97" y="412"/>
                      </a:cubicBezTo>
                      <a:cubicBezTo>
                        <a:pt x="92" y="438"/>
                        <a:pt x="84" y="462"/>
                        <a:pt x="77" y="487"/>
                      </a:cubicBezTo>
                      <a:cubicBezTo>
                        <a:pt x="79" y="523"/>
                        <a:pt x="71" y="585"/>
                        <a:pt x="104" y="617"/>
                      </a:cubicBezTo>
                      <a:cubicBezTo>
                        <a:pt x="121" y="634"/>
                        <a:pt x="144" y="638"/>
                        <a:pt x="166" y="645"/>
                      </a:cubicBezTo>
                      <a:cubicBezTo>
                        <a:pt x="173" y="647"/>
                        <a:pt x="186" y="652"/>
                        <a:pt x="186" y="652"/>
                      </a:cubicBezTo>
                      <a:cubicBezTo>
                        <a:pt x="214" y="643"/>
                        <a:pt x="224" y="628"/>
                        <a:pt x="241" y="604"/>
                      </a:cubicBezTo>
                      <a:cubicBezTo>
                        <a:pt x="276" y="626"/>
                        <a:pt x="311" y="642"/>
                        <a:pt x="351" y="652"/>
                      </a:cubicBezTo>
                      <a:cubicBezTo>
                        <a:pt x="400" y="644"/>
                        <a:pt x="419" y="631"/>
                        <a:pt x="447" y="590"/>
                      </a:cubicBezTo>
                      <a:cubicBezTo>
                        <a:pt x="467" y="531"/>
                        <a:pt x="403" y="553"/>
                        <a:pt x="522" y="542"/>
                      </a:cubicBezTo>
                      <a:cubicBezTo>
                        <a:pt x="555" y="520"/>
                        <a:pt x="557" y="482"/>
                        <a:pt x="570" y="446"/>
                      </a:cubicBezTo>
                      <a:cubicBezTo>
                        <a:pt x="561" y="418"/>
                        <a:pt x="562" y="408"/>
                        <a:pt x="536" y="391"/>
                      </a:cubicBezTo>
                      <a:cubicBezTo>
                        <a:pt x="512" y="355"/>
                        <a:pt x="529" y="362"/>
                        <a:pt x="563" y="350"/>
                      </a:cubicBezTo>
                      <a:cubicBezTo>
                        <a:pt x="595" y="303"/>
                        <a:pt x="586" y="325"/>
                        <a:pt x="598" y="288"/>
                      </a:cubicBezTo>
                      <a:cubicBezTo>
                        <a:pt x="596" y="271"/>
                        <a:pt x="597" y="218"/>
                        <a:pt x="584" y="192"/>
                      </a:cubicBezTo>
                      <a:cubicBezTo>
                        <a:pt x="560" y="146"/>
                        <a:pt x="494" y="112"/>
                        <a:pt x="447" y="96"/>
                      </a:cubicBezTo>
                      <a:cubicBezTo>
                        <a:pt x="437" y="93"/>
                        <a:pt x="438" y="78"/>
                        <a:pt x="433" y="69"/>
                      </a:cubicBezTo>
                      <a:close/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组合 204"/>
              <p:cNvGrpSpPr/>
              <p:nvPr/>
            </p:nvGrpSpPr>
            <p:grpSpPr>
              <a:xfrm>
                <a:off x="3131840" y="5949280"/>
                <a:ext cx="418161" cy="659894"/>
                <a:chOff x="6226201" y="6495414"/>
                <a:chExt cx="418161" cy="659894"/>
              </a:xfrm>
            </p:grpSpPr>
            <p:sp>
              <p:nvSpPr>
                <p:cNvPr id="169" name="Freeform 18" descr="5%"/>
                <p:cNvSpPr>
                  <a:spLocks/>
                </p:cNvSpPr>
                <p:nvPr/>
              </p:nvSpPr>
              <p:spPr bwMode="auto">
                <a:xfrm rot="5400000" flipV="1">
                  <a:off x="6105335" y="6616280"/>
                  <a:ext cx="659894" cy="418161"/>
                </a:xfrm>
                <a:custGeom>
                  <a:avLst/>
                  <a:gdLst>
                    <a:gd name="T0" fmla="*/ 433 w 598"/>
                    <a:gd name="T1" fmla="*/ 69 h 652"/>
                    <a:gd name="T2" fmla="*/ 248 w 598"/>
                    <a:gd name="T3" fmla="*/ 0 h 652"/>
                    <a:gd name="T4" fmla="*/ 152 w 598"/>
                    <a:gd name="T5" fmla="*/ 34 h 652"/>
                    <a:gd name="T6" fmla="*/ 125 w 598"/>
                    <a:gd name="T7" fmla="*/ 96 h 652"/>
                    <a:gd name="T8" fmla="*/ 70 w 598"/>
                    <a:gd name="T9" fmla="*/ 172 h 652"/>
                    <a:gd name="T10" fmla="*/ 49 w 598"/>
                    <a:gd name="T11" fmla="*/ 178 h 652"/>
                    <a:gd name="T12" fmla="*/ 29 w 598"/>
                    <a:gd name="T13" fmla="*/ 220 h 652"/>
                    <a:gd name="T14" fmla="*/ 15 w 598"/>
                    <a:gd name="T15" fmla="*/ 261 h 652"/>
                    <a:gd name="T16" fmla="*/ 29 w 598"/>
                    <a:gd name="T17" fmla="*/ 384 h 652"/>
                    <a:gd name="T18" fmla="*/ 97 w 598"/>
                    <a:gd name="T19" fmla="*/ 412 h 652"/>
                    <a:gd name="T20" fmla="*/ 77 w 598"/>
                    <a:gd name="T21" fmla="*/ 487 h 652"/>
                    <a:gd name="T22" fmla="*/ 104 w 598"/>
                    <a:gd name="T23" fmla="*/ 617 h 652"/>
                    <a:gd name="T24" fmla="*/ 166 w 598"/>
                    <a:gd name="T25" fmla="*/ 645 h 652"/>
                    <a:gd name="T26" fmla="*/ 186 w 598"/>
                    <a:gd name="T27" fmla="*/ 652 h 652"/>
                    <a:gd name="T28" fmla="*/ 241 w 598"/>
                    <a:gd name="T29" fmla="*/ 604 h 652"/>
                    <a:gd name="T30" fmla="*/ 351 w 598"/>
                    <a:gd name="T31" fmla="*/ 652 h 652"/>
                    <a:gd name="T32" fmla="*/ 447 w 598"/>
                    <a:gd name="T33" fmla="*/ 590 h 652"/>
                    <a:gd name="T34" fmla="*/ 522 w 598"/>
                    <a:gd name="T35" fmla="*/ 542 h 652"/>
                    <a:gd name="T36" fmla="*/ 570 w 598"/>
                    <a:gd name="T37" fmla="*/ 446 h 652"/>
                    <a:gd name="T38" fmla="*/ 536 w 598"/>
                    <a:gd name="T39" fmla="*/ 391 h 652"/>
                    <a:gd name="T40" fmla="*/ 563 w 598"/>
                    <a:gd name="T41" fmla="*/ 350 h 652"/>
                    <a:gd name="T42" fmla="*/ 598 w 598"/>
                    <a:gd name="T43" fmla="*/ 288 h 652"/>
                    <a:gd name="T44" fmla="*/ 584 w 598"/>
                    <a:gd name="T45" fmla="*/ 192 h 652"/>
                    <a:gd name="T46" fmla="*/ 447 w 598"/>
                    <a:gd name="T47" fmla="*/ 96 h 652"/>
                    <a:gd name="T48" fmla="*/ 433 w 598"/>
                    <a:gd name="T49" fmla="*/ 69 h 6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98"/>
                    <a:gd name="T76" fmla="*/ 0 h 652"/>
                    <a:gd name="T77" fmla="*/ 598 w 598"/>
                    <a:gd name="T78" fmla="*/ 652 h 6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98" h="652">
                      <a:moveTo>
                        <a:pt x="433" y="69"/>
                      </a:moveTo>
                      <a:cubicBezTo>
                        <a:pt x="379" y="31"/>
                        <a:pt x="310" y="21"/>
                        <a:pt x="248" y="0"/>
                      </a:cubicBezTo>
                      <a:cubicBezTo>
                        <a:pt x="195" y="7"/>
                        <a:pt x="192" y="10"/>
                        <a:pt x="152" y="34"/>
                      </a:cubicBezTo>
                      <a:cubicBezTo>
                        <a:pt x="144" y="57"/>
                        <a:pt x="132" y="73"/>
                        <a:pt x="125" y="96"/>
                      </a:cubicBezTo>
                      <a:cubicBezTo>
                        <a:pt x="133" y="189"/>
                        <a:pt x="154" y="159"/>
                        <a:pt x="70" y="172"/>
                      </a:cubicBezTo>
                      <a:cubicBezTo>
                        <a:pt x="63" y="173"/>
                        <a:pt x="56" y="176"/>
                        <a:pt x="49" y="178"/>
                      </a:cubicBezTo>
                      <a:cubicBezTo>
                        <a:pt x="29" y="209"/>
                        <a:pt x="39" y="188"/>
                        <a:pt x="29" y="220"/>
                      </a:cubicBezTo>
                      <a:cubicBezTo>
                        <a:pt x="25" y="234"/>
                        <a:pt x="15" y="261"/>
                        <a:pt x="15" y="261"/>
                      </a:cubicBezTo>
                      <a:cubicBezTo>
                        <a:pt x="18" y="302"/>
                        <a:pt x="0" y="355"/>
                        <a:pt x="29" y="384"/>
                      </a:cubicBezTo>
                      <a:cubicBezTo>
                        <a:pt x="46" y="401"/>
                        <a:pt x="97" y="412"/>
                        <a:pt x="97" y="412"/>
                      </a:cubicBezTo>
                      <a:cubicBezTo>
                        <a:pt x="92" y="438"/>
                        <a:pt x="84" y="462"/>
                        <a:pt x="77" y="487"/>
                      </a:cubicBezTo>
                      <a:cubicBezTo>
                        <a:pt x="79" y="523"/>
                        <a:pt x="71" y="585"/>
                        <a:pt x="104" y="617"/>
                      </a:cubicBezTo>
                      <a:cubicBezTo>
                        <a:pt x="121" y="634"/>
                        <a:pt x="144" y="638"/>
                        <a:pt x="166" y="645"/>
                      </a:cubicBezTo>
                      <a:cubicBezTo>
                        <a:pt x="173" y="647"/>
                        <a:pt x="186" y="652"/>
                        <a:pt x="186" y="652"/>
                      </a:cubicBezTo>
                      <a:cubicBezTo>
                        <a:pt x="214" y="643"/>
                        <a:pt x="224" y="628"/>
                        <a:pt x="241" y="604"/>
                      </a:cubicBezTo>
                      <a:cubicBezTo>
                        <a:pt x="276" y="626"/>
                        <a:pt x="311" y="642"/>
                        <a:pt x="351" y="652"/>
                      </a:cubicBezTo>
                      <a:cubicBezTo>
                        <a:pt x="400" y="644"/>
                        <a:pt x="419" y="631"/>
                        <a:pt x="447" y="590"/>
                      </a:cubicBezTo>
                      <a:cubicBezTo>
                        <a:pt x="467" y="531"/>
                        <a:pt x="403" y="553"/>
                        <a:pt x="522" y="542"/>
                      </a:cubicBezTo>
                      <a:cubicBezTo>
                        <a:pt x="555" y="520"/>
                        <a:pt x="557" y="482"/>
                        <a:pt x="570" y="446"/>
                      </a:cubicBezTo>
                      <a:cubicBezTo>
                        <a:pt x="561" y="418"/>
                        <a:pt x="562" y="408"/>
                        <a:pt x="536" y="391"/>
                      </a:cubicBezTo>
                      <a:cubicBezTo>
                        <a:pt x="512" y="355"/>
                        <a:pt x="529" y="362"/>
                        <a:pt x="563" y="350"/>
                      </a:cubicBezTo>
                      <a:cubicBezTo>
                        <a:pt x="595" y="303"/>
                        <a:pt x="586" y="325"/>
                        <a:pt x="598" y="288"/>
                      </a:cubicBezTo>
                      <a:cubicBezTo>
                        <a:pt x="596" y="271"/>
                        <a:pt x="597" y="218"/>
                        <a:pt x="584" y="192"/>
                      </a:cubicBezTo>
                      <a:cubicBezTo>
                        <a:pt x="560" y="146"/>
                        <a:pt x="494" y="112"/>
                        <a:pt x="447" y="96"/>
                      </a:cubicBezTo>
                      <a:cubicBezTo>
                        <a:pt x="437" y="93"/>
                        <a:pt x="438" y="78"/>
                        <a:pt x="433" y="69"/>
                      </a:cubicBezTo>
                      <a:close/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1" name="Oval 20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6341037" y="6960127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7" name="Oval 27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6281677" y="6697042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</p:grpSp>
          <p:grpSp>
            <p:nvGrpSpPr>
              <p:cNvPr id="11" name="组合 202"/>
              <p:cNvGrpSpPr/>
              <p:nvPr/>
            </p:nvGrpSpPr>
            <p:grpSpPr>
              <a:xfrm>
                <a:off x="2627784" y="4293096"/>
                <a:ext cx="1148952" cy="816873"/>
                <a:chOff x="4430883" y="6428551"/>
                <a:chExt cx="1148952" cy="816873"/>
              </a:xfrm>
            </p:grpSpPr>
            <p:sp>
              <p:nvSpPr>
                <p:cNvPr id="165" name="Freeform 14" descr="5%"/>
                <p:cNvSpPr>
                  <a:spLocks/>
                </p:cNvSpPr>
                <p:nvPr/>
              </p:nvSpPr>
              <p:spPr bwMode="auto">
                <a:xfrm rot="16200000">
                  <a:off x="4596922" y="6262512"/>
                  <a:ext cx="816873" cy="1148952"/>
                </a:xfrm>
                <a:custGeom>
                  <a:avLst/>
                  <a:gdLst>
                    <a:gd name="T0" fmla="*/ 433 w 598"/>
                    <a:gd name="T1" fmla="*/ 69 h 652"/>
                    <a:gd name="T2" fmla="*/ 248 w 598"/>
                    <a:gd name="T3" fmla="*/ 0 h 652"/>
                    <a:gd name="T4" fmla="*/ 152 w 598"/>
                    <a:gd name="T5" fmla="*/ 34 h 652"/>
                    <a:gd name="T6" fmla="*/ 125 w 598"/>
                    <a:gd name="T7" fmla="*/ 96 h 652"/>
                    <a:gd name="T8" fmla="*/ 70 w 598"/>
                    <a:gd name="T9" fmla="*/ 172 h 652"/>
                    <a:gd name="T10" fmla="*/ 49 w 598"/>
                    <a:gd name="T11" fmla="*/ 178 h 652"/>
                    <a:gd name="T12" fmla="*/ 29 w 598"/>
                    <a:gd name="T13" fmla="*/ 220 h 652"/>
                    <a:gd name="T14" fmla="*/ 15 w 598"/>
                    <a:gd name="T15" fmla="*/ 261 h 652"/>
                    <a:gd name="T16" fmla="*/ 29 w 598"/>
                    <a:gd name="T17" fmla="*/ 384 h 652"/>
                    <a:gd name="T18" fmla="*/ 97 w 598"/>
                    <a:gd name="T19" fmla="*/ 412 h 652"/>
                    <a:gd name="T20" fmla="*/ 77 w 598"/>
                    <a:gd name="T21" fmla="*/ 487 h 652"/>
                    <a:gd name="T22" fmla="*/ 104 w 598"/>
                    <a:gd name="T23" fmla="*/ 617 h 652"/>
                    <a:gd name="T24" fmla="*/ 166 w 598"/>
                    <a:gd name="T25" fmla="*/ 645 h 652"/>
                    <a:gd name="T26" fmla="*/ 186 w 598"/>
                    <a:gd name="T27" fmla="*/ 652 h 652"/>
                    <a:gd name="T28" fmla="*/ 241 w 598"/>
                    <a:gd name="T29" fmla="*/ 604 h 652"/>
                    <a:gd name="T30" fmla="*/ 351 w 598"/>
                    <a:gd name="T31" fmla="*/ 652 h 652"/>
                    <a:gd name="T32" fmla="*/ 447 w 598"/>
                    <a:gd name="T33" fmla="*/ 590 h 652"/>
                    <a:gd name="T34" fmla="*/ 522 w 598"/>
                    <a:gd name="T35" fmla="*/ 542 h 652"/>
                    <a:gd name="T36" fmla="*/ 570 w 598"/>
                    <a:gd name="T37" fmla="*/ 446 h 652"/>
                    <a:gd name="T38" fmla="*/ 536 w 598"/>
                    <a:gd name="T39" fmla="*/ 391 h 652"/>
                    <a:gd name="T40" fmla="*/ 563 w 598"/>
                    <a:gd name="T41" fmla="*/ 350 h 652"/>
                    <a:gd name="T42" fmla="*/ 598 w 598"/>
                    <a:gd name="T43" fmla="*/ 288 h 652"/>
                    <a:gd name="T44" fmla="*/ 584 w 598"/>
                    <a:gd name="T45" fmla="*/ 192 h 652"/>
                    <a:gd name="T46" fmla="*/ 447 w 598"/>
                    <a:gd name="T47" fmla="*/ 96 h 652"/>
                    <a:gd name="T48" fmla="*/ 433 w 598"/>
                    <a:gd name="T49" fmla="*/ 69 h 6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98"/>
                    <a:gd name="T76" fmla="*/ 0 h 652"/>
                    <a:gd name="T77" fmla="*/ 598 w 598"/>
                    <a:gd name="T78" fmla="*/ 652 h 6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98" h="652">
                      <a:moveTo>
                        <a:pt x="433" y="69"/>
                      </a:moveTo>
                      <a:cubicBezTo>
                        <a:pt x="379" y="31"/>
                        <a:pt x="310" y="21"/>
                        <a:pt x="248" y="0"/>
                      </a:cubicBezTo>
                      <a:cubicBezTo>
                        <a:pt x="195" y="7"/>
                        <a:pt x="192" y="10"/>
                        <a:pt x="152" y="34"/>
                      </a:cubicBezTo>
                      <a:cubicBezTo>
                        <a:pt x="144" y="57"/>
                        <a:pt x="132" y="73"/>
                        <a:pt x="125" y="96"/>
                      </a:cubicBezTo>
                      <a:cubicBezTo>
                        <a:pt x="133" y="189"/>
                        <a:pt x="154" y="159"/>
                        <a:pt x="70" y="172"/>
                      </a:cubicBezTo>
                      <a:cubicBezTo>
                        <a:pt x="63" y="173"/>
                        <a:pt x="56" y="176"/>
                        <a:pt x="49" y="178"/>
                      </a:cubicBezTo>
                      <a:cubicBezTo>
                        <a:pt x="29" y="209"/>
                        <a:pt x="39" y="188"/>
                        <a:pt x="29" y="220"/>
                      </a:cubicBezTo>
                      <a:cubicBezTo>
                        <a:pt x="25" y="234"/>
                        <a:pt x="15" y="261"/>
                        <a:pt x="15" y="261"/>
                      </a:cubicBezTo>
                      <a:cubicBezTo>
                        <a:pt x="18" y="302"/>
                        <a:pt x="0" y="355"/>
                        <a:pt x="29" y="384"/>
                      </a:cubicBezTo>
                      <a:cubicBezTo>
                        <a:pt x="46" y="401"/>
                        <a:pt x="97" y="412"/>
                        <a:pt x="97" y="412"/>
                      </a:cubicBezTo>
                      <a:cubicBezTo>
                        <a:pt x="92" y="438"/>
                        <a:pt x="84" y="462"/>
                        <a:pt x="77" y="487"/>
                      </a:cubicBezTo>
                      <a:cubicBezTo>
                        <a:pt x="79" y="523"/>
                        <a:pt x="71" y="585"/>
                        <a:pt x="104" y="617"/>
                      </a:cubicBezTo>
                      <a:cubicBezTo>
                        <a:pt x="121" y="634"/>
                        <a:pt x="144" y="638"/>
                        <a:pt x="166" y="645"/>
                      </a:cubicBezTo>
                      <a:cubicBezTo>
                        <a:pt x="173" y="647"/>
                        <a:pt x="186" y="652"/>
                        <a:pt x="186" y="652"/>
                      </a:cubicBezTo>
                      <a:cubicBezTo>
                        <a:pt x="214" y="643"/>
                        <a:pt x="224" y="628"/>
                        <a:pt x="241" y="604"/>
                      </a:cubicBezTo>
                      <a:cubicBezTo>
                        <a:pt x="276" y="626"/>
                        <a:pt x="311" y="642"/>
                        <a:pt x="351" y="652"/>
                      </a:cubicBezTo>
                      <a:cubicBezTo>
                        <a:pt x="400" y="644"/>
                        <a:pt x="419" y="631"/>
                        <a:pt x="447" y="590"/>
                      </a:cubicBezTo>
                      <a:cubicBezTo>
                        <a:pt x="467" y="531"/>
                        <a:pt x="403" y="553"/>
                        <a:pt x="522" y="542"/>
                      </a:cubicBezTo>
                      <a:cubicBezTo>
                        <a:pt x="555" y="520"/>
                        <a:pt x="557" y="482"/>
                        <a:pt x="570" y="446"/>
                      </a:cubicBezTo>
                      <a:cubicBezTo>
                        <a:pt x="561" y="418"/>
                        <a:pt x="562" y="408"/>
                        <a:pt x="536" y="391"/>
                      </a:cubicBezTo>
                      <a:cubicBezTo>
                        <a:pt x="512" y="355"/>
                        <a:pt x="529" y="362"/>
                        <a:pt x="563" y="350"/>
                      </a:cubicBezTo>
                      <a:cubicBezTo>
                        <a:pt x="595" y="303"/>
                        <a:pt x="586" y="325"/>
                        <a:pt x="598" y="288"/>
                      </a:cubicBezTo>
                      <a:cubicBezTo>
                        <a:pt x="596" y="271"/>
                        <a:pt x="597" y="218"/>
                        <a:pt x="584" y="192"/>
                      </a:cubicBezTo>
                      <a:cubicBezTo>
                        <a:pt x="560" y="146"/>
                        <a:pt x="494" y="112"/>
                        <a:pt x="447" y="96"/>
                      </a:cubicBezTo>
                      <a:cubicBezTo>
                        <a:pt x="437" y="93"/>
                        <a:pt x="438" y="78"/>
                        <a:pt x="433" y="69"/>
                      </a:cubicBezTo>
                      <a:close/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" name="Oval 15"/>
                <p:cNvSpPr>
                  <a:spLocks noChangeArrowheads="1"/>
                </p:cNvSpPr>
                <p:nvPr/>
              </p:nvSpPr>
              <p:spPr bwMode="auto">
                <a:xfrm rot="16200000">
                  <a:off x="4965198" y="7092397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67" name="Oval 16"/>
                <p:cNvSpPr>
                  <a:spLocks noChangeArrowheads="1"/>
                </p:cNvSpPr>
                <p:nvPr/>
              </p:nvSpPr>
              <p:spPr bwMode="auto">
                <a:xfrm rot="16200000">
                  <a:off x="4710608" y="6804602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68" name="Oval 17"/>
                <p:cNvSpPr>
                  <a:spLocks noChangeArrowheads="1"/>
                </p:cNvSpPr>
                <p:nvPr/>
              </p:nvSpPr>
              <p:spPr bwMode="auto">
                <a:xfrm rot="16200000">
                  <a:off x="5323998" y="6631634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  <p:sp>
              <p:nvSpPr>
                <p:cNvPr id="175" name="Oval 25"/>
                <p:cNvSpPr>
                  <a:spLocks noChangeArrowheads="1"/>
                </p:cNvSpPr>
                <p:nvPr/>
              </p:nvSpPr>
              <p:spPr bwMode="auto">
                <a:xfrm rot="16200000">
                  <a:off x="5205277" y="6829311"/>
                  <a:ext cx="69769" cy="63318"/>
                </a:xfrm>
                <a:prstGeom prst="ellipse">
                  <a:avLst/>
                </a:prstGeom>
                <a:solidFill>
                  <a:schemeClr val="tx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/>
                </a:p>
              </p:txBody>
            </p:sp>
          </p:grpSp>
          <p:sp>
            <p:nvSpPr>
              <p:cNvPr id="180" name="Line 30"/>
              <p:cNvSpPr>
                <a:spLocks noChangeShapeType="1"/>
              </p:cNvSpPr>
              <p:nvPr/>
            </p:nvSpPr>
            <p:spPr bwMode="auto">
              <a:xfrm>
                <a:off x="4473154" y="5311536"/>
                <a:ext cx="1832290" cy="694526"/>
              </a:xfrm>
              <a:prstGeom prst="line">
                <a:avLst/>
              </a:prstGeom>
              <a:noFill/>
              <a:ln w="31750">
                <a:solidFill>
                  <a:srgbClr val="FFCC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Line 31"/>
              <p:cNvSpPr>
                <a:spLocks noChangeShapeType="1"/>
              </p:cNvSpPr>
              <p:nvPr/>
            </p:nvSpPr>
            <p:spPr bwMode="auto">
              <a:xfrm>
                <a:off x="4494093" y="5301066"/>
                <a:ext cx="2491916" cy="167523"/>
              </a:xfrm>
              <a:prstGeom prst="line">
                <a:avLst/>
              </a:prstGeom>
              <a:noFill/>
              <a:ln w="31750">
                <a:solidFill>
                  <a:srgbClr val="FFCC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Line 32"/>
              <p:cNvSpPr>
                <a:spLocks noChangeShapeType="1"/>
              </p:cNvSpPr>
              <p:nvPr/>
            </p:nvSpPr>
            <p:spPr bwMode="auto">
              <a:xfrm>
                <a:off x="4501075" y="5280126"/>
                <a:ext cx="2292979" cy="642174"/>
              </a:xfrm>
              <a:prstGeom prst="line">
                <a:avLst/>
              </a:prstGeom>
              <a:noFill/>
              <a:ln w="31750">
                <a:solidFill>
                  <a:srgbClr val="FFCC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Line 33"/>
              <p:cNvSpPr>
                <a:spLocks noChangeShapeType="1"/>
              </p:cNvSpPr>
              <p:nvPr/>
            </p:nvSpPr>
            <p:spPr bwMode="auto">
              <a:xfrm flipV="1">
                <a:off x="4550263" y="5119581"/>
                <a:ext cx="1748201" cy="123632"/>
              </a:xfrm>
              <a:prstGeom prst="line">
                <a:avLst/>
              </a:prstGeom>
              <a:noFill/>
              <a:ln w="31750">
                <a:solidFill>
                  <a:srgbClr val="FFCC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Line 34"/>
              <p:cNvSpPr>
                <a:spLocks noChangeShapeType="1"/>
              </p:cNvSpPr>
              <p:nvPr/>
            </p:nvSpPr>
            <p:spPr bwMode="auto">
              <a:xfrm flipH="1" flipV="1">
                <a:off x="2986381" y="4711242"/>
                <a:ext cx="1448382" cy="544452"/>
              </a:xfrm>
              <a:prstGeom prst="line">
                <a:avLst/>
              </a:prstGeom>
              <a:noFill/>
              <a:ln w="31750">
                <a:solidFill>
                  <a:srgbClr val="00FF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Line 35"/>
              <p:cNvSpPr>
                <a:spLocks noChangeShapeType="1"/>
              </p:cNvSpPr>
              <p:nvPr/>
            </p:nvSpPr>
            <p:spPr bwMode="auto">
              <a:xfrm flipH="1" flipV="1">
                <a:off x="3227195" y="5007899"/>
                <a:ext cx="1190117" cy="265246"/>
              </a:xfrm>
              <a:prstGeom prst="line">
                <a:avLst/>
              </a:prstGeom>
              <a:noFill/>
              <a:ln w="31750">
                <a:solidFill>
                  <a:srgbClr val="00FF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Line 36"/>
              <p:cNvSpPr>
                <a:spLocks noChangeShapeType="1"/>
              </p:cNvSpPr>
              <p:nvPr/>
            </p:nvSpPr>
            <p:spPr bwMode="auto">
              <a:xfrm flipH="1" flipV="1">
                <a:off x="3478482" y="4749632"/>
                <a:ext cx="942320" cy="513042"/>
              </a:xfrm>
              <a:prstGeom prst="line">
                <a:avLst/>
              </a:prstGeom>
              <a:noFill/>
              <a:ln w="31750">
                <a:solidFill>
                  <a:srgbClr val="00FF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Line 37"/>
              <p:cNvSpPr>
                <a:spLocks noChangeShapeType="1"/>
              </p:cNvSpPr>
              <p:nvPr/>
            </p:nvSpPr>
            <p:spPr bwMode="auto">
              <a:xfrm flipH="1" flipV="1">
                <a:off x="3586673" y="4557678"/>
                <a:ext cx="844599" cy="704995"/>
              </a:xfrm>
              <a:prstGeom prst="line">
                <a:avLst/>
              </a:prstGeom>
              <a:noFill/>
              <a:ln w="31750">
                <a:solidFill>
                  <a:srgbClr val="00FF00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Line 39"/>
              <p:cNvSpPr>
                <a:spLocks noChangeShapeType="1"/>
              </p:cNvSpPr>
              <p:nvPr/>
            </p:nvSpPr>
            <p:spPr bwMode="auto">
              <a:xfrm flipH="1">
                <a:off x="3310957" y="5318516"/>
                <a:ext cx="1123805" cy="1092393"/>
              </a:xfrm>
              <a:prstGeom prst="line">
                <a:avLst/>
              </a:prstGeom>
              <a:noFill/>
              <a:ln w="31750">
                <a:solidFill>
                  <a:schemeClr val="accent2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Line 40"/>
              <p:cNvSpPr>
                <a:spLocks noChangeShapeType="1"/>
              </p:cNvSpPr>
              <p:nvPr/>
            </p:nvSpPr>
            <p:spPr bwMode="auto">
              <a:xfrm flipH="1">
                <a:off x="3258606" y="5304555"/>
                <a:ext cx="1183135" cy="844599"/>
              </a:xfrm>
              <a:prstGeom prst="line">
                <a:avLst/>
              </a:prstGeom>
              <a:noFill/>
              <a:ln w="31750">
                <a:solidFill>
                  <a:schemeClr val="accent2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Line 41"/>
              <p:cNvSpPr>
                <a:spLocks noChangeShapeType="1"/>
              </p:cNvSpPr>
              <p:nvPr/>
            </p:nvSpPr>
            <p:spPr bwMode="auto">
              <a:xfrm flipV="1">
                <a:off x="4489584" y="4679831"/>
                <a:ext cx="1595986" cy="563379"/>
              </a:xfrm>
              <a:prstGeom prst="line">
                <a:avLst/>
              </a:prstGeom>
              <a:noFill/>
              <a:ln w="31750">
                <a:solidFill>
                  <a:srgbClr val="993366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Line 42"/>
              <p:cNvSpPr>
                <a:spLocks noChangeShapeType="1"/>
              </p:cNvSpPr>
              <p:nvPr/>
            </p:nvSpPr>
            <p:spPr bwMode="auto">
              <a:xfrm flipV="1">
                <a:off x="4494094" y="4798494"/>
                <a:ext cx="1825310" cy="450220"/>
              </a:xfrm>
              <a:prstGeom prst="line">
                <a:avLst/>
              </a:prstGeom>
              <a:noFill/>
              <a:ln w="31750">
                <a:solidFill>
                  <a:srgbClr val="993366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Line 43"/>
              <p:cNvSpPr>
                <a:spLocks noChangeShapeType="1"/>
              </p:cNvSpPr>
              <p:nvPr/>
            </p:nvSpPr>
            <p:spPr bwMode="auto">
              <a:xfrm flipV="1">
                <a:off x="4489583" y="4351764"/>
                <a:ext cx="1658807" cy="891447"/>
              </a:xfrm>
              <a:prstGeom prst="line">
                <a:avLst/>
              </a:prstGeom>
              <a:noFill/>
              <a:ln w="31750">
                <a:solidFill>
                  <a:srgbClr val="993366"/>
                </a:solidFill>
                <a:round/>
                <a:headEnd/>
                <a:tailEnd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Oval 5"/>
              <p:cNvSpPr>
                <a:spLocks noChangeArrowheads="1"/>
              </p:cNvSpPr>
              <p:nvPr/>
            </p:nvSpPr>
            <p:spPr bwMode="auto">
              <a:xfrm rot="16200000">
                <a:off x="4427200" y="5246237"/>
                <a:ext cx="65408" cy="59361"/>
              </a:xfrm>
              <a:prstGeom prst="ellipse">
                <a:avLst/>
              </a:prstGeom>
              <a:solidFill>
                <a:srgbClr val="FF0000"/>
              </a:solidFill>
              <a:ln w="317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92080" y="5514975"/>
              <a:ext cx="9429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146823"/>
            <a:ext cx="381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Slide Number Placeholder 12"/>
          <p:cNvSpPr txBox="1">
            <a:spLocks/>
          </p:cNvSpPr>
          <p:nvPr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15940B-0C2B-4124-9665-28541DA61E86}" type="slidenum">
              <a:rPr kumimoji="0" lang="en-CA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4637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Constraint Suggestion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528058"/>
          </a:xfrm>
        </p:spPr>
        <p:txBody>
          <a:bodyPr>
            <a:normAutofit/>
          </a:bodyPr>
          <a:lstStyle/>
          <a:p>
            <a:r>
              <a:rPr lang="en-US" altLang="zh-CN" sz="2600" dirty="0" smtClean="0">
                <a:latin typeface="Helvetica" pitchFamily="34" charset="0"/>
                <a:cs typeface="Helvetica" pitchFamily="34" charset="0"/>
              </a:rPr>
              <a:t>Pick super-faces with lowest confidence</a:t>
            </a:r>
          </a:p>
          <a:p>
            <a:endParaRPr lang="he-IL" sz="26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5" name="Picture 2" descr="C:\Users\Sandra\Desktop\SSL_Clustering\figures\Confidenc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604216"/>
            <a:ext cx="4518799" cy="3567984"/>
          </a:xfrm>
          <a:prstGeom prst="rect">
            <a:avLst/>
          </a:prstGeom>
          <a:noFill/>
        </p:spPr>
      </p:pic>
      <p:sp>
        <p:nvSpPr>
          <p:cNvPr id="16" name="Oval 4"/>
          <p:cNvSpPr>
            <a:spLocks/>
          </p:cNvSpPr>
          <p:nvPr/>
        </p:nvSpPr>
        <p:spPr>
          <a:xfrm>
            <a:off x="4425000" y="4577400"/>
            <a:ext cx="223200" cy="223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7" name="Oval 6"/>
          <p:cNvSpPr>
            <a:spLocks/>
          </p:cNvSpPr>
          <p:nvPr/>
        </p:nvSpPr>
        <p:spPr>
          <a:xfrm>
            <a:off x="3586800" y="4114800"/>
            <a:ext cx="223200" cy="223200"/>
          </a:xfrm>
          <a:prstGeom prst="ellipse">
            <a:avLst/>
          </a:prstGeom>
          <a:solidFill>
            <a:schemeClr val="tx2">
              <a:lumMod val="75000"/>
              <a:alpha val="18039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8" name="Oval 7"/>
          <p:cNvSpPr/>
          <p:nvPr/>
        </p:nvSpPr>
        <p:spPr>
          <a:xfrm>
            <a:off x="5257800" y="5029200"/>
            <a:ext cx="228600" cy="223200"/>
          </a:xfrm>
          <a:prstGeom prst="ellipse">
            <a:avLst/>
          </a:prstGeom>
          <a:solidFill>
            <a:schemeClr val="tx2">
              <a:lumMod val="75000"/>
              <a:alpha val="18039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cxnSp>
        <p:nvCxnSpPr>
          <p:cNvPr id="19" name="Straight Arrow Connector 11"/>
          <p:cNvCxnSpPr>
            <a:stCxn id="16" idx="5"/>
            <a:endCxn id="18" idx="2"/>
          </p:cNvCxnSpPr>
          <p:nvPr/>
        </p:nvCxnSpPr>
        <p:spPr>
          <a:xfrm>
            <a:off x="4615513" y="4767913"/>
            <a:ext cx="642287" cy="372887"/>
          </a:xfrm>
          <a:prstGeom prst="straightConnector1">
            <a:avLst/>
          </a:prstGeom>
          <a:ln w="38100">
            <a:solidFill>
              <a:srgbClr val="2BC6FD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3"/>
          <p:cNvCxnSpPr/>
          <p:nvPr/>
        </p:nvCxnSpPr>
        <p:spPr>
          <a:xfrm flipH="1" flipV="1">
            <a:off x="3810000" y="4343400"/>
            <a:ext cx="595889" cy="294528"/>
          </a:xfrm>
          <a:prstGeom prst="straightConnector1">
            <a:avLst/>
          </a:prstGeom>
          <a:ln w="38100">
            <a:solidFill>
              <a:srgbClr val="2BC6FD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26673" y="4495800"/>
            <a:ext cx="37872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b="1" dirty="0" smtClean="0"/>
              <a:t>?</a:t>
            </a:r>
            <a:endParaRPr lang="he-IL" sz="2400" b="1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46856" y="1751449"/>
            <a:ext cx="8229600" cy="528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600" dirty="0" smtClean="0">
                <a:latin typeface="Helvetica" pitchFamily="34" charset="0"/>
                <a:cs typeface="Helvetica" pitchFamily="34" charset="0"/>
              </a:rPr>
              <a:t>Pick the highest confidence super-faces</a:t>
            </a:r>
            <a:endParaRPr kumimoji="0" lang="en-US" altLang="zh-CN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he-IL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67544" y="2183497"/>
            <a:ext cx="813690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600" dirty="0" smtClean="0">
                <a:latin typeface="Helvetica" pitchFamily="34" charset="0"/>
                <a:cs typeface="Helvetica" pitchFamily="34" charset="0"/>
              </a:rPr>
              <a:t>Ask the user to add constraints between such pairs</a:t>
            </a:r>
            <a:endParaRPr kumimoji="0" lang="en-US" altLang="zh-CN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he-IL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4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35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animBg="1"/>
      <p:bldP spid="17" grpId="0" animBg="1"/>
      <p:bldP spid="18" grpId="0" animBg="1"/>
      <p:bldP spid="22" grpId="0"/>
      <p:bldP spid="21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vcc\sig2012\yunhai\新建文件夹 (2)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327" y="1074153"/>
            <a:ext cx="7485673" cy="3605048"/>
          </a:xfrm>
          <a:prstGeom prst="rect">
            <a:avLst/>
          </a:prstGeom>
          <a:noFill/>
        </p:spPr>
      </p:pic>
      <p:pic>
        <p:nvPicPr>
          <p:cNvPr id="1029" name="Picture 5" descr="G:\vcc\sig2012\yunhai\新建文件夹 (2)\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53373" y="1017816"/>
            <a:ext cx="6314729" cy="3705448"/>
          </a:xfrm>
          <a:prstGeom prst="rect">
            <a:avLst/>
          </a:prstGeom>
          <a:noFill/>
        </p:spPr>
      </p:pic>
      <p:pic>
        <p:nvPicPr>
          <p:cNvPr id="1028" name="Picture 4" descr="G:\vcc\sig2012\yunhai\新建文件夹 (2)\3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906469" y="1066548"/>
            <a:ext cx="7467600" cy="3618601"/>
          </a:xfrm>
          <a:prstGeom prst="rect">
            <a:avLst/>
          </a:prstGeom>
          <a:noFill/>
        </p:spPr>
      </p:pic>
      <p:sp>
        <p:nvSpPr>
          <p:cNvPr id="18" name="椭圆 17"/>
          <p:cNvSpPr/>
          <p:nvPr/>
        </p:nvSpPr>
        <p:spPr>
          <a:xfrm>
            <a:off x="3200400" y="228600"/>
            <a:ext cx="304800" cy="533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98580" y="228600"/>
            <a:ext cx="244620" cy="3849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505200" y="533399"/>
            <a:ext cx="152400" cy="2998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895600" y="5217708"/>
            <a:ext cx="228600" cy="1924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29544" y="4503852"/>
            <a:ext cx="256656" cy="4491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962400" y="4427652"/>
            <a:ext cx="320820" cy="4491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 descr="G:\vcc\sig2012\yunhai\新建文件夹 (2)\2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82183" y="1066548"/>
            <a:ext cx="6282419" cy="3695933"/>
          </a:xfrm>
          <a:prstGeom prst="rect">
            <a:avLst/>
          </a:prstGeom>
          <a:noFill/>
        </p:spPr>
      </p:pic>
      <p:pic>
        <p:nvPicPr>
          <p:cNvPr id="1030" name="Picture 6" descr="G:\vcc\sig2012\yunhai\新建文件夹 (2)\5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838200" y="1334399"/>
            <a:ext cx="7467600" cy="3618601"/>
          </a:xfrm>
          <a:prstGeom prst="rect">
            <a:avLst/>
          </a:prstGeom>
          <a:noFill/>
        </p:spPr>
      </p:pic>
      <p:grpSp>
        <p:nvGrpSpPr>
          <p:cNvPr id="2" name="组合 16"/>
          <p:cNvGrpSpPr/>
          <p:nvPr/>
        </p:nvGrpSpPr>
        <p:grpSpPr>
          <a:xfrm>
            <a:off x="1967897" y="2066681"/>
            <a:ext cx="5624076" cy="3182800"/>
            <a:chOff x="1357290" y="2214554"/>
            <a:chExt cx="6311624" cy="3571900"/>
          </a:xfrm>
        </p:grpSpPr>
        <p:sp>
          <p:nvSpPr>
            <p:cNvPr id="13" name="右箭头 12"/>
            <p:cNvSpPr/>
            <p:nvPr/>
          </p:nvSpPr>
          <p:spPr>
            <a:xfrm rot="5400000">
              <a:off x="1285852" y="2357430"/>
              <a:ext cx="500066" cy="357190"/>
            </a:xfrm>
            <a:prstGeom prst="rightArrow">
              <a:avLst>
                <a:gd name="adj1" fmla="val 42049"/>
                <a:gd name="adj2" fmla="val 55963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右箭头 13"/>
            <p:cNvSpPr/>
            <p:nvPr/>
          </p:nvSpPr>
          <p:spPr>
            <a:xfrm rot="16200000">
              <a:off x="6929454" y="2285992"/>
              <a:ext cx="500066" cy="357190"/>
            </a:xfrm>
            <a:prstGeom prst="rightArrow">
              <a:avLst>
                <a:gd name="adj1" fmla="val 42049"/>
                <a:gd name="adj2" fmla="val 55963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右箭头 14"/>
            <p:cNvSpPr/>
            <p:nvPr/>
          </p:nvSpPr>
          <p:spPr>
            <a:xfrm rot="10800000" flipH="1">
              <a:off x="1500166" y="4714884"/>
              <a:ext cx="785818" cy="1071570"/>
            </a:xfrm>
            <a:prstGeom prst="bentArrow">
              <a:avLst>
                <a:gd name="adj1" fmla="val 23208"/>
                <a:gd name="adj2" fmla="val 25000"/>
                <a:gd name="adj3" fmla="val 35118"/>
                <a:gd name="adj4" fmla="val 24040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右箭头 15"/>
            <p:cNvSpPr/>
            <p:nvPr/>
          </p:nvSpPr>
          <p:spPr>
            <a:xfrm rot="5400000" flipH="1">
              <a:off x="6668782" y="4643446"/>
              <a:ext cx="928694" cy="1071570"/>
            </a:xfrm>
            <a:prstGeom prst="bentArrow">
              <a:avLst>
                <a:gd name="adj1" fmla="val 17786"/>
                <a:gd name="adj2" fmla="val 22859"/>
                <a:gd name="adj3" fmla="val 30837"/>
                <a:gd name="adj4" fmla="val 22969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36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25729 -0.2645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25035 0.0583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0.00174 0.3523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25452 0.05208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25 -0.29699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Results</a:t>
            </a:r>
            <a:endParaRPr lang="en-CA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696076"/>
          </a:xfrm>
        </p:spPr>
        <p:txBody>
          <a:bodyPr/>
          <a:lstStyle/>
          <a:p>
            <a:r>
              <a:rPr lang="en-US" dirty="0" smtClean="0">
                <a:latin typeface="Helvetica" pitchFamily="34" charset="0"/>
                <a:cs typeface="Helvetica" pitchFamily="34" charset="0"/>
              </a:rPr>
              <a:t>Eleven sets of shapes 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940B-0C2B-4124-9665-28541DA61E86}" type="slidenum">
              <a:rPr lang="en-CA" smtClean="0"/>
              <a:pPr/>
              <a:t>37</a:t>
            </a:fld>
            <a:endParaRPr lang="en-C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828800"/>
            <a:ext cx="7056784" cy="434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156048" y="5029200"/>
            <a:ext cx="6768752" cy="1066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44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Candelabra: 28 shapes, 164 super-faces,24 constraints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8" name="图片 17" descr="candl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702" y="1394038"/>
            <a:ext cx="8511619" cy="4804410"/>
          </a:xfrm>
          <a:prstGeom prst="rect">
            <a:avLst/>
          </a:prstGeom>
        </p:spPr>
      </p:pic>
      <p:sp>
        <p:nvSpPr>
          <p:cNvPr id="5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38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err="1" smtClean="0">
                <a:latin typeface="Helvetica" pitchFamily="34" charset="0"/>
                <a:cs typeface="Helvetica" pitchFamily="34" charset="0"/>
              </a:rPr>
              <a:t>Fourleg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: 20 shapes, 264 </a:t>
            </a:r>
            <a:br>
              <a:rPr lang="en-US" altLang="zh-CN" b="1" dirty="0" smtClean="0">
                <a:latin typeface="Helvetica" pitchFamily="34" charset="0"/>
                <a:cs typeface="Helvetica" pitchFamily="34" charset="0"/>
              </a:rPr>
            </a:b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super-faces,69 constraints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6" name="图片 15" descr="fourle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95" y="2034004"/>
            <a:ext cx="9004609" cy="3691890"/>
          </a:xfrm>
          <a:prstGeom prst="rect">
            <a:avLst/>
          </a:prstGeom>
        </p:spPr>
      </p:pic>
      <p:sp>
        <p:nvSpPr>
          <p:cNvPr id="5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39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3608" y="3609200"/>
            <a:ext cx="1449249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Individual vs. Co-segmentation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" name="内容占位符 4" descr="a01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21157" y="2132856"/>
            <a:ext cx="991770" cy="1512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6" name="图片 5" descr="b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3717032"/>
            <a:ext cx="991769" cy="1512000"/>
          </a:xfrm>
          <a:prstGeom prst="rect">
            <a:avLst/>
          </a:prstGeom>
        </p:spPr>
      </p:pic>
      <p:pic>
        <p:nvPicPr>
          <p:cNvPr id="7" name="图片 6" descr="b0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2924944"/>
            <a:ext cx="991769" cy="1512000"/>
          </a:xfrm>
          <a:prstGeom prst="rect">
            <a:avLst/>
          </a:prstGeom>
        </p:spPr>
      </p:pic>
      <p:pic>
        <p:nvPicPr>
          <p:cNvPr id="8" name="图片 7" descr="b0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2759732"/>
            <a:ext cx="991769" cy="1512000"/>
          </a:xfrm>
          <a:prstGeom prst="rect">
            <a:avLst/>
          </a:prstGeom>
        </p:spPr>
      </p:pic>
      <p:pic>
        <p:nvPicPr>
          <p:cNvPr id="9" name="Picture 2" descr="C:\Users\yunhai\Desktop\slides\a0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7" y="2060848"/>
            <a:ext cx="1540649" cy="1512000"/>
          </a:xfrm>
          <a:prstGeom prst="rect">
            <a:avLst/>
          </a:prstGeom>
          <a:noFill/>
        </p:spPr>
      </p:pic>
      <p:pic>
        <p:nvPicPr>
          <p:cNvPr id="10" name="Picture 15" descr="C:\Users\yunhai\Desktop\slides\b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83728" y="2852936"/>
            <a:ext cx="1449248" cy="1512000"/>
          </a:xfrm>
          <a:prstGeom prst="rect">
            <a:avLst/>
          </a:prstGeom>
          <a:noFill/>
        </p:spPr>
      </p:pic>
      <p:sp>
        <p:nvSpPr>
          <p:cNvPr id="14" name="圆角矩形 13"/>
          <p:cNvSpPr/>
          <p:nvPr/>
        </p:nvSpPr>
        <p:spPr>
          <a:xfrm>
            <a:off x="107504" y="2060848"/>
            <a:ext cx="3312368" cy="3168352"/>
          </a:xfrm>
          <a:prstGeom prst="roundRect">
            <a:avLst/>
          </a:prstGeom>
          <a:noFill/>
          <a:ln w="38100"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>
          <a:xfrm>
            <a:off x="6372200" y="2060848"/>
            <a:ext cx="2570549" cy="3168000"/>
          </a:xfrm>
          <a:prstGeom prst="roundRect">
            <a:avLst/>
          </a:prstGeom>
          <a:noFill/>
          <a:ln w="38100"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5004047" y="3212976"/>
            <a:ext cx="1129327" cy="13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圆角矩形 18"/>
          <p:cNvSpPr>
            <a:spLocks noChangeAspect="1"/>
          </p:cNvSpPr>
          <p:nvPr/>
        </p:nvSpPr>
        <p:spPr>
          <a:xfrm>
            <a:off x="3585627" y="2061200"/>
            <a:ext cx="2570549" cy="3168000"/>
          </a:xfrm>
          <a:prstGeom prst="roundRect">
            <a:avLst/>
          </a:prstGeom>
          <a:noFill/>
          <a:ln w="38100"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3" descr="C:\Users\yunhai\Desktop\slides\a0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79911" y="2204864"/>
            <a:ext cx="1144530" cy="1368000"/>
          </a:xfrm>
          <a:prstGeom prst="rect">
            <a:avLst/>
          </a:prstGeom>
          <a:noFill/>
        </p:spPr>
      </p:pic>
      <p:pic>
        <p:nvPicPr>
          <p:cNvPr id="22" name="Picture 14" descr="C:\Users\yunhai\Desktop\slides\b05.pn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3779912" y="3717032"/>
            <a:ext cx="1129327" cy="13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el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1470308"/>
            <a:ext cx="9000199" cy="4526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Tele-alien:  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200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shapes, 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1869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super-faces,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106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constraints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Vase: 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300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shapes, 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1527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</a:t>
            </a:r>
            <a:br>
              <a:rPr lang="en-US" altLang="zh-CN" b="1" dirty="0" smtClean="0">
                <a:latin typeface="Helvetica" pitchFamily="34" charset="0"/>
                <a:cs typeface="Helvetica" pitchFamily="34" charset="0"/>
              </a:rPr>
            </a:b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super-faces,</a:t>
            </a:r>
            <a:r>
              <a:rPr lang="en-US" altLang="zh-CN" b="1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44</a:t>
            </a:r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 constraints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pic>
        <p:nvPicPr>
          <p:cNvPr id="13" name="图片 12" descr="lvas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" y="1278600"/>
            <a:ext cx="9143998" cy="45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>
                <a:latin typeface="Helvetica" pitchFamily="34" charset="0"/>
                <a:cs typeface="Helvetica" pitchFamily="34" charset="0"/>
              </a:rPr>
              <a:t>Effectiveness of spring embedding</a:t>
            </a:r>
            <a:endParaRPr lang="he-IL" sz="4000" b="1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057400"/>
            <a:ext cx="871507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60107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Spectral Learning by </a:t>
            </a:r>
            <a:r>
              <a:rPr lang="en-US" sz="3000" dirty="0" err="1" smtClean="0">
                <a:latin typeface="Helvetica" pitchFamily="34" charset="0"/>
                <a:cs typeface="Helvetica" pitchFamily="34" charset="0"/>
              </a:rPr>
              <a:t>Kamvar</a:t>
            </a:r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 et al. [2003]</a:t>
            </a:r>
            <a:endParaRPr lang="he-IL" sz="30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42</a:t>
            </a:fld>
            <a:endParaRPr lang="en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Helvetica" pitchFamily="34" charset="0"/>
                <a:cs typeface="Helvetica" pitchFamily="34" charset="0"/>
              </a:rPr>
              <a:t>Effectiveness of spring embedding</a:t>
            </a:r>
            <a:endParaRPr lang="he-IL" sz="3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960107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Spectral Learning by </a:t>
            </a:r>
            <a:r>
              <a:rPr lang="en-US" sz="3000" dirty="0" err="1" smtClean="0">
                <a:latin typeface="Helvetica" pitchFamily="34" charset="0"/>
                <a:cs typeface="Helvetica" pitchFamily="34" charset="0"/>
              </a:rPr>
              <a:t>Kamvar</a:t>
            </a:r>
            <a:r>
              <a:rPr lang="en-US" sz="3000" dirty="0" smtClean="0">
                <a:latin typeface="Helvetica" pitchFamily="34" charset="0"/>
                <a:cs typeface="Helvetica" pitchFamily="34" charset="0"/>
              </a:rPr>
              <a:t> et al. [2003]</a:t>
            </a:r>
            <a:endParaRPr lang="he-IL" sz="300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57400"/>
            <a:ext cx="8567223" cy="41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43</a:t>
            </a:fld>
            <a:endParaRPr lang="en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b="1" dirty="0" smtClean="0">
                <a:latin typeface="Helvetica" pitchFamily="34" charset="0"/>
                <a:cs typeface="Helvetica" pitchFamily="34" charset="0"/>
              </a:rPr>
              <a:t>Comparison to supervised segmentation</a:t>
            </a:r>
            <a:endParaRPr lang="zh-CN" altLang="en-US" sz="40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16833"/>
            <a:ext cx="7920880" cy="408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457200" y="6324600"/>
            <a:ext cx="2133600" cy="365125"/>
          </a:xfrm>
        </p:spPr>
        <p:txBody>
          <a:bodyPr/>
          <a:lstStyle/>
          <a:p>
            <a:fld id="{6415940B-0C2B-4124-9665-28541DA61E86}" type="slidenum">
              <a:rPr lang="en-CA" smtClean="0"/>
              <a:pPr/>
              <a:t>44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Helvetica" pitchFamily="34" charset="0"/>
                <a:cs typeface="Helvetica" pitchFamily="34" charset="0"/>
              </a:rPr>
              <a:t>Limitations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7"/>
            <a:ext cx="8363272" cy="4128459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Convergence </a:t>
            </a:r>
          </a:p>
          <a:p>
            <a:endParaRPr lang="en-US" altLang="zh-CN" sz="3000" dirty="0" smtClean="0">
              <a:latin typeface="Helvetica" pitchFamily="34" charset="0"/>
              <a:cs typeface="Helvetica" pitchFamily="34" charset="0"/>
            </a:endParaRPr>
          </a:p>
          <a:p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The active learning is limited to silhouette indices</a:t>
            </a:r>
          </a:p>
          <a:p>
            <a:endParaRPr lang="en-US" altLang="zh-CN" sz="3000" dirty="0" smtClean="0">
              <a:latin typeface="Helvetica" pitchFamily="34" charset="0"/>
              <a:cs typeface="Helvetica" pitchFamily="34" charset="0"/>
            </a:endParaRPr>
          </a:p>
          <a:p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Prior errors introduced by the selected descriptors</a:t>
            </a:r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4090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Conclusions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9"/>
            <a:ext cx="8229600" cy="696075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600" b="1" dirty="0" smtClean="0">
                <a:latin typeface="Helvetica" pitchFamily="34" charset="0"/>
                <a:cs typeface="Helvetica" pitchFamily="34" charset="0"/>
              </a:rPr>
              <a:t>Constrained clustering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46</a:t>
            </a:fld>
            <a:endParaRPr lang="zh-CN" altLang="en-US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140968"/>
            <a:ext cx="64865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内容占位符 2"/>
          <p:cNvSpPr txBox="1">
            <a:spLocks/>
          </p:cNvSpPr>
          <p:nvPr/>
        </p:nvSpPr>
        <p:spPr>
          <a:xfrm>
            <a:off x="467544" y="2204864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cs typeface="Helvetica" pitchFamily="34" charset="0"/>
              </a:rPr>
              <a:t>Constraints  suggestion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Future Work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713388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Helvetica" pitchFamily="34" charset="0"/>
                <a:cs typeface="Helvetica" pitchFamily="34" charset="0"/>
              </a:rPr>
              <a:t>Analysis of a </a:t>
            </a:r>
            <a:r>
              <a:rPr lang="en-US" sz="3600" b="1" dirty="0" smtClean="0">
                <a:latin typeface="Helvetica" pitchFamily="34" charset="0"/>
                <a:cs typeface="Helvetica" pitchFamily="34" charset="0"/>
              </a:rPr>
              <a:t>dynamic</a:t>
            </a:r>
            <a:r>
              <a:rPr lang="en-US" sz="3600" dirty="0" smtClean="0">
                <a:latin typeface="Helvetica" pitchFamily="34" charset="0"/>
                <a:cs typeface="Helvetica" pitchFamily="34" charset="0"/>
              </a:rPr>
              <a:t> set</a:t>
            </a:r>
          </a:p>
          <a:p>
            <a:endParaRPr lang="en-US" sz="3600" dirty="0" smtClean="0">
              <a:latin typeface="Helvetica" pitchFamily="34" charset="0"/>
              <a:cs typeface="Helvetica" pitchFamily="34" charset="0"/>
            </a:endParaRPr>
          </a:p>
          <a:p>
            <a:r>
              <a:rPr lang="en-US" altLang="zh-CN" sz="3600" dirty="0" smtClean="0">
                <a:latin typeface="Helvetica" pitchFamily="34" charset="0"/>
                <a:cs typeface="Helvetica" pitchFamily="34" charset="0"/>
              </a:rPr>
              <a:t>Operation in a </a:t>
            </a:r>
            <a:r>
              <a:rPr lang="en-US" altLang="zh-CN" sz="3600" b="1" dirty="0" smtClean="0">
                <a:latin typeface="Helvetica" pitchFamily="34" charset="0"/>
                <a:cs typeface="Helvetica" pitchFamily="34" charset="0"/>
              </a:rPr>
              <a:t>collaborative</a:t>
            </a:r>
            <a:r>
              <a:rPr lang="en-US" altLang="zh-CN" sz="3600" dirty="0" smtClean="0">
                <a:latin typeface="Helvetica" pitchFamily="34" charset="0"/>
                <a:cs typeface="Helvetica" pitchFamily="34" charset="0"/>
              </a:rPr>
              <a:t> setting</a:t>
            </a:r>
          </a:p>
          <a:p>
            <a:endParaRPr lang="en-US" altLang="zh-CN" sz="3600" dirty="0" smtClean="0">
              <a:latin typeface="Helvetica" pitchFamily="34" charset="0"/>
              <a:cs typeface="Helvetica" pitchFamily="34" charset="0"/>
            </a:endParaRPr>
          </a:p>
          <a:p>
            <a:r>
              <a:rPr lang="en-US" sz="3600" dirty="0" smtClean="0">
                <a:latin typeface="Helvetica" pitchFamily="34" charset="0"/>
                <a:cs typeface="Helvetica" pitchFamily="34" charset="0"/>
              </a:rPr>
              <a:t>Design of new types of constraints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71600" y="1844824"/>
            <a:ext cx="7560840" cy="33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9752" y="452669"/>
            <a:ext cx="4176464" cy="1143000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r>
              <a:rPr lang="en-US" altLang="zh-CN" sz="6000" b="1" dirty="0" smtClean="0">
                <a:solidFill>
                  <a:schemeClr val="accent2">
                    <a:lumMod val="50000"/>
                  </a:schemeClr>
                </a:solidFill>
                <a:latin typeface="Helvetica" pitchFamily="34" charset="0"/>
                <a:cs typeface="Helvetica" pitchFamily="34" charset="0"/>
              </a:rPr>
              <a:t>Thank you!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48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9712" y="5366245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262626"/>
                </a:solidFill>
                <a:latin typeface="Helvetica" pitchFamily="34" charset="0"/>
                <a:cs typeface="Helvetica" pitchFamily="34" charset="0"/>
              </a:rPr>
              <a:t>More results and data can be found from </a:t>
            </a:r>
            <a:r>
              <a:rPr lang="en-US" altLang="zh-CN" dirty="0" smtClean="0">
                <a:latin typeface="Helvetica" pitchFamily="34" charset="0"/>
                <a:cs typeface="Helvetica" pitchFamily="34" charset="0"/>
                <a:hlinkClick r:id="rId4"/>
              </a:rPr>
              <a:t>http://web.siat.ac.cn/~yunhai/ssl/ssl.htm</a:t>
            </a:r>
            <a:endParaRPr lang="zh-CN" altLang="en-US" dirty="0" smtClean="0">
              <a:latin typeface="Helvetica" pitchFamily="34" charset="0"/>
              <a:cs typeface="Helvetica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797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Helvetica" pitchFamily="34" charset="0"/>
                <a:cs typeface="Helvetica" pitchFamily="34" charset="0"/>
              </a:rPr>
              <a:t>Individual vs. Co-segmentation</a:t>
            </a:r>
            <a:endParaRPr lang="he-IL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18" name="Picture 2" descr="C:\Users\yunhai\Desktop\slides\a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413278"/>
            <a:ext cx="2274032" cy="2231746"/>
          </a:xfrm>
          <a:prstGeom prst="rect">
            <a:avLst/>
          </a:prstGeom>
          <a:noFill/>
        </p:spPr>
      </p:pic>
      <p:pic>
        <p:nvPicPr>
          <p:cNvPr id="19" name="Picture 3" descr="C:\Users\yunhai\Desktop\slides\a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6404" y="1416493"/>
            <a:ext cx="1925080" cy="2300952"/>
          </a:xfrm>
          <a:prstGeom prst="rect">
            <a:avLst/>
          </a:prstGeom>
          <a:noFill/>
        </p:spPr>
      </p:pic>
      <p:pic>
        <p:nvPicPr>
          <p:cNvPr id="20" name="Picture 4" descr="C:\Users\yunhai\Desktop\slides\a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409981"/>
            <a:ext cx="1474286" cy="2247619"/>
          </a:xfrm>
          <a:prstGeom prst="rect">
            <a:avLst/>
          </a:prstGeom>
          <a:noFill/>
        </p:spPr>
      </p:pic>
      <p:pic>
        <p:nvPicPr>
          <p:cNvPr id="3085" name="Picture 13" descr="C:\Users\yunhai\Desktop\slides\b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5" y="3924581"/>
            <a:ext cx="1474286" cy="2247619"/>
          </a:xfrm>
          <a:prstGeom prst="rect">
            <a:avLst/>
          </a:prstGeom>
          <a:noFill/>
        </p:spPr>
      </p:pic>
      <p:pic>
        <p:nvPicPr>
          <p:cNvPr id="3086" name="Picture 14" descr="C:\Users\yunhai\Desktop\slides\b0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66763" y="3877816"/>
            <a:ext cx="1970794" cy="2387302"/>
          </a:xfrm>
          <a:prstGeom prst="rect">
            <a:avLst/>
          </a:prstGeom>
          <a:noFill/>
        </p:spPr>
      </p:pic>
      <p:pic>
        <p:nvPicPr>
          <p:cNvPr id="3087" name="Picture 15" descr="C:\Users\yunhai\Desktop\slides\b0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8144" y="3877200"/>
            <a:ext cx="2278730" cy="2377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Challenge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5122" name="Picture 2" descr="C:\Users\yunhai\Desktop\slides\a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070000"/>
            <a:ext cx="2861523" cy="2808312"/>
          </a:xfrm>
          <a:prstGeom prst="rect">
            <a:avLst/>
          </a:prstGeom>
          <a:noFill/>
        </p:spPr>
      </p:pic>
      <p:pic>
        <p:nvPicPr>
          <p:cNvPr id="5123" name="Picture 3" descr="C:\Users\yunhai\Desktop\slides\a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69200"/>
            <a:ext cx="2590540" cy="3096344"/>
          </a:xfrm>
          <a:prstGeom prst="rect">
            <a:avLst/>
          </a:prstGeom>
          <a:noFill/>
        </p:spPr>
      </p:pic>
      <p:pic>
        <p:nvPicPr>
          <p:cNvPr id="5124" name="Picture 4" descr="C:\Users\yunhai\Desktop\slides\a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5" y="1969200"/>
            <a:ext cx="1983760" cy="3024336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683568" y="1700808"/>
            <a:ext cx="2088232" cy="1512168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059832" y="2852936"/>
            <a:ext cx="2808312" cy="2016224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444208" y="3861048"/>
            <a:ext cx="1872208" cy="1080120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517232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262626"/>
                </a:solidFill>
                <a:latin typeface="Helvetica" pitchFamily="34" charset="0"/>
                <a:cs typeface="Helvetica" pitchFamily="34" charset="0"/>
              </a:rPr>
              <a:t>Similar geometries  can be associated with different semantics</a:t>
            </a:r>
            <a:endParaRPr lang="zh-CN" altLang="en-US" sz="2400" dirty="0">
              <a:solidFill>
                <a:srgbClr val="262626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Challenge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5122" name="Picture 2" descr="C:\Users\yunhai\Desktop\slides\a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068488"/>
            <a:ext cx="2861523" cy="2808312"/>
          </a:xfrm>
          <a:prstGeom prst="rect">
            <a:avLst/>
          </a:prstGeom>
          <a:noFill/>
        </p:spPr>
      </p:pic>
      <p:pic>
        <p:nvPicPr>
          <p:cNvPr id="5123" name="Picture 3" descr="C:\Users\yunhai\Desktop\slides\a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69676"/>
            <a:ext cx="2590540" cy="3096344"/>
          </a:xfrm>
          <a:prstGeom prst="rect">
            <a:avLst/>
          </a:prstGeom>
          <a:noFill/>
        </p:spPr>
      </p:pic>
      <p:pic>
        <p:nvPicPr>
          <p:cNvPr id="5124" name="Picture 4" descr="C:\Users\yunhai\Desktop\slides\a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5" y="1969200"/>
            <a:ext cx="1983760" cy="3024336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683568" y="2977788"/>
            <a:ext cx="2088232" cy="1512168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059832" y="2833772"/>
            <a:ext cx="2808312" cy="2016224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28184" y="2545740"/>
            <a:ext cx="2592288" cy="1728192"/>
          </a:xfrm>
          <a:prstGeom prst="roundRect">
            <a:avLst/>
          </a:prstGeom>
          <a:noFill/>
          <a:ln w="63500">
            <a:solidFill>
              <a:srgbClr val="00B0F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5518800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262626"/>
                </a:solidFill>
                <a:latin typeface="Helvetica" pitchFamily="34" charset="0"/>
                <a:cs typeface="Helvetica" pitchFamily="34" charset="0"/>
              </a:rPr>
              <a:t>Similar semantics can be represented by different geometries</a:t>
            </a:r>
            <a:endParaRPr lang="zh-CN" altLang="en-US" sz="2400" dirty="0">
              <a:solidFill>
                <a:srgbClr val="262626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Large set are more challenging</a:t>
            </a:r>
            <a:endParaRPr lang="zh-CN" altLang="en-US" b="1" dirty="0" smtClean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3528" y="1447800"/>
            <a:ext cx="8603374" cy="397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2194662" y="3429000"/>
            <a:ext cx="576064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5856" y="2334562"/>
            <a:ext cx="43204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43608" y="4648200"/>
            <a:ext cx="792088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603557"/>
            <a:ext cx="74888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2600" b="1" dirty="0" smtClean="0">
                <a:latin typeface="Helvetica" pitchFamily="34" charset="0"/>
                <a:cs typeface="Helvetica" pitchFamily="34" charset="0"/>
              </a:rPr>
              <a:t>Existing methods do not give perfect results</a:t>
            </a:r>
          </a:p>
        </p:txBody>
      </p:sp>
    </p:spTree>
    <p:custDataLst>
      <p:tags r:id="rId1"/>
    </p:custDataLst>
  </p:cSld>
  <p:clrMapOvr>
    <a:masterClrMapping/>
  </p:clrMapOvr>
  <p:transition advTm="129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Helvetica" pitchFamily="34" charset="0"/>
                <a:cs typeface="Helvetica" pitchFamily="34" charset="0"/>
              </a:rPr>
              <a:t>Related works</a:t>
            </a:r>
            <a:endParaRPr lang="zh-CN" altLang="en-US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6765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zh-CN" sz="3000" dirty="0" smtClean="0">
                <a:latin typeface="Helvetica" pitchFamily="34" charset="0"/>
                <a:cs typeface="Helvetica" pitchFamily="34" charset="0"/>
              </a:rPr>
              <a:t>Supervised segmentation</a:t>
            </a:r>
            <a:endParaRPr lang="zh-CN" altLang="en-US" sz="30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组合 24"/>
          <p:cNvGrpSpPr/>
          <p:nvPr/>
        </p:nvGrpSpPr>
        <p:grpSpPr>
          <a:xfrm>
            <a:off x="1795005" y="1981200"/>
            <a:ext cx="5585307" cy="4085322"/>
            <a:chOff x="1539876" y="1635646"/>
            <a:chExt cx="5585307" cy="3063991"/>
          </a:xfrm>
        </p:grpSpPr>
        <p:grpSp>
          <p:nvGrpSpPr>
            <p:cNvPr id="6" name="Group 23"/>
            <p:cNvGrpSpPr>
              <a:grpSpLocks noChangeAspect="1"/>
            </p:cNvGrpSpPr>
            <p:nvPr/>
          </p:nvGrpSpPr>
          <p:grpSpPr bwMode="auto">
            <a:xfrm>
              <a:off x="3603966" y="1635646"/>
              <a:ext cx="3521217" cy="2655897"/>
              <a:chOff x="3419854" y="1499784"/>
              <a:chExt cx="4352546" cy="437749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334000" y="1499784"/>
                <a:ext cx="2342850" cy="1853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7" name="Straight Arrow Connector 8"/>
              <p:cNvCxnSpPr/>
              <p:nvPr/>
            </p:nvCxnSpPr>
            <p:spPr bwMode="auto">
              <a:xfrm flipV="1">
                <a:off x="3419854" y="2353115"/>
                <a:ext cx="1196579" cy="7938"/>
              </a:xfrm>
              <a:prstGeom prst="straightConnector1">
                <a:avLst/>
              </a:prstGeom>
              <a:solidFill>
                <a:schemeClr val="accent1"/>
              </a:solidFill>
              <a:ln w="127000" cap="flat" cmpd="sng" algn="ctr">
                <a:solidFill>
                  <a:srgbClr val="2BC6FD"/>
                </a:solidFill>
                <a:prstDash val="solid"/>
                <a:miter lim="800000"/>
                <a:headEnd type="none" w="med" len="med"/>
                <a:tailEnd type="triangle" w="med" len="sm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38" name="TextBox 14"/>
              <p:cNvSpPr txBox="1">
                <a:spLocks noChangeArrowheads="1"/>
              </p:cNvSpPr>
              <p:nvPr/>
            </p:nvSpPr>
            <p:spPr bwMode="auto">
              <a:xfrm>
                <a:off x="5638800" y="3333690"/>
                <a:ext cx="2133600" cy="418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600" i="1" dirty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Labeled </a:t>
                </a:r>
                <a:r>
                  <a:rPr lang="en-US" altLang="zh-CN" sz="1600" i="1" dirty="0" smtClean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shape</a:t>
                </a:r>
                <a:endParaRPr lang="el-GR" altLang="zh-CN" sz="1600" i="1" dirty="0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pic>
            <p:nvPicPr>
              <p:cNvPr id="39" name="Picture 1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986463" y="4032098"/>
                <a:ext cx="284163" cy="1759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" name="TextBox 14"/>
              <p:cNvSpPr txBox="1">
                <a:spLocks noChangeArrowheads="1"/>
              </p:cNvSpPr>
              <p:nvPr/>
            </p:nvSpPr>
            <p:spPr bwMode="auto">
              <a:xfrm>
                <a:off x="6414416" y="3904034"/>
                <a:ext cx="900783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Head</a:t>
                </a:r>
                <a:endParaRPr lang="el-GR" altLang="zh-CN" sz="1400" b="1" dirty="0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41" name="TextBox 14"/>
              <p:cNvSpPr txBox="1">
                <a:spLocks noChangeArrowheads="1"/>
              </p:cNvSpPr>
              <p:nvPr/>
            </p:nvSpPr>
            <p:spPr bwMode="auto">
              <a:xfrm>
                <a:off x="6422352" y="4229472"/>
                <a:ext cx="740448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Neck</a:t>
                </a:r>
                <a:endParaRPr lang="el-GR" altLang="zh-CN" sz="1400" b="1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42" name="TextBox 14"/>
              <p:cNvSpPr txBox="1">
                <a:spLocks noChangeArrowheads="1"/>
              </p:cNvSpPr>
              <p:nvPr/>
            </p:nvSpPr>
            <p:spPr bwMode="auto">
              <a:xfrm>
                <a:off x="6422352" y="4534271"/>
                <a:ext cx="988098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Torso</a:t>
                </a:r>
                <a:endParaRPr lang="el-GR" altLang="zh-CN" sz="1400" b="1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43" name="TextBox 14"/>
              <p:cNvSpPr txBox="1">
                <a:spLocks noChangeArrowheads="1"/>
              </p:cNvSpPr>
              <p:nvPr/>
            </p:nvSpPr>
            <p:spPr bwMode="auto">
              <a:xfrm>
                <a:off x="6422352" y="4872409"/>
                <a:ext cx="740448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Leg</a:t>
                </a:r>
                <a:endParaRPr lang="el-GR" altLang="zh-CN" sz="1400" b="1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44" name="TextBox 14"/>
              <p:cNvSpPr txBox="1">
                <a:spLocks noChangeArrowheads="1"/>
              </p:cNvSpPr>
              <p:nvPr/>
            </p:nvSpPr>
            <p:spPr bwMode="auto">
              <a:xfrm>
                <a:off x="6422352" y="5177210"/>
                <a:ext cx="740448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Tail</a:t>
                </a:r>
                <a:endParaRPr lang="el-GR" altLang="zh-CN" sz="1400" b="1" dirty="0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45" name="TextBox 14"/>
              <p:cNvSpPr txBox="1">
                <a:spLocks noChangeArrowheads="1"/>
              </p:cNvSpPr>
              <p:nvPr/>
            </p:nvSpPr>
            <p:spPr bwMode="auto">
              <a:xfrm>
                <a:off x="6422352" y="5496815"/>
                <a:ext cx="740448" cy="380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400" b="1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Ear</a:t>
                </a:r>
                <a:endParaRPr lang="el-GR" altLang="zh-CN" sz="1400" b="1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</p:grpSp>
        <p:grpSp>
          <p:nvGrpSpPr>
            <p:cNvPr id="7" name="Group 25"/>
            <p:cNvGrpSpPr>
              <a:grpSpLocks noChangeAspect="1"/>
            </p:cNvGrpSpPr>
            <p:nvPr/>
          </p:nvGrpSpPr>
          <p:grpSpPr bwMode="auto">
            <a:xfrm>
              <a:off x="1539876" y="1641600"/>
              <a:ext cx="1878013" cy="1335884"/>
              <a:chOff x="1295400" y="1508108"/>
              <a:chExt cx="2347913" cy="2226495"/>
            </a:xfrm>
          </p:grpSpPr>
          <p:pic>
            <p:nvPicPr>
              <p:cNvPr id="29" name="Picture 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95400" y="1508108"/>
                <a:ext cx="2347913" cy="1779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TextBox 12"/>
              <p:cNvSpPr txBox="1">
                <a:spLocks noChangeArrowheads="1"/>
              </p:cNvSpPr>
              <p:nvPr/>
            </p:nvSpPr>
            <p:spPr bwMode="auto">
              <a:xfrm>
                <a:off x="1618916" y="3311406"/>
                <a:ext cx="1505284" cy="4231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600" i="1" dirty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Input </a:t>
                </a:r>
                <a:r>
                  <a:rPr lang="en-US" altLang="zh-CN" sz="1600" i="1" dirty="0" smtClean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 shape</a:t>
                </a:r>
                <a:endParaRPr lang="el-GR" altLang="zh-CN" sz="1600" i="1" dirty="0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</p:grpSp>
        <p:grpSp>
          <p:nvGrpSpPr>
            <p:cNvPr id="8" name="Group 24"/>
            <p:cNvGrpSpPr>
              <a:grpSpLocks noChangeAspect="1"/>
            </p:cNvGrpSpPr>
            <p:nvPr/>
          </p:nvGrpSpPr>
          <p:grpSpPr bwMode="auto">
            <a:xfrm>
              <a:off x="2952675" y="2697160"/>
              <a:ext cx="2411413" cy="1314750"/>
              <a:chOff x="2895603" y="3790948"/>
              <a:chExt cx="3014663" cy="2190749"/>
            </a:xfrm>
          </p:grpSpPr>
          <p:pic>
            <p:nvPicPr>
              <p:cNvPr id="32" name="Picture 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939545" y="3941937"/>
                <a:ext cx="2895970" cy="1708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TextBox 12"/>
              <p:cNvSpPr txBox="1">
                <a:spLocks noChangeArrowheads="1"/>
              </p:cNvSpPr>
              <p:nvPr/>
            </p:nvSpPr>
            <p:spPr bwMode="auto">
              <a:xfrm>
                <a:off x="3243261" y="5468612"/>
                <a:ext cx="2126874" cy="4230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Training  </a:t>
                </a:r>
                <a:r>
                  <a:rPr lang="en-US" altLang="zh-CN" sz="1600" i="1" dirty="0" smtClean="0">
                    <a:solidFill>
                      <a:srgbClr val="383E68"/>
                    </a:solidFill>
                    <a:latin typeface="Myriad Pro" pitchFamily="34" charset="0"/>
                    <a:ea typeface="宋体" charset="-122"/>
                  </a:rPr>
                  <a:t>shapes</a:t>
                </a:r>
                <a:endParaRPr lang="el-GR" altLang="zh-CN" sz="1600" i="1" dirty="0">
                  <a:solidFill>
                    <a:srgbClr val="383E68"/>
                  </a:solidFill>
                  <a:latin typeface="Myriad Pro" pitchFamily="34" charset="0"/>
                </a:endParaRPr>
              </a:p>
            </p:txBody>
          </p:sp>
          <p:sp>
            <p:nvSpPr>
              <p:cNvPr id="34" name="Rounded Rectangle 13"/>
              <p:cNvSpPr>
                <a:spLocks noChangeArrowheads="1"/>
              </p:cNvSpPr>
              <p:nvPr/>
            </p:nvSpPr>
            <p:spPr bwMode="auto">
              <a:xfrm>
                <a:off x="2895603" y="3790948"/>
                <a:ext cx="3014663" cy="2190749"/>
              </a:xfrm>
              <a:prstGeom prst="roundRect">
                <a:avLst>
                  <a:gd name="adj" fmla="val 16667"/>
                </a:avLst>
              </a:prstGeom>
              <a:noFill/>
              <a:ln w="38100" algn="ctr">
                <a:solidFill>
                  <a:srgbClr val="0070C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en-US" altLang="zh-CN">
                  <a:latin typeface="Calibri" pitchFamily="34" charset="0"/>
                  <a:ea typeface="宋体" charset="-122"/>
                </a:endParaRPr>
              </a:p>
            </p:txBody>
          </p:sp>
        </p:grpSp>
        <p:sp>
          <p:nvSpPr>
            <p:cNvPr id="46" name="矩形 23"/>
            <p:cNvSpPr>
              <a:spLocks noChangeArrowheads="1"/>
            </p:cNvSpPr>
            <p:nvPr/>
          </p:nvSpPr>
          <p:spPr bwMode="auto">
            <a:xfrm>
              <a:off x="2187948" y="4399555"/>
              <a:ext cx="4320480" cy="300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rgbClr val="0000FF"/>
                  </a:solidFill>
                  <a:ea typeface="宋体" charset="-122"/>
                </a:rPr>
                <a:t>[</a:t>
              </a:r>
              <a:r>
                <a:rPr lang="en-US" altLang="zh-CN" sz="2000" dirty="0" err="1">
                  <a:solidFill>
                    <a:srgbClr val="0000FF"/>
                  </a:solidFill>
                  <a:ea typeface="宋体" charset="-122"/>
                </a:rPr>
                <a:t>Kalogerakis</a:t>
              </a:r>
              <a:r>
                <a:rPr lang="en-US" altLang="zh-CN" sz="2000" dirty="0">
                  <a:solidFill>
                    <a:srgbClr val="0000FF"/>
                  </a:solidFill>
                  <a:ea typeface="宋体" charset="-122"/>
                </a:rPr>
                <a:t> et al.10</a:t>
              </a:r>
              <a:r>
                <a:rPr lang="en-US" altLang="zh-CN" sz="2000" dirty="0" smtClean="0">
                  <a:solidFill>
                    <a:srgbClr val="0000FF"/>
                  </a:solidFill>
                  <a:ea typeface="宋体" charset="-122"/>
                </a:rPr>
                <a:t>, </a:t>
              </a:r>
              <a:r>
                <a:rPr lang="da-DK" altLang="zh-CN" sz="2000" dirty="0" smtClean="0">
                  <a:solidFill>
                    <a:srgbClr val="0000FF"/>
                  </a:solidFill>
                  <a:ea typeface="宋体" charset="-122"/>
                </a:rPr>
                <a:t>van </a:t>
              </a:r>
              <a:r>
                <a:rPr lang="da-DK" altLang="zh-CN" sz="2000" dirty="0">
                  <a:solidFill>
                    <a:srgbClr val="0000FF"/>
                  </a:solidFill>
                  <a:ea typeface="宋体" charset="-122"/>
                </a:rPr>
                <a:t>Kaick et al. 11</a:t>
              </a:r>
              <a:r>
                <a:rPr lang="en-US" altLang="zh-CN" sz="2000" dirty="0">
                  <a:solidFill>
                    <a:srgbClr val="0000FF"/>
                  </a:solidFill>
                  <a:ea typeface="宋体" charset="-122"/>
                </a:rPr>
                <a:t>]</a:t>
              </a:r>
              <a:endParaRPr lang="zh-CN" alt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2629</Words>
  <Application>Microsoft Office PowerPoint</Application>
  <PresentationFormat>全屏显示(4:3)</PresentationFormat>
  <Paragraphs>447</Paragraphs>
  <Slides>48</Slides>
  <Notes>46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Theme</vt:lpstr>
      <vt:lpstr>Active Co-Analysis of a Set of Shapes</vt:lpstr>
      <vt:lpstr>High-level Shape analysis</vt:lpstr>
      <vt:lpstr>Segmentation and Correspondence</vt:lpstr>
      <vt:lpstr>Individual vs. Co-segmentation</vt:lpstr>
      <vt:lpstr>Individual vs. Co-segmentation</vt:lpstr>
      <vt:lpstr>Challenge</vt:lpstr>
      <vt:lpstr>Challenge</vt:lpstr>
      <vt:lpstr>Large set are more challenging</vt:lpstr>
      <vt:lpstr>Related works</vt:lpstr>
      <vt:lpstr>Related Work</vt:lpstr>
      <vt:lpstr>Related Work</vt:lpstr>
      <vt:lpstr>Learning from labeled  and unlabeled data</vt:lpstr>
      <vt:lpstr>Supervised learning</vt:lpstr>
      <vt:lpstr>Unsupervised learning</vt:lpstr>
      <vt:lpstr>Semi-supervised learning</vt:lpstr>
      <vt:lpstr>Constrained clustering </vt:lpstr>
      <vt:lpstr>Constrained clustering &amp;  Co-segmentation </vt:lpstr>
      <vt:lpstr>Constrained clustering &amp;  Co-segmentation </vt:lpstr>
      <vt:lpstr>Contribution</vt:lpstr>
      <vt:lpstr>Pipeline</vt:lpstr>
      <vt:lpstr>Initial co-segmentation</vt:lpstr>
      <vt:lpstr>Initial co-segmentation</vt:lpstr>
      <vt:lpstr>Constrained clustering</vt:lpstr>
      <vt:lpstr>Clustering is hard…</vt:lpstr>
      <vt:lpstr>Clustering</vt:lpstr>
      <vt:lpstr>Constrained Clustering</vt:lpstr>
      <vt:lpstr>Constrained Clustering</vt:lpstr>
      <vt:lpstr>Spring System</vt:lpstr>
      <vt:lpstr>Spring System</vt:lpstr>
      <vt:lpstr>Illustration</vt:lpstr>
      <vt:lpstr>幻灯片 31</vt:lpstr>
      <vt:lpstr>Active Learning</vt:lpstr>
      <vt:lpstr>Uncertain points</vt:lpstr>
      <vt:lpstr>Silhouette Index </vt:lpstr>
      <vt:lpstr>Constraint Suggestion</vt:lpstr>
      <vt:lpstr>幻灯片 36</vt:lpstr>
      <vt:lpstr>Results</vt:lpstr>
      <vt:lpstr>Candelabra: 28 shapes, 164 super-faces,24 constraints</vt:lpstr>
      <vt:lpstr>Fourleg: 20 shapes, 264  super-faces,69 constraints</vt:lpstr>
      <vt:lpstr>Tele-alien:  200 shapes, 1869 super-faces,106 constraints</vt:lpstr>
      <vt:lpstr>Vase: 300 shapes, 1527  super-faces,44 constraints</vt:lpstr>
      <vt:lpstr>Effectiveness of spring embedding</vt:lpstr>
      <vt:lpstr>Effectiveness of spring embedding</vt:lpstr>
      <vt:lpstr>Comparison to supervised segmentation</vt:lpstr>
      <vt:lpstr>Limitations</vt:lpstr>
      <vt:lpstr>Conclusions</vt:lpstr>
      <vt:lpstr>Future Work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Chan</dc:creator>
  <cp:lastModifiedBy>yunhai</cp:lastModifiedBy>
  <cp:revision>55</cp:revision>
  <dcterms:created xsi:type="dcterms:W3CDTF">2012-08-27T07:20:20Z</dcterms:created>
  <dcterms:modified xsi:type="dcterms:W3CDTF">2012-11-27T02:44:34Z</dcterms:modified>
</cp:coreProperties>
</file>